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6" r:id="rId1"/>
  </p:sldMasterIdLst>
  <p:notesMasterIdLst>
    <p:notesMasterId r:id="rId89"/>
  </p:notesMasterIdLst>
  <p:sldIdLst>
    <p:sldId id="256" r:id="rId2"/>
    <p:sldId id="257" r:id="rId3"/>
    <p:sldId id="276" r:id="rId4"/>
    <p:sldId id="267" r:id="rId5"/>
    <p:sldId id="336" r:id="rId6"/>
    <p:sldId id="274" r:id="rId7"/>
    <p:sldId id="374" r:id="rId8"/>
    <p:sldId id="314" r:id="rId9"/>
    <p:sldId id="286" r:id="rId10"/>
    <p:sldId id="342" r:id="rId11"/>
    <p:sldId id="377" r:id="rId12"/>
    <p:sldId id="341" r:id="rId13"/>
    <p:sldId id="284" r:id="rId14"/>
    <p:sldId id="365" r:id="rId15"/>
    <p:sldId id="361" r:id="rId16"/>
    <p:sldId id="351" r:id="rId17"/>
    <p:sldId id="338" r:id="rId18"/>
    <p:sldId id="354" r:id="rId19"/>
    <p:sldId id="355" r:id="rId20"/>
    <p:sldId id="356" r:id="rId21"/>
    <p:sldId id="358" r:id="rId22"/>
    <p:sldId id="349" r:id="rId23"/>
    <p:sldId id="352" r:id="rId24"/>
    <p:sldId id="353" r:id="rId25"/>
    <p:sldId id="360" r:id="rId26"/>
    <p:sldId id="362" r:id="rId27"/>
    <p:sldId id="371" r:id="rId28"/>
    <p:sldId id="372" r:id="rId29"/>
    <p:sldId id="278" r:id="rId30"/>
    <p:sldId id="366" r:id="rId31"/>
    <p:sldId id="373" r:id="rId32"/>
    <p:sldId id="370" r:id="rId33"/>
    <p:sldId id="279" r:id="rId34"/>
    <p:sldId id="283" r:id="rId35"/>
    <p:sldId id="368" r:id="rId36"/>
    <p:sldId id="369" r:id="rId37"/>
    <p:sldId id="337" r:id="rId38"/>
    <p:sldId id="364" r:id="rId39"/>
    <p:sldId id="295" r:id="rId40"/>
    <p:sldId id="298" r:id="rId41"/>
    <p:sldId id="285" r:id="rId42"/>
    <p:sldId id="323" r:id="rId43"/>
    <p:sldId id="344" r:id="rId44"/>
    <p:sldId id="346" r:id="rId45"/>
    <p:sldId id="345" r:id="rId46"/>
    <p:sldId id="347" r:id="rId47"/>
    <p:sldId id="348" r:id="rId48"/>
    <p:sldId id="266" r:id="rId49"/>
    <p:sldId id="307" r:id="rId50"/>
    <p:sldId id="306" r:id="rId51"/>
    <p:sldId id="280" r:id="rId52"/>
    <p:sldId id="315" r:id="rId53"/>
    <p:sldId id="330" r:id="rId54"/>
    <p:sldId id="327" r:id="rId55"/>
    <p:sldId id="299" r:id="rId56"/>
    <p:sldId id="301" r:id="rId57"/>
    <p:sldId id="328" r:id="rId58"/>
    <p:sldId id="259" r:id="rId59"/>
    <p:sldId id="261" r:id="rId60"/>
    <p:sldId id="303" r:id="rId61"/>
    <p:sldId id="313" r:id="rId62"/>
    <p:sldId id="329" r:id="rId63"/>
    <p:sldId id="326" r:id="rId64"/>
    <p:sldId id="322" r:id="rId65"/>
    <p:sldId id="302" r:id="rId66"/>
    <p:sldId id="316" r:id="rId67"/>
    <p:sldId id="290" r:id="rId68"/>
    <p:sldId id="291" r:id="rId69"/>
    <p:sldId id="332" r:id="rId70"/>
    <p:sldId id="312" r:id="rId71"/>
    <p:sldId id="331" r:id="rId72"/>
    <p:sldId id="339" r:id="rId73"/>
    <p:sldId id="340" r:id="rId74"/>
    <p:sldId id="310" r:id="rId75"/>
    <p:sldId id="311" r:id="rId76"/>
    <p:sldId id="292" r:id="rId77"/>
    <p:sldId id="293" r:id="rId78"/>
    <p:sldId id="265" r:id="rId79"/>
    <p:sldId id="262" r:id="rId80"/>
    <p:sldId id="263" r:id="rId81"/>
    <p:sldId id="271" r:id="rId82"/>
    <p:sldId id="325" r:id="rId83"/>
    <p:sldId id="268" r:id="rId84"/>
    <p:sldId id="269" r:id="rId85"/>
    <p:sldId id="270" r:id="rId86"/>
    <p:sldId id="375" r:id="rId87"/>
    <p:sldId id="376"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52" autoAdjust="0"/>
    <p:restoredTop sz="79830" autoAdjust="0"/>
  </p:normalViewPr>
  <p:slideViewPr>
    <p:cSldViewPr snapToGrid="0">
      <p:cViewPr varScale="1">
        <p:scale>
          <a:sx n="71" d="100"/>
          <a:sy n="71" d="100"/>
        </p:scale>
        <p:origin x="970" y="48"/>
      </p:cViewPr>
      <p:guideLst/>
    </p:cSldViewPr>
  </p:slideViewPr>
  <p:outlineViewPr>
    <p:cViewPr>
      <p:scale>
        <a:sx n="33" d="100"/>
        <a:sy n="33" d="100"/>
      </p:scale>
      <p:origin x="0" y="-6778"/>
    </p:cViewPr>
    <p:sldLst>
      <p:sld r:id="rId1" collapse="1"/>
    </p:sldLst>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_rels/viewProps.xml.rels><?xml version="1.0" encoding="UTF-8" standalone="yes"?>
<Relationships xmlns="http://schemas.openxmlformats.org/package/2006/relationships"><Relationship Id="rId1"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232493-A51F-43A9-9D0B-1F6251DF4571}" type="doc">
      <dgm:prSet loTypeId="urn:microsoft.com/office/officeart/2009/3/layout/IncreasingArrowsProcess" loCatId="process" qsTypeId="urn:microsoft.com/office/officeart/2005/8/quickstyle/simple1" qsCatId="simple" csTypeId="urn:microsoft.com/office/officeart/2005/8/colors/colorful5" csCatId="colorful" phldr="1"/>
      <dgm:spPr/>
      <dgm:t>
        <a:bodyPr/>
        <a:lstStyle/>
        <a:p>
          <a:endParaRPr kumimoji="1" lang="ja-JP" altLang="en-US"/>
        </a:p>
      </dgm:t>
    </dgm:pt>
    <dgm:pt modelId="{CBF3539E-970D-4D10-B4F7-C655985418C8}">
      <dgm:prSet phldrT="[テキスト]" custT="1"/>
      <dgm:spPr/>
      <dgm:t>
        <a:bodyPr/>
        <a:lstStyle/>
        <a:p>
          <a:pPr>
            <a:lnSpc>
              <a:spcPct val="100000"/>
            </a:lnSpc>
          </a:pPr>
          <a:r>
            <a:rPr kumimoji="1" lang="ja-JP" altLang="en-US" sz="2400" dirty="0"/>
            <a:t>データ作成</a:t>
          </a:r>
        </a:p>
      </dgm:t>
    </dgm:pt>
    <dgm:pt modelId="{5EAB817D-2702-45EB-9706-D0D70D8FA3BD}" type="parTrans" cxnId="{A6A38B17-3C64-48CC-9A70-FD1A923A8CFA}">
      <dgm:prSet/>
      <dgm:spPr/>
      <dgm:t>
        <a:bodyPr/>
        <a:lstStyle/>
        <a:p>
          <a:endParaRPr kumimoji="1" lang="ja-JP" altLang="en-US"/>
        </a:p>
      </dgm:t>
    </dgm:pt>
    <dgm:pt modelId="{D1104C2B-9783-4518-B8F1-195B166BEC62}" type="sibTrans" cxnId="{A6A38B17-3C64-48CC-9A70-FD1A923A8CFA}">
      <dgm:prSet/>
      <dgm:spPr/>
      <dgm:t>
        <a:bodyPr/>
        <a:lstStyle/>
        <a:p>
          <a:endParaRPr kumimoji="1" lang="ja-JP" altLang="en-US"/>
        </a:p>
      </dgm:t>
    </dgm:pt>
    <dgm:pt modelId="{72F36D98-C81B-4A0A-A86E-A9A1DD1C0DA3}">
      <dgm:prSet phldrT="[テキスト]"/>
      <dgm:spPr/>
      <dgm:t>
        <a:bodyPr/>
        <a:lstStyle/>
        <a:p>
          <a:r>
            <a:rPr kumimoji="1" lang="ja-JP" altLang="en-US" dirty="0"/>
            <a:t>欠陥の撮影</a:t>
          </a:r>
        </a:p>
      </dgm:t>
    </dgm:pt>
    <dgm:pt modelId="{F5F5CB3A-4FC6-4436-8B80-F01EB2EAD20F}" type="parTrans" cxnId="{9ED5526E-18CB-4085-B291-6F95EBA608BA}">
      <dgm:prSet/>
      <dgm:spPr/>
      <dgm:t>
        <a:bodyPr/>
        <a:lstStyle/>
        <a:p>
          <a:endParaRPr kumimoji="1" lang="ja-JP" altLang="en-US"/>
        </a:p>
      </dgm:t>
    </dgm:pt>
    <dgm:pt modelId="{C864A275-B165-4812-9410-B5ADF4A1B366}" type="sibTrans" cxnId="{9ED5526E-18CB-4085-B291-6F95EBA608BA}">
      <dgm:prSet/>
      <dgm:spPr/>
      <dgm:t>
        <a:bodyPr/>
        <a:lstStyle/>
        <a:p>
          <a:endParaRPr kumimoji="1" lang="ja-JP" altLang="en-US"/>
        </a:p>
      </dgm:t>
    </dgm:pt>
    <dgm:pt modelId="{85632ABA-AA39-414D-B209-B18C0A5FF13B}">
      <dgm:prSet phldrT="[テキスト]"/>
      <dgm:spPr/>
      <dgm:t>
        <a:bodyPr/>
        <a:lstStyle/>
        <a:p>
          <a:r>
            <a:rPr kumimoji="1" lang="ja-JP" altLang="en-US" dirty="0"/>
            <a:t>教師データの作成</a:t>
          </a:r>
          <a:br>
            <a:rPr kumimoji="1" lang="en-US" altLang="ja-JP" dirty="0"/>
          </a:br>
          <a:r>
            <a:rPr kumimoji="1" lang="en-US" altLang="ja-JP" dirty="0"/>
            <a:t>(</a:t>
          </a:r>
          <a:r>
            <a:rPr kumimoji="1" lang="ja-JP" altLang="en-US" dirty="0"/>
            <a:t>撮影した画像の自動編集</a:t>
          </a:r>
          <a:r>
            <a:rPr kumimoji="1" lang="en-US" altLang="ja-JP" dirty="0"/>
            <a:t>)</a:t>
          </a:r>
          <a:endParaRPr kumimoji="1" lang="ja-JP" altLang="en-US" dirty="0"/>
        </a:p>
      </dgm:t>
    </dgm:pt>
    <dgm:pt modelId="{7B20292A-D3D3-47F3-BA5C-CD39D662DC0C}" type="parTrans" cxnId="{22AB54AD-CD29-43FF-8944-386D27344035}">
      <dgm:prSet/>
      <dgm:spPr/>
      <dgm:t>
        <a:bodyPr/>
        <a:lstStyle/>
        <a:p>
          <a:endParaRPr kumimoji="1" lang="ja-JP" altLang="en-US"/>
        </a:p>
      </dgm:t>
    </dgm:pt>
    <dgm:pt modelId="{8D7666F5-A739-4BFE-8EEB-88F773979A61}" type="sibTrans" cxnId="{22AB54AD-CD29-43FF-8944-386D27344035}">
      <dgm:prSet/>
      <dgm:spPr/>
      <dgm:t>
        <a:bodyPr/>
        <a:lstStyle/>
        <a:p>
          <a:endParaRPr kumimoji="1" lang="ja-JP" altLang="en-US"/>
        </a:p>
      </dgm:t>
    </dgm:pt>
    <dgm:pt modelId="{6291D290-4E9E-45BE-A78C-E1459975A1B2}">
      <dgm:prSet phldrT="[テキスト]" custT="1"/>
      <dgm:spPr/>
      <dgm:t>
        <a:bodyPr/>
        <a:lstStyle/>
        <a:p>
          <a:r>
            <a:rPr kumimoji="1" lang="ja-JP" altLang="en-US" sz="2400" dirty="0"/>
            <a:t>学習</a:t>
          </a:r>
        </a:p>
      </dgm:t>
    </dgm:pt>
    <dgm:pt modelId="{633BAF1E-8DD2-41DF-86BD-DC55636A7AF7}" type="parTrans" cxnId="{C4A3103A-9BA0-413B-9CAE-F33E9CC149F2}">
      <dgm:prSet/>
      <dgm:spPr/>
      <dgm:t>
        <a:bodyPr/>
        <a:lstStyle/>
        <a:p>
          <a:endParaRPr kumimoji="1" lang="ja-JP" altLang="en-US"/>
        </a:p>
      </dgm:t>
    </dgm:pt>
    <dgm:pt modelId="{39A4832C-17CD-4B02-A3F3-FCD523FD2D54}" type="sibTrans" cxnId="{C4A3103A-9BA0-413B-9CAE-F33E9CC149F2}">
      <dgm:prSet/>
      <dgm:spPr/>
      <dgm:t>
        <a:bodyPr/>
        <a:lstStyle/>
        <a:p>
          <a:endParaRPr kumimoji="1" lang="ja-JP" altLang="en-US"/>
        </a:p>
      </dgm:t>
    </dgm:pt>
    <dgm:pt modelId="{9C73E0C6-DC4F-4EF5-B4CB-904B0C005810}">
      <dgm:prSet phldrT="[テキスト]"/>
      <dgm:spPr/>
      <dgm:t>
        <a:bodyPr/>
        <a:lstStyle/>
        <a:p>
          <a:r>
            <a:rPr kumimoji="1" lang="ja-JP" altLang="en-US" dirty="0"/>
            <a:t>教師データを使用して学習</a:t>
          </a:r>
        </a:p>
      </dgm:t>
    </dgm:pt>
    <dgm:pt modelId="{87CD3EF5-6AF9-4B41-9C5E-A9BB199D4A8C}" type="parTrans" cxnId="{0889B844-6D58-45D1-B0EB-366414E90298}">
      <dgm:prSet/>
      <dgm:spPr/>
      <dgm:t>
        <a:bodyPr/>
        <a:lstStyle/>
        <a:p>
          <a:endParaRPr kumimoji="1" lang="ja-JP" altLang="en-US"/>
        </a:p>
      </dgm:t>
    </dgm:pt>
    <dgm:pt modelId="{93B5BDA4-43D9-49A6-9D64-12F2A7FF9C72}" type="sibTrans" cxnId="{0889B844-6D58-45D1-B0EB-366414E90298}">
      <dgm:prSet/>
      <dgm:spPr/>
      <dgm:t>
        <a:bodyPr/>
        <a:lstStyle/>
        <a:p>
          <a:endParaRPr kumimoji="1" lang="ja-JP" altLang="en-US"/>
        </a:p>
      </dgm:t>
    </dgm:pt>
    <dgm:pt modelId="{FF9091DD-CE23-414F-90F9-A7AF10AF64B5}">
      <dgm:prSet phldrT="[テキスト]"/>
      <dgm:spPr/>
      <dgm:t>
        <a:bodyPr/>
        <a:lstStyle/>
        <a:p>
          <a:r>
            <a:rPr kumimoji="1" lang="ja-JP" altLang="en-US" dirty="0"/>
            <a:t>学習毎に学習率と精度を監視</a:t>
          </a:r>
        </a:p>
      </dgm:t>
    </dgm:pt>
    <dgm:pt modelId="{72861949-59D0-40EC-874D-B2C36A07BD24}" type="parTrans" cxnId="{F658560A-B8B3-437A-B47F-8A360742BE16}">
      <dgm:prSet/>
      <dgm:spPr/>
      <dgm:t>
        <a:bodyPr/>
        <a:lstStyle/>
        <a:p>
          <a:endParaRPr kumimoji="1" lang="ja-JP" altLang="en-US"/>
        </a:p>
      </dgm:t>
    </dgm:pt>
    <dgm:pt modelId="{02C53299-3CFB-4F9D-A961-189F372F7CFF}" type="sibTrans" cxnId="{F658560A-B8B3-437A-B47F-8A360742BE16}">
      <dgm:prSet/>
      <dgm:spPr/>
      <dgm:t>
        <a:bodyPr/>
        <a:lstStyle/>
        <a:p>
          <a:endParaRPr kumimoji="1" lang="ja-JP" altLang="en-US"/>
        </a:p>
      </dgm:t>
    </dgm:pt>
    <dgm:pt modelId="{1AF1A9D8-1FE0-41E1-8A8C-ED2D344300A2}">
      <dgm:prSet phldrT="[テキスト]" custT="1"/>
      <dgm:spPr/>
      <dgm:t>
        <a:bodyPr/>
        <a:lstStyle/>
        <a:p>
          <a:r>
            <a:rPr kumimoji="1" lang="ja-JP" altLang="en-US" sz="2400" dirty="0"/>
            <a:t>評価</a:t>
          </a:r>
        </a:p>
      </dgm:t>
    </dgm:pt>
    <dgm:pt modelId="{ACEEB689-8152-4732-A8B2-B6364104983A}" type="parTrans" cxnId="{90456FAB-3DF2-43A5-9307-1B2BE198FAA9}">
      <dgm:prSet/>
      <dgm:spPr/>
      <dgm:t>
        <a:bodyPr/>
        <a:lstStyle/>
        <a:p>
          <a:endParaRPr kumimoji="1" lang="ja-JP" altLang="en-US"/>
        </a:p>
      </dgm:t>
    </dgm:pt>
    <dgm:pt modelId="{9066C151-6BE6-4E08-B407-1433F32018A6}" type="sibTrans" cxnId="{90456FAB-3DF2-43A5-9307-1B2BE198FAA9}">
      <dgm:prSet/>
      <dgm:spPr/>
      <dgm:t>
        <a:bodyPr/>
        <a:lstStyle/>
        <a:p>
          <a:endParaRPr kumimoji="1" lang="ja-JP" altLang="en-US"/>
        </a:p>
      </dgm:t>
    </dgm:pt>
    <dgm:pt modelId="{54A09117-7C8E-485A-A587-7AF613B0DA30}">
      <dgm:prSet phldrT="[テキスト]"/>
      <dgm:spPr/>
      <dgm:t>
        <a:bodyPr/>
        <a:lstStyle/>
        <a:p>
          <a:r>
            <a:rPr kumimoji="1" lang="ja-JP" altLang="en-US" dirty="0"/>
            <a:t>解析精度</a:t>
          </a:r>
          <a:r>
            <a:rPr kumimoji="1" lang="en-US" altLang="ja-JP" dirty="0"/>
            <a:t>,</a:t>
          </a:r>
          <a:r>
            <a:rPr kumimoji="1" lang="ja-JP" altLang="en-US" dirty="0"/>
            <a:t>損失の評価</a:t>
          </a:r>
        </a:p>
      </dgm:t>
    </dgm:pt>
    <dgm:pt modelId="{C3DBC11F-9883-4117-BBAC-A9CA92A254DE}" type="parTrans" cxnId="{81C4DF43-D95C-4503-BF78-62638B2389BD}">
      <dgm:prSet/>
      <dgm:spPr/>
      <dgm:t>
        <a:bodyPr/>
        <a:lstStyle/>
        <a:p>
          <a:endParaRPr kumimoji="1" lang="ja-JP" altLang="en-US"/>
        </a:p>
      </dgm:t>
    </dgm:pt>
    <dgm:pt modelId="{6ED48B26-8457-49CC-8204-0512A5C4CB21}" type="sibTrans" cxnId="{81C4DF43-D95C-4503-BF78-62638B2389BD}">
      <dgm:prSet/>
      <dgm:spPr/>
      <dgm:t>
        <a:bodyPr/>
        <a:lstStyle/>
        <a:p>
          <a:endParaRPr kumimoji="1" lang="ja-JP" altLang="en-US"/>
        </a:p>
      </dgm:t>
    </dgm:pt>
    <dgm:pt modelId="{12437974-6DF9-491A-A7AC-5768EA57489F}">
      <dgm:prSet phldrT="[テキスト]"/>
      <dgm:spPr/>
      <dgm:t>
        <a:bodyPr/>
        <a:lstStyle/>
        <a:p>
          <a:r>
            <a:rPr kumimoji="1" lang="ja-JP" altLang="en-US" dirty="0"/>
            <a:t>結果を元に</a:t>
          </a:r>
          <a:r>
            <a:rPr kumimoji="1" lang="en-US" altLang="ja-JP" dirty="0"/>
            <a:t>AI</a:t>
          </a:r>
          <a:r>
            <a:rPr kumimoji="1" lang="ja-JP" altLang="en-US" dirty="0"/>
            <a:t>の層構造</a:t>
          </a:r>
          <a:r>
            <a:rPr kumimoji="1" lang="en-US" altLang="ja-JP" dirty="0"/>
            <a:t>,</a:t>
          </a:r>
          <a:r>
            <a:rPr kumimoji="1" lang="ja-JP" altLang="en-US" dirty="0"/>
            <a:t>画像の粗さを変更</a:t>
          </a:r>
        </a:p>
      </dgm:t>
    </dgm:pt>
    <dgm:pt modelId="{F4494A47-1EF3-4966-8CFA-65F2AFA0B027}" type="parTrans" cxnId="{1016DEDB-7552-4E0E-9BB4-EFFC6134F201}">
      <dgm:prSet/>
      <dgm:spPr/>
      <dgm:t>
        <a:bodyPr/>
        <a:lstStyle/>
        <a:p>
          <a:endParaRPr kumimoji="1" lang="ja-JP" altLang="en-US"/>
        </a:p>
      </dgm:t>
    </dgm:pt>
    <dgm:pt modelId="{AA4B81BC-294A-4AEC-8D9B-06F46DC98719}" type="sibTrans" cxnId="{1016DEDB-7552-4E0E-9BB4-EFFC6134F201}">
      <dgm:prSet/>
      <dgm:spPr/>
      <dgm:t>
        <a:bodyPr/>
        <a:lstStyle/>
        <a:p>
          <a:endParaRPr kumimoji="1" lang="ja-JP" altLang="en-US"/>
        </a:p>
      </dgm:t>
    </dgm:pt>
    <dgm:pt modelId="{E3B48B85-2CA5-4007-9E0C-A190F3527060}" type="pres">
      <dgm:prSet presAssocID="{25232493-A51F-43A9-9D0B-1F6251DF4571}" presName="Name0" presStyleCnt="0">
        <dgm:presLayoutVars>
          <dgm:chMax val="5"/>
          <dgm:chPref val="5"/>
          <dgm:dir/>
          <dgm:animLvl val="lvl"/>
        </dgm:presLayoutVars>
      </dgm:prSet>
      <dgm:spPr/>
    </dgm:pt>
    <dgm:pt modelId="{180DC9F2-DF20-46E4-B1DB-9A5458556D1A}" type="pres">
      <dgm:prSet presAssocID="{CBF3539E-970D-4D10-B4F7-C655985418C8}" presName="parentText1" presStyleLbl="node1" presStyleIdx="0" presStyleCnt="3">
        <dgm:presLayoutVars>
          <dgm:chMax/>
          <dgm:chPref val="3"/>
          <dgm:bulletEnabled val="1"/>
        </dgm:presLayoutVars>
      </dgm:prSet>
      <dgm:spPr/>
    </dgm:pt>
    <dgm:pt modelId="{2F8884AC-C47D-4F8D-BD60-B48718796A8A}" type="pres">
      <dgm:prSet presAssocID="{CBF3539E-970D-4D10-B4F7-C655985418C8}" presName="childText1" presStyleLbl="solidAlignAcc1" presStyleIdx="0" presStyleCnt="3">
        <dgm:presLayoutVars>
          <dgm:chMax val="0"/>
          <dgm:chPref val="0"/>
          <dgm:bulletEnabled val="1"/>
        </dgm:presLayoutVars>
      </dgm:prSet>
      <dgm:spPr/>
    </dgm:pt>
    <dgm:pt modelId="{66EB99A8-8F56-40FB-89ED-4C76AC1DFFE3}" type="pres">
      <dgm:prSet presAssocID="{6291D290-4E9E-45BE-A78C-E1459975A1B2}" presName="parentText2" presStyleLbl="node1" presStyleIdx="1" presStyleCnt="3">
        <dgm:presLayoutVars>
          <dgm:chMax/>
          <dgm:chPref val="3"/>
          <dgm:bulletEnabled val="1"/>
        </dgm:presLayoutVars>
      </dgm:prSet>
      <dgm:spPr/>
    </dgm:pt>
    <dgm:pt modelId="{22D3E2E8-D4C2-42CD-A68A-494F9788D331}" type="pres">
      <dgm:prSet presAssocID="{6291D290-4E9E-45BE-A78C-E1459975A1B2}" presName="childText2" presStyleLbl="solidAlignAcc1" presStyleIdx="1" presStyleCnt="3">
        <dgm:presLayoutVars>
          <dgm:chMax val="0"/>
          <dgm:chPref val="0"/>
          <dgm:bulletEnabled val="1"/>
        </dgm:presLayoutVars>
      </dgm:prSet>
      <dgm:spPr/>
    </dgm:pt>
    <dgm:pt modelId="{905FF573-9D57-429C-B48B-A7DCB060BCDD}" type="pres">
      <dgm:prSet presAssocID="{1AF1A9D8-1FE0-41E1-8A8C-ED2D344300A2}" presName="parentText3" presStyleLbl="node1" presStyleIdx="2" presStyleCnt="3">
        <dgm:presLayoutVars>
          <dgm:chMax/>
          <dgm:chPref val="3"/>
          <dgm:bulletEnabled val="1"/>
        </dgm:presLayoutVars>
      </dgm:prSet>
      <dgm:spPr/>
    </dgm:pt>
    <dgm:pt modelId="{231B4E68-C055-4133-A4C4-0D31335C1107}" type="pres">
      <dgm:prSet presAssocID="{1AF1A9D8-1FE0-41E1-8A8C-ED2D344300A2}" presName="childText3" presStyleLbl="solidAlignAcc1" presStyleIdx="2" presStyleCnt="3">
        <dgm:presLayoutVars>
          <dgm:chMax val="0"/>
          <dgm:chPref val="0"/>
          <dgm:bulletEnabled val="1"/>
        </dgm:presLayoutVars>
      </dgm:prSet>
      <dgm:spPr/>
    </dgm:pt>
  </dgm:ptLst>
  <dgm:cxnLst>
    <dgm:cxn modelId="{F658560A-B8B3-437A-B47F-8A360742BE16}" srcId="{6291D290-4E9E-45BE-A78C-E1459975A1B2}" destId="{FF9091DD-CE23-414F-90F9-A7AF10AF64B5}" srcOrd="1" destOrd="0" parTransId="{72861949-59D0-40EC-874D-B2C36A07BD24}" sibTransId="{02C53299-3CFB-4F9D-A961-189F372F7CFF}"/>
    <dgm:cxn modelId="{A6A38B17-3C64-48CC-9A70-FD1A923A8CFA}" srcId="{25232493-A51F-43A9-9D0B-1F6251DF4571}" destId="{CBF3539E-970D-4D10-B4F7-C655985418C8}" srcOrd="0" destOrd="0" parTransId="{5EAB817D-2702-45EB-9706-D0D70D8FA3BD}" sibTransId="{D1104C2B-9783-4518-B8F1-195B166BEC62}"/>
    <dgm:cxn modelId="{69888C19-0BBF-470B-A979-9F3820E03A3C}" type="presOf" srcId="{12437974-6DF9-491A-A7AC-5768EA57489F}" destId="{231B4E68-C055-4133-A4C4-0D31335C1107}" srcOrd="0" destOrd="1" presId="urn:microsoft.com/office/officeart/2009/3/layout/IncreasingArrowsProcess"/>
    <dgm:cxn modelId="{D782B037-7650-4A99-955D-E1177EA43D4F}" type="presOf" srcId="{85632ABA-AA39-414D-B209-B18C0A5FF13B}" destId="{2F8884AC-C47D-4F8D-BD60-B48718796A8A}" srcOrd="0" destOrd="1" presId="urn:microsoft.com/office/officeart/2009/3/layout/IncreasingArrowsProcess"/>
    <dgm:cxn modelId="{C4A3103A-9BA0-413B-9CAE-F33E9CC149F2}" srcId="{25232493-A51F-43A9-9D0B-1F6251DF4571}" destId="{6291D290-4E9E-45BE-A78C-E1459975A1B2}" srcOrd="1" destOrd="0" parTransId="{633BAF1E-8DD2-41DF-86BD-DC55636A7AF7}" sibTransId="{39A4832C-17CD-4B02-A3F3-FCD523FD2D54}"/>
    <dgm:cxn modelId="{E4840E5F-5EEC-4460-A431-1630EBC58176}" type="presOf" srcId="{72F36D98-C81B-4A0A-A86E-A9A1DD1C0DA3}" destId="{2F8884AC-C47D-4F8D-BD60-B48718796A8A}" srcOrd="0" destOrd="0" presId="urn:microsoft.com/office/officeart/2009/3/layout/IncreasingArrowsProcess"/>
    <dgm:cxn modelId="{81C4DF43-D95C-4503-BF78-62638B2389BD}" srcId="{1AF1A9D8-1FE0-41E1-8A8C-ED2D344300A2}" destId="{54A09117-7C8E-485A-A587-7AF613B0DA30}" srcOrd="0" destOrd="0" parTransId="{C3DBC11F-9883-4117-BBAC-A9CA92A254DE}" sibTransId="{6ED48B26-8457-49CC-8204-0512A5C4CB21}"/>
    <dgm:cxn modelId="{0889B844-6D58-45D1-B0EB-366414E90298}" srcId="{6291D290-4E9E-45BE-A78C-E1459975A1B2}" destId="{9C73E0C6-DC4F-4EF5-B4CB-904B0C005810}" srcOrd="0" destOrd="0" parTransId="{87CD3EF5-6AF9-4B41-9C5E-A9BB199D4A8C}" sibTransId="{93B5BDA4-43D9-49A6-9D64-12F2A7FF9C72}"/>
    <dgm:cxn modelId="{9ED5526E-18CB-4085-B291-6F95EBA608BA}" srcId="{CBF3539E-970D-4D10-B4F7-C655985418C8}" destId="{72F36D98-C81B-4A0A-A86E-A9A1DD1C0DA3}" srcOrd="0" destOrd="0" parTransId="{F5F5CB3A-4FC6-4436-8B80-F01EB2EAD20F}" sibTransId="{C864A275-B165-4812-9410-B5ADF4A1B366}"/>
    <dgm:cxn modelId="{0C7C6772-BA37-4A07-B95C-0DFEAF271483}" type="presOf" srcId="{1AF1A9D8-1FE0-41E1-8A8C-ED2D344300A2}" destId="{905FF573-9D57-429C-B48B-A7DCB060BCDD}" srcOrd="0" destOrd="0" presId="urn:microsoft.com/office/officeart/2009/3/layout/IncreasingArrowsProcess"/>
    <dgm:cxn modelId="{D4F8F27A-0A70-4DAD-9566-CB99237DCA27}" type="presOf" srcId="{CBF3539E-970D-4D10-B4F7-C655985418C8}" destId="{180DC9F2-DF20-46E4-B1DB-9A5458556D1A}" srcOrd="0" destOrd="0" presId="urn:microsoft.com/office/officeart/2009/3/layout/IncreasingArrowsProcess"/>
    <dgm:cxn modelId="{3399CD7E-047F-4A8F-A5E2-79219A8BB7F2}" type="presOf" srcId="{9C73E0C6-DC4F-4EF5-B4CB-904B0C005810}" destId="{22D3E2E8-D4C2-42CD-A68A-494F9788D331}" srcOrd="0" destOrd="0" presId="urn:microsoft.com/office/officeart/2009/3/layout/IncreasingArrowsProcess"/>
    <dgm:cxn modelId="{57842FA5-EC28-457B-BDC8-130C17DF24C8}" type="presOf" srcId="{54A09117-7C8E-485A-A587-7AF613B0DA30}" destId="{231B4E68-C055-4133-A4C4-0D31335C1107}" srcOrd="0" destOrd="0" presId="urn:microsoft.com/office/officeart/2009/3/layout/IncreasingArrowsProcess"/>
    <dgm:cxn modelId="{90456FAB-3DF2-43A5-9307-1B2BE198FAA9}" srcId="{25232493-A51F-43A9-9D0B-1F6251DF4571}" destId="{1AF1A9D8-1FE0-41E1-8A8C-ED2D344300A2}" srcOrd="2" destOrd="0" parTransId="{ACEEB689-8152-4732-A8B2-B6364104983A}" sibTransId="{9066C151-6BE6-4E08-B407-1433F32018A6}"/>
    <dgm:cxn modelId="{22AB54AD-CD29-43FF-8944-386D27344035}" srcId="{CBF3539E-970D-4D10-B4F7-C655985418C8}" destId="{85632ABA-AA39-414D-B209-B18C0A5FF13B}" srcOrd="1" destOrd="0" parTransId="{7B20292A-D3D3-47F3-BA5C-CD39D662DC0C}" sibTransId="{8D7666F5-A739-4BFE-8EEB-88F773979A61}"/>
    <dgm:cxn modelId="{130115B1-34B8-44A9-BD0E-9E9BA5FF8DE4}" type="presOf" srcId="{25232493-A51F-43A9-9D0B-1F6251DF4571}" destId="{E3B48B85-2CA5-4007-9E0C-A190F3527060}" srcOrd="0" destOrd="0" presId="urn:microsoft.com/office/officeart/2009/3/layout/IncreasingArrowsProcess"/>
    <dgm:cxn modelId="{1016DEDB-7552-4E0E-9BB4-EFFC6134F201}" srcId="{1AF1A9D8-1FE0-41E1-8A8C-ED2D344300A2}" destId="{12437974-6DF9-491A-A7AC-5768EA57489F}" srcOrd="1" destOrd="0" parTransId="{F4494A47-1EF3-4966-8CFA-65F2AFA0B027}" sibTransId="{AA4B81BC-294A-4AEC-8D9B-06F46DC98719}"/>
    <dgm:cxn modelId="{A04A61E7-4966-404D-B850-BA7845F06DD9}" type="presOf" srcId="{6291D290-4E9E-45BE-A78C-E1459975A1B2}" destId="{66EB99A8-8F56-40FB-89ED-4C76AC1DFFE3}" srcOrd="0" destOrd="0" presId="urn:microsoft.com/office/officeart/2009/3/layout/IncreasingArrowsProcess"/>
    <dgm:cxn modelId="{3CBA56FD-6448-48CD-B8F5-31601441F0C6}" type="presOf" srcId="{FF9091DD-CE23-414F-90F9-A7AF10AF64B5}" destId="{22D3E2E8-D4C2-42CD-A68A-494F9788D331}" srcOrd="0" destOrd="1" presId="urn:microsoft.com/office/officeart/2009/3/layout/IncreasingArrowsProcess"/>
    <dgm:cxn modelId="{8C09B193-ABCD-4701-931E-FC33FED59523}" type="presParOf" srcId="{E3B48B85-2CA5-4007-9E0C-A190F3527060}" destId="{180DC9F2-DF20-46E4-B1DB-9A5458556D1A}" srcOrd="0" destOrd="0" presId="urn:microsoft.com/office/officeart/2009/3/layout/IncreasingArrowsProcess"/>
    <dgm:cxn modelId="{4AC09861-E0AB-4587-9659-8354A607436A}" type="presParOf" srcId="{E3B48B85-2CA5-4007-9E0C-A190F3527060}" destId="{2F8884AC-C47D-4F8D-BD60-B48718796A8A}" srcOrd="1" destOrd="0" presId="urn:microsoft.com/office/officeart/2009/3/layout/IncreasingArrowsProcess"/>
    <dgm:cxn modelId="{317F2B7F-E269-4259-BF33-50F94D645F66}" type="presParOf" srcId="{E3B48B85-2CA5-4007-9E0C-A190F3527060}" destId="{66EB99A8-8F56-40FB-89ED-4C76AC1DFFE3}" srcOrd="2" destOrd="0" presId="urn:microsoft.com/office/officeart/2009/3/layout/IncreasingArrowsProcess"/>
    <dgm:cxn modelId="{42A5D7F1-3D74-4072-9E51-0FC1FEAC1EE9}" type="presParOf" srcId="{E3B48B85-2CA5-4007-9E0C-A190F3527060}" destId="{22D3E2E8-D4C2-42CD-A68A-494F9788D331}" srcOrd="3" destOrd="0" presId="urn:microsoft.com/office/officeart/2009/3/layout/IncreasingArrowsProcess"/>
    <dgm:cxn modelId="{65197810-C0ED-4919-81F0-AF8B741A8BC9}" type="presParOf" srcId="{E3B48B85-2CA5-4007-9E0C-A190F3527060}" destId="{905FF573-9D57-429C-B48B-A7DCB060BCDD}" srcOrd="4" destOrd="0" presId="urn:microsoft.com/office/officeart/2009/3/layout/IncreasingArrowsProcess"/>
    <dgm:cxn modelId="{67D7BB85-BB37-40A3-9814-F6824842AD2D}" type="presParOf" srcId="{E3B48B85-2CA5-4007-9E0C-A190F3527060}" destId="{231B4E68-C055-4133-A4C4-0D31335C1107}" srcOrd="5"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74267F-2E2D-4188-ADDC-26FD2374B42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6AB5C3B-2F7F-432B-931A-F2455FA97EF2}">
      <dgm:prSet/>
      <dgm:spPr/>
      <dgm:t>
        <a:bodyPr/>
        <a:lstStyle/>
        <a:p>
          <a:r>
            <a:rPr kumimoji="1" lang="ja-JP"/>
            <a:t>髪型は？</a:t>
          </a:r>
          <a:endParaRPr lang="en-US"/>
        </a:p>
      </dgm:t>
    </dgm:pt>
    <dgm:pt modelId="{4FBC0D6C-98C0-4EF7-9C89-1FAF65EF4012}" type="parTrans" cxnId="{D41B7C2B-5224-419A-BBAB-AF6B4C6EF3D3}">
      <dgm:prSet/>
      <dgm:spPr/>
      <dgm:t>
        <a:bodyPr/>
        <a:lstStyle/>
        <a:p>
          <a:endParaRPr lang="en-US"/>
        </a:p>
      </dgm:t>
    </dgm:pt>
    <dgm:pt modelId="{108E888A-738B-4DD6-BAEA-194D25CA4AB7}" type="sibTrans" cxnId="{D41B7C2B-5224-419A-BBAB-AF6B4C6EF3D3}">
      <dgm:prSet/>
      <dgm:spPr/>
      <dgm:t>
        <a:bodyPr/>
        <a:lstStyle/>
        <a:p>
          <a:endParaRPr lang="en-US"/>
        </a:p>
      </dgm:t>
    </dgm:pt>
    <dgm:pt modelId="{4C49751E-0B2F-4975-849F-B2A3E06B4F16}">
      <dgm:prSet/>
      <dgm:spPr/>
      <dgm:t>
        <a:bodyPr/>
        <a:lstStyle/>
        <a:p>
          <a:r>
            <a:rPr kumimoji="1" lang="ja-JP"/>
            <a:t>額の大きさは？</a:t>
          </a:r>
          <a:endParaRPr lang="en-US"/>
        </a:p>
      </dgm:t>
    </dgm:pt>
    <dgm:pt modelId="{FE61F46C-8936-4BEC-AE70-7F15D13C2208}" type="parTrans" cxnId="{E100C54E-7C82-4D8E-BCF9-6AC2DCC95885}">
      <dgm:prSet/>
      <dgm:spPr/>
      <dgm:t>
        <a:bodyPr/>
        <a:lstStyle/>
        <a:p>
          <a:endParaRPr lang="en-US"/>
        </a:p>
      </dgm:t>
    </dgm:pt>
    <dgm:pt modelId="{0AE9EEB9-3F92-4C76-AEBE-2BB5C0191AB5}" type="sibTrans" cxnId="{E100C54E-7C82-4D8E-BCF9-6AC2DCC95885}">
      <dgm:prSet/>
      <dgm:spPr/>
      <dgm:t>
        <a:bodyPr/>
        <a:lstStyle/>
        <a:p>
          <a:endParaRPr lang="en-US"/>
        </a:p>
      </dgm:t>
    </dgm:pt>
    <dgm:pt modelId="{BA9799E5-5C91-4243-BD4C-F1039C8FD808}">
      <dgm:prSet/>
      <dgm:spPr/>
      <dgm:t>
        <a:bodyPr/>
        <a:lstStyle/>
        <a:p>
          <a:r>
            <a:rPr kumimoji="1" lang="ja-JP"/>
            <a:t>目の大きさは？</a:t>
          </a:r>
          <a:endParaRPr lang="en-US"/>
        </a:p>
      </dgm:t>
    </dgm:pt>
    <dgm:pt modelId="{BAEE8244-5741-4087-B774-FB8D9620AD33}" type="parTrans" cxnId="{99315BD3-171E-4C42-AAF7-3812B7E77FA1}">
      <dgm:prSet/>
      <dgm:spPr/>
      <dgm:t>
        <a:bodyPr/>
        <a:lstStyle/>
        <a:p>
          <a:endParaRPr lang="en-US"/>
        </a:p>
      </dgm:t>
    </dgm:pt>
    <dgm:pt modelId="{0D49D480-4584-40D5-BFD5-69F8886CE742}" type="sibTrans" cxnId="{99315BD3-171E-4C42-AAF7-3812B7E77FA1}">
      <dgm:prSet/>
      <dgm:spPr/>
      <dgm:t>
        <a:bodyPr/>
        <a:lstStyle/>
        <a:p>
          <a:endParaRPr lang="en-US"/>
        </a:p>
      </dgm:t>
    </dgm:pt>
    <dgm:pt modelId="{76DA8731-9232-488A-9472-E78DB860BDBB}">
      <dgm:prSet/>
      <dgm:spPr/>
      <dgm:t>
        <a:bodyPr/>
        <a:lstStyle/>
        <a:p>
          <a:r>
            <a:rPr kumimoji="1" lang="ja-JP"/>
            <a:t>眉の太さは？</a:t>
          </a:r>
          <a:endParaRPr lang="en-US"/>
        </a:p>
      </dgm:t>
    </dgm:pt>
    <dgm:pt modelId="{6F8CC8A7-402E-4068-92B3-898AF83896C2}" type="parTrans" cxnId="{74CB9022-0D37-4882-B0D8-FFEE8D696793}">
      <dgm:prSet/>
      <dgm:spPr/>
      <dgm:t>
        <a:bodyPr/>
        <a:lstStyle/>
        <a:p>
          <a:endParaRPr lang="en-US"/>
        </a:p>
      </dgm:t>
    </dgm:pt>
    <dgm:pt modelId="{69B21CB6-F6B6-4402-A5E7-D09047F52BAE}" type="sibTrans" cxnId="{74CB9022-0D37-4882-B0D8-FFEE8D696793}">
      <dgm:prSet/>
      <dgm:spPr/>
      <dgm:t>
        <a:bodyPr/>
        <a:lstStyle/>
        <a:p>
          <a:endParaRPr lang="en-US"/>
        </a:p>
      </dgm:t>
    </dgm:pt>
    <dgm:pt modelId="{9CB24A42-0E45-4BF2-882B-2050D6C498DD}">
      <dgm:prSet/>
      <dgm:spPr/>
      <dgm:t>
        <a:bodyPr/>
        <a:lstStyle/>
        <a:p>
          <a:r>
            <a:rPr kumimoji="1" lang="ja-JP" dirty="0"/>
            <a:t>口、鼻、耳の</a:t>
          </a:r>
          <a:br>
            <a:rPr kumimoji="1" lang="en-US" altLang="ja-JP" dirty="0"/>
          </a:br>
          <a:r>
            <a:rPr kumimoji="1" lang="ja-JP" dirty="0"/>
            <a:t>大きさは？</a:t>
          </a:r>
          <a:endParaRPr lang="en-US" dirty="0"/>
        </a:p>
      </dgm:t>
    </dgm:pt>
    <dgm:pt modelId="{609E81BD-5775-4499-A8CE-5E919EA4DAEF}" type="parTrans" cxnId="{33530551-7FEF-4520-B8AA-D10775E56B8A}">
      <dgm:prSet/>
      <dgm:spPr/>
      <dgm:t>
        <a:bodyPr/>
        <a:lstStyle/>
        <a:p>
          <a:endParaRPr lang="en-US"/>
        </a:p>
      </dgm:t>
    </dgm:pt>
    <dgm:pt modelId="{55D309B0-BACE-4E52-885E-2D678D8276BD}" type="sibTrans" cxnId="{33530551-7FEF-4520-B8AA-D10775E56B8A}">
      <dgm:prSet/>
      <dgm:spPr/>
      <dgm:t>
        <a:bodyPr/>
        <a:lstStyle/>
        <a:p>
          <a:endParaRPr lang="en-US"/>
        </a:p>
      </dgm:t>
    </dgm:pt>
    <dgm:pt modelId="{7B0BB75F-5226-4E5A-8BF7-3E6D162BA2F8}">
      <dgm:prSet/>
      <dgm:spPr/>
      <dgm:t>
        <a:bodyPr/>
        <a:lstStyle/>
        <a:p>
          <a:r>
            <a:rPr kumimoji="1" lang="ja-JP" dirty="0"/>
            <a:t>眼鏡の有無は？</a:t>
          </a:r>
          <a:br>
            <a:rPr kumimoji="1" lang="en-US" altLang="ja-JP" dirty="0"/>
          </a:br>
          <a:r>
            <a:rPr kumimoji="1" lang="ja-JP" dirty="0"/>
            <a:t>あるなら何色か？</a:t>
          </a:r>
          <a:endParaRPr lang="en-US" dirty="0"/>
        </a:p>
      </dgm:t>
    </dgm:pt>
    <dgm:pt modelId="{ED45010D-3250-46C1-8423-959A1A0C2C16}" type="parTrans" cxnId="{E834C66B-792D-414D-94C4-AA7A1F3939A7}">
      <dgm:prSet/>
      <dgm:spPr/>
      <dgm:t>
        <a:bodyPr/>
        <a:lstStyle/>
        <a:p>
          <a:endParaRPr lang="en-US"/>
        </a:p>
      </dgm:t>
    </dgm:pt>
    <dgm:pt modelId="{7BA30F47-E933-481C-9426-8EE44C4F975F}" type="sibTrans" cxnId="{E834C66B-792D-414D-94C4-AA7A1F3939A7}">
      <dgm:prSet/>
      <dgm:spPr/>
      <dgm:t>
        <a:bodyPr/>
        <a:lstStyle/>
        <a:p>
          <a:endParaRPr lang="en-US"/>
        </a:p>
      </dgm:t>
    </dgm:pt>
    <dgm:pt modelId="{D4CC809F-D690-46B2-82A7-66740D76BB48}">
      <dgm:prSet/>
      <dgm:spPr/>
      <dgm:t>
        <a:bodyPr/>
        <a:lstStyle/>
        <a:p>
          <a:r>
            <a:rPr kumimoji="1" lang="ja-JP" dirty="0"/>
            <a:t>首の太さ、</a:t>
          </a:r>
          <a:br>
            <a:rPr kumimoji="1" lang="en-US" altLang="ja-JP" dirty="0"/>
          </a:br>
          <a:r>
            <a:rPr kumimoji="1" lang="ja-JP" dirty="0"/>
            <a:t>長さは？</a:t>
          </a:r>
          <a:endParaRPr lang="en-US" dirty="0"/>
        </a:p>
      </dgm:t>
    </dgm:pt>
    <dgm:pt modelId="{EC053837-A4A3-466F-B4FE-01C1D5DF00C0}" type="parTrans" cxnId="{103EAC06-178F-4AD3-8AA2-839FC2081ED4}">
      <dgm:prSet/>
      <dgm:spPr/>
      <dgm:t>
        <a:bodyPr/>
        <a:lstStyle/>
        <a:p>
          <a:endParaRPr lang="en-US"/>
        </a:p>
      </dgm:t>
    </dgm:pt>
    <dgm:pt modelId="{242F0846-5BD6-4BC6-93BD-77BA24A248A1}" type="sibTrans" cxnId="{103EAC06-178F-4AD3-8AA2-839FC2081ED4}">
      <dgm:prSet/>
      <dgm:spPr/>
      <dgm:t>
        <a:bodyPr/>
        <a:lstStyle/>
        <a:p>
          <a:endParaRPr lang="en-US"/>
        </a:p>
      </dgm:t>
    </dgm:pt>
    <dgm:pt modelId="{A07FCB59-DD7E-43A6-BCF4-FB9479D32598}">
      <dgm:prSet/>
      <dgm:spPr/>
      <dgm:t>
        <a:bodyPr/>
        <a:lstStyle/>
        <a:p>
          <a:r>
            <a:rPr kumimoji="1" lang="ja-JP"/>
            <a:t>肩幅は？</a:t>
          </a:r>
          <a:endParaRPr lang="en-US"/>
        </a:p>
      </dgm:t>
    </dgm:pt>
    <dgm:pt modelId="{CE1ED427-2F9B-4868-864D-8811DB4EE05F}" type="parTrans" cxnId="{11ED2290-A469-4BE7-BEEC-A6A3A7E59DCB}">
      <dgm:prSet/>
      <dgm:spPr/>
      <dgm:t>
        <a:bodyPr/>
        <a:lstStyle/>
        <a:p>
          <a:endParaRPr lang="en-US"/>
        </a:p>
      </dgm:t>
    </dgm:pt>
    <dgm:pt modelId="{A8F665BA-18F3-44BF-8C72-8904277474C9}" type="sibTrans" cxnId="{11ED2290-A469-4BE7-BEEC-A6A3A7E59DCB}">
      <dgm:prSet/>
      <dgm:spPr/>
      <dgm:t>
        <a:bodyPr/>
        <a:lstStyle/>
        <a:p>
          <a:endParaRPr lang="en-US"/>
        </a:p>
      </dgm:t>
    </dgm:pt>
    <dgm:pt modelId="{15DC03E0-B669-4159-B8B5-01F19DDF3E9B}">
      <dgm:prSet/>
      <dgm:spPr/>
      <dgm:t>
        <a:bodyPr/>
        <a:lstStyle/>
        <a:p>
          <a:r>
            <a:rPr kumimoji="1" lang="ja-JP"/>
            <a:t>腕の長さは？</a:t>
          </a:r>
          <a:endParaRPr lang="en-US"/>
        </a:p>
      </dgm:t>
    </dgm:pt>
    <dgm:pt modelId="{65315E64-3CE4-495A-AE80-EEA6F58D4DCE}" type="parTrans" cxnId="{9A2C05ED-A385-4140-B36D-B36FDB486E55}">
      <dgm:prSet/>
      <dgm:spPr/>
      <dgm:t>
        <a:bodyPr/>
        <a:lstStyle/>
        <a:p>
          <a:endParaRPr lang="en-US"/>
        </a:p>
      </dgm:t>
    </dgm:pt>
    <dgm:pt modelId="{C42A6A89-AEAB-42FF-8508-07F24856E51D}" type="sibTrans" cxnId="{9A2C05ED-A385-4140-B36D-B36FDB486E55}">
      <dgm:prSet/>
      <dgm:spPr/>
      <dgm:t>
        <a:bodyPr/>
        <a:lstStyle/>
        <a:p>
          <a:endParaRPr lang="en-US"/>
        </a:p>
      </dgm:t>
    </dgm:pt>
    <dgm:pt modelId="{972C3F56-C639-4855-9C3D-A836B0E2BE9E}">
      <dgm:prSet/>
      <dgm:spPr/>
      <dgm:t>
        <a:bodyPr/>
        <a:lstStyle/>
        <a:p>
          <a:r>
            <a:rPr kumimoji="1" lang="ja-JP"/>
            <a:t>手の位置は？</a:t>
          </a:r>
          <a:endParaRPr lang="en-US"/>
        </a:p>
      </dgm:t>
    </dgm:pt>
    <dgm:pt modelId="{916FF609-45CA-4DAE-A937-86E486C72265}" type="parTrans" cxnId="{AD196275-3C74-407C-8AAE-DD6C55C9F24D}">
      <dgm:prSet/>
      <dgm:spPr/>
      <dgm:t>
        <a:bodyPr/>
        <a:lstStyle/>
        <a:p>
          <a:endParaRPr lang="en-US"/>
        </a:p>
      </dgm:t>
    </dgm:pt>
    <dgm:pt modelId="{7690D616-1BBB-438D-9F46-985EEFAAE7FB}" type="sibTrans" cxnId="{AD196275-3C74-407C-8AAE-DD6C55C9F24D}">
      <dgm:prSet/>
      <dgm:spPr/>
      <dgm:t>
        <a:bodyPr/>
        <a:lstStyle/>
        <a:p>
          <a:endParaRPr lang="en-US"/>
        </a:p>
      </dgm:t>
    </dgm:pt>
    <dgm:pt modelId="{771482AD-4C9F-44ED-8F58-C6AE65927DFE}">
      <dgm:prSet/>
      <dgm:spPr/>
      <dgm:t>
        <a:bodyPr/>
        <a:lstStyle/>
        <a:p>
          <a:r>
            <a:rPr kumimoji="1" lang="ja-JP" dirty="0"/>
            <a:t>手の形は？</a:t>
          </a:r>
          <a:endParaRPr lang="en-US" dirty="0"/>
        </a:p>
      </dgm:t>
    </dgm:pt>
    <dgm:pt modelId="{69CCBFA8-E6DD-4D73-AA43-91FD0C6F704F}" type="parTrans" cxnId="{7B72657C-AA71-4560-9B27-B18EE4DFF93C}">
      <dgm:prSet/>
      <dgm:spPr/>
      <dgm:t>
        <a:bodyPr/>
        <a:lstStyle/>
        <a:p>
          <a:endParaRPr lang="en-US"/>
        </a:p>
      </dgm:t>
    </dgm:pt>
    <dgm:pt modelId="{6D0AAEF8-DD42-4C53-9AC6-DBCE00EC7A7F}" type="sibTrans" cxnId="{7B72657C-AA71-4560-9B27-B18EE4DFF93C}">
      <dgm:prSet/>
      <dgm:spPr/>
      <dgm:t>
        <a:bodyPr/>
        <a:lstStyle/>
        <a:p>
          <a:endParaRPr lang="en-US"/>
        </a:p>
      </dgm:t>
    </dgm:pt>
    <dgm:pt modelId="{5AC186E1-9813-4363-B74D-29510345EC9C}">
      <dgm:prSet/>
      <dgm:spPr/>
      <dgm:t>
        <a:bodyPr/>
        <a:lstStyle/>
        <a:p>
          <a:r>
            <a:rPr kumimoji="1" lang="ja-JP"/>
            <a:t>どんな体勢か？</a:t>
          </a:r>
          <a:endParaRPr lang="en-US"/>
        </a:p>
      </dgm:t>
    </dgm:pt>
    <dgm:pt modelId="{0D8C3F2E-3442-4D3C-BB2F-4925250779D0}" type="parTrans" cxnId="{A93A464F-F2EA-4801-A004-8594CE564FFA}">
      <dgm:prSet/>
      <dgm:spPr/>
      <dgm:t>
        <a:bodyPr/>
        <a:lstStyle/>
        <a:p>
          <a:endParaRPr lang="en-US"/>
        </a:p>
      </dgm:t>
    </dgm:pt>
    <dgm:pt modelId="{CF8B414E-3FBA-48C9-B018-D5E97DF1CA2F}" type="sibTrans" cxnId="{A93A464F-F2EA-4801-A004-8594CE564FFA}">
      <dgm:prSet/>
      <dgm:spPr/>
      <dgm:t>
        <a:bodyPr/>
        <a:lstStyle/>
        <a:p>
          <a:endParaRPr lang="en-US"/>
        </a:p>
      </dgm:t>
    </dgm:pt>
    <dgm:pt modelId="{5D7C3342-EDE5-46B4-BA37-5DDF07B14D25}" type="pres">
      <dgm:prSet presAssocID="{C574267F-2E2D-4188-ADDC-26FD2374B427}" presName="diagram" presStyleCnt="0">
        <dgm:presLayoutVars>
          <dgm:dir/>
          <dgm:resizeHandles val="exact"/>
        </dgm:presLayoutVars>
      </dgm:prSet>
      <dgm:spPr/>
    </dgm:pt>
    <dgm:pt modelId="{6D5DED3E-715A-4747-8AB0-4C70B0F2A699}" type="pres">
      <dgm:prSet presAssocID="{26AB5C3B-2F7F-432B-931A-F2455FA97EF2}" presName="node" presStyleLbl="node1" presStyleIdx="0" presStyleCnt="12">
        <dgm:presLayoutVars>
          <dgm:bulletEnabled val="1"/>
        </dgm:presLayoutVars>
      </dgm:prSet>
      <dgm:spPr/>
    </dgm:pt>
    <dgm:pt modelId="{6196EA6A-01E8-4F29-AED8-FBD266593EB8}" type="pres">
      <dgm:prSet presAssocID="{108E888A-738B-4DD6-BAEA-194D25CA4AB7}" presName="sibTrans" presStyleCnt="0"/>
      <dgm:spPr/>
    </dgm:pt>
    <dgm:pt modelId="{F1FEE145-0C7A-4DA5-8807-30F29FABF9E6}" type="pres">
      <dgm:prSet presAssocID="{4C49751E-0B2F-4975-849F-B2A3E06B4F16}" presName="node" presStyleLbl="node1" presStyleIdx="1" presStyleCnt="12">
        <dgm:presLayoutVars>
          <dgm:bulletEnabled val="1"/>
        </dgm:presLayoutVars>
      </dgm:prSet>
      <dgm:spPr/>
    </dgm:pt>
    <dgm:pt modelId="{D260491D-A624-4F37-B303-8A3024B784A3}" type="pres">
      <dgm:prSet presAssocID="{0AE9EEB9-3F92-4C76-AEBE-2BB5C0191AB5}" presName="sibTrans" presStyleCnt="0"/>
      <dgm:spPr/>
    </dgm:pt>
    <dgm:pt modelId="{7C4EA2D6-80ED-4519-8537-95CB2F184648}" type="pres">
      <dgm:prSet presAssocID="{BA9799E5-5C91-4243-BD4C-F1039C8FD808}" presName="node" presStyleLbl="node1" presStyleIdx="2" presStyleCnt="12">
        <dgm:presLayoutVars>
          <dgm:bulletEnabled val="1"/>
        </dgm:presLayoutVars>
      </dgm:prSet>
      <dgm:spPr/>
    </dgm:pt>
    <dgm:pt modelId="{D25A2A94-9DC4-4649-8CC7-E050C848FB17}" type="pres">
      <dgm:prSet presAssocID="{0D49D480-4584-40D5-BFD5-69F8886CE742}" presName="sibTrans" presStyleCnt="0"/>
      <dgm:spPr/>
    </dgm:pt>
    <dgm:pt modelId="{32C4F653-A56E-4143-9A18-8DD4FE057FB6}" type="pres">
      <dgm:prSet presAssocID="{76DA8731-9232-488A-9472-E78DB860BDBB}" presName="node" presStyleLbl="node1" presStyleIdx="3" presStyleCnt="12">
        <dgm:presLayoutVars>
          <dgm:bulletEnabled val="1"/>
        </dgm:presLayoutVars>
      </dgm:prSet>
      <dgm:spPr/>
    </dgm:pt>
    <dgm:pt modelId="{F80CC36A-2D5F-46D2-B55E-635205D58502}" type="pres">
      <dgm:prSet presAssocID="{69B21CB6-F6B6-4402-A5E7-D09047F52BAE}" presName="sibTrans" presStyleCnt="0"/>
      <dgm:spPr/>
    </dgm:pt>
    <dgm:pt modelId="{822D4F81-9082-43A7-B1D7-8E4087549C86}" type="pres">
      <dgm:prSet presAssocID="{9CB24A42-0E45-4BF2-882B-2050D6C498DD}" presName="node" presStyleLbl="node1" presStyleIdx="4" presStyleCnt="12">
        <dgm:presLayoutVars>
          <dgm:bulletEnabled val="1"/>
        </dgm:presLayoutVars>
      </dgm:prSet>
      <dgm:spPr/>
    </dgm:pt>
    <dgm:pt modelId="{65E379B5-730D-4B2F-9975-E99F77DAD7C8}" type="pres">
      <dgm:prSet presAssocID="{55D309B0-BACE-4E52-885E-2D678D8276BD}" presName="sibTrans" presStyleCnt="0"/>
      <dgm:spPr/>
    </dgm:pt>
    <dgm:pt modelId="{79AF755A-5970-4039-AAB2-C6FF4366322D}" type="pres">
      <dgm:prSet presAssocID="{7B0BB75F-5226-4E5A-8BF7-3E6D162BA2F8}" presName="node" presStyleLbl="node1" presStyleIdx="5" presStyleCnt="12">
        <dgm:presLayoutVars>
          <dgm:bulletEnabled val="1"/>
        </dgm:presLayoutVars>
      </dgm:prSet>
      <dgm:spPr/>
    </dgm:pt>
    <dgm:pt modelId="{8F6880A2-E1BB-48C2-9958-DF435A890F8E}" type="pres">
      <dgm:prSet presAssocID="{7BA30F47-E933-481C-9426-8EE44C4F975F}" presName="sibTrans" presStyleCnt="0"/>
      <dgm:spPr/>
    </dgm:pt>
    <dgm:pt modelId="{F9EFFB41-6EB1-4FEE-9A5D-283DF40DF48F}" type="pres">
      <dgm:prSet presAssocID="{D4CC809F-D690-46B2-82A7-66740D76BB48}" presName="node" presStyleLbl="node1" presStyleIdx="6" presStyleCnt="12">
        <dgm:presLayoutVars>
          <dgm:bulletEnabled val="1"/>
        </dgm:presLayoutVars>
      </dgm:prSet>
      <dgm:spPr/>
    </dgm:pt>
    <dgm:pt modelId="{2BABF2F0-6712-4C9A-8708-F1C789EA69FC}" type="pres">
      <dgm:prSet presAssocID="{242F0846-5BD6-4BC6-93BD-77BA24A248A1}" presName="sibTrans" presStyleCnt="0"/>
      <dgm:spPr/>
    </dgm:pt>
    <dgm:pt modelId="{C0449BCA-1800-4736-9BDE-4BA9D413E80B}" type="pres">
      <dgm:prSet presAssocID="{A07FCB59-DD7E-43A6-BCF4-FB9479D32598}" presName="node" presStyleLbl="node1" presStyleIdx="7" presStyleCnt="12">
        <dgm:presLayoutVars>
          <dgm:bulletEnabled val="1"/>
        </dgm:presLayoutVars>
      </dgm:prSet>
      <dgm:spPr/>
    </dgm:pt>
    <dgm:pt modelId="{285AAEE1-A5F1-432B-A052-547D2FA39DFD}" type="pres">
      <dgm:prSet presAssocID="{A8F665BA-18F3-44BF-8C72-8904277474C9}" presName="sibTrans" presStyleCnt="0"/>
      <dgm:spPr/>
    </dgm:pt>
    <dgm:pt modelId="{43E5F614-2B67-4997-BAD9-0BB5E5C7555B}" type="pres">
      <dgm:prSet presAssocID="{15DC03E0-B669-4159-B8B5-01F19DDF3E9B}" presName="node" presStyleLbl="node1" presStyleIdx="8" presStyleCnt="12">
        <dgm:presLayoutVars>
          <dgm:bulletEnabled val="1"/>
        </dgm:presLayoutVars>
      </dgm:prSet>
      <dgm:spPr/>
    </dgm:pt>
    <dgm:pt modelId="{280A7624-0150-48EF-AF8D-A988B392110D}" type="pres">
      <dgm:prSet presAssocID="{C42A6A89-AEAB-42FF-8508-07F24856E51D}" presName="sibTrans" presStyleCnt="0"/>
      <dgm:spPr/>
    </dgm:pt>
    <dgm:pt modelId="{24A60A48-2EAC-41AB-8C54-2C84709AB6B8}" type="pres">
      <dgm:prSet presAssocID="{972C3F56-C639-4855-9C3D-A836B0E2BE9E}" presName="node" presStyleLbl="node1" presStyleIdx="9" presStyleCnt="12">
        <dgm:presLayoutVars>
          <dgm:bulletEnabled val="1"/>
        </dgm:presLayoutVars>
      </dgm:prSet>
      <dgm:spPr/>
    </dgm:pt>
    <dgm:pt modelId="{7E737871-5D09-4DF2-B14E-9246D9EF0BF7}" type="pres">
      <dgm:prSet presAssocID="{7690D616-1BBB-438D-9F46-985EEFAAE7FB}" presName="sibTrans" presStyleCnt="0"/>
      <dgm:spPr/>
    </dgm:pt>
    <dgm:pt modelId="{DFD29A42-FB08-4C0D-B5BA-F57018242AF7}" type="pres">
      <dgm:prSet presAssocID="{771482AD-4C9F-44ED-8F58-C6AE65927DFE}" presName="node" presStyleLbl="node1" presStyleIdx="10" presStyleCnt="12">
        <dgm:presLayoutVars>
          <dgm:bulletEnabled val="1"/>
        </dgm:presLayoutVars>
      </dgm:prSet>
      <dgm:spPr/>
    </dgm:pt>
    <dgm:pt modelId="{E2D3EEA7-5E02-42D3-8534-A9AD5059D82A}" type="pres">
      <dgm:prSet presAssocID="{6D0AAEF8-DD42-4C53-9AC6-DBCE00EC7A7F}" presName="sibTrans" presStyleCnt="0"/>
      <dgm:spPr/>
    </dgm:pt>
    <dgm:pt modelId="{B6E8F472-5E14-47E1-8056-DE2BC06123FC}" type="pres">
      <dgm:prSet presAssocID="{5AC186E1-9813-4363-B74D-29510345EC9C}" presName="node" presStyleLbl="node1" presStyleIdx="11" presStyleCnt="12">
        <dgm:presLayoutVars>
          <dgm:bulletEnabled val="1"/>
        </dgm:presLayoutVars>
      </dgm:prSet>
      <dgm:spPr/>
    </dgm:pt>
  </dgm:ptLst>
  <dgm:cxnLst>
    <dgm:cxn modelId="{9B35EF00-17B0-4850-BA09-B75BDA763550}" type="presOf" srcId="{5AC186E1-9813-4363-B74D-29510345EC9C}" destId="{B6E8F472-5E14-47E1-8056-DE2BC06123FC}" srcOrd="0" destOrd="0" presId="urn:microsoft.com/office/officeart/2005/8/layout/default"/>
    <dgm:cxn modelId="{103EAC06-178F-4AD3-8AA2-839FC2081ED4}" srcId="{C574267F-2E2D-4188-ADDC-26FD2374B427}" destId="{D4CC809F-D690-46B2-82A7-66740D76BB48}" srcOrd="6" destOrd="0" parTransId="{EC053837-A4A3-466F-B4FE-01C1D5DF00C0}" sibTransId="{242F0846-5BD6-4BC6-93BD-77BA24A248A1}"/>
    <dgm:cxn modelId="{75217F12-CECF-482D-8848-DC2368013346}" type="presOf" srcId="{9CB24A42-0E45-4BF2-882B-2050D6C498DD}" destId="{822D4F81-9082-43A7-B1D7-8E4087549C86}" srcOrd="0" destOrd="0" presId="urn:microsoft.com/office/officeart/2005/8/layout/default"/>
    <dgm:cxn modelId="{74CB9022-0D37-4882-B0D8-FFEE8D696793}" srcId="{C574267F-2E2D-4188-ADDC-26FD2374B427}" destId="{76DA8731-9232-488A-9472-E78DB860BDBB}" srcOrd="3" destOrd="0" parTransId="{6F8CC8A7-402E-4068-92B3-898AF83896C2}" sibTransId="{69B21CB6-F6B6-4402-A5E7-D09047F52BAE}"/>
    <dgm:cxn modelId="{D41B7C2B-5224-419A-BBAB-AF6B4C6EF3D3}" srcId="{C574267F-2E2D-4188-ADDC-26FD2374B427}" destId="{26AB5C3B-2F7F-432B-931A-F2455FA97EF2}" srcOrd="0" destOrd="0" parTransId="{4FBC0D6C-98C0-4EF7-9C89-1FAF65EF4012}" sibTransId="{108E888A-738B-4DD6-BAEA-194D25CA4AB7}"/>
    <dgm:cxn modelId="{787F253E-0FE2-47A4-B805-CDC6945A270D}" type="presOf" srcId="{76DA8731-9232-488A-9472-E78DB860BDBB}" destId="{32C4F653-A56E-4143-9A18-8DD4FE057FB6}" srcOrd="0" destOrd="0" presId="urn:microsoft.com/office/officeart/2005/8/layout/default"/>
    <dgm:cxn modelId="{0A5B865F-FDB7-4132-8334-B7F2EE9B6104}" type="presOf" srcId="{A07FCB59-DD7E-43A6-BCF4-FB9479D32598}" destId="{C0449BCA-1800-4736-9BDE-4BA9D413E80B}" srcOrd="0" destOrd="0" presId="urn:microsoft.com/office/officeart/2005/8/layout/default"/>
    <dgm:cxn modelId="{86780062-ADB7-4E1E-A319-212813D82AD0}" type="presOf" srcId="{4C49751E-0B2F-4975-849F-B2A3E06B4F16}" destId="{F1FEE145-0C7A-4DA5-8807-30F29FABF9E6}" srcOrd="0" destOrd="0" presId="urn:microsoft.com/office/officeart/2005/8/layout/default"/>
    <dgm:cxn modelId="{1D0BF242-9460-4CAA-8717-48098FCFF249}" type="presOf" srcId="{15DC03E0-B669-4159-B8B5-01F19DDF3E9B}" destId="{43E5F614-2B67-4997-BAD9-0BB5E5C7555B}" srcOrd="0" destOrd="0" presId="urn:microsoft.com/office/officeart/2005/8/layout/default"/>
    <dgm:cxn modelId="{36DB6B6B-22CA-4EAA-8E5F-1AC8CE3C4BCF}" type="presOf" srcId="{972C3F56-C639-4855-9C3D-A836B0E2BE9E}" destId="{24A60A48-2EAC-41AB-8C54-2C84709AB6B8}" srcOrd="0" destOrd="0" presId="urn:microsoft.com/office/officeart/2005/8/layout/default"/>
    <dgm:cxn modelId="{E834C66B-792D-414D-94C4-AA7A1F3939A7}" srcId="{C574267F-2E2D-4188-ADDC-26FD2374B427}" destId="{7B0BB75F-5226-4E5A-8BF7-3E6D162BA2F8}" srcOrd="5" destOrd="0" parTransId="{ED45010D-3250-46C1-8423-959A1A0C2C16}" sibTransId="{7BA30F47-E933-481C-9426-8EE44C4F975F}"/>
    <dgm:cxn modelId="{E100C54E-7C82-4D8E-BCF9-6AC2DCC95885}" srcId="{C574267F-2E2D-4188-ADDC-26FD2374B427}" destId="{4C49751E-0B2F-4975-849F-B2A3E06B4F16}" srcOrd="1" destOrd="0" parTransId="{FE61F46C-8936-4BEC-AE70-7F15D13C2208}" sibTransId="{0AE9EEB9-3F92-4C76-AEBE-2BB5C0191AB5}"/>
    <dgm:cxn modelId="{A93A464F-F2EA-4801-A004-8594CE564FFA}" srcId="{C574267F-2E2D-4188-ADDC-26FD2374B427}" destId="{5AC186E1-9813-4363-B74D-29510345EC9C}" srcOrd="11" destOrd="0" parTransId="{0D8C3F2E-3442-4D3C-BB2F-4925250779D0}" sibTransId="{CF8B414E-3FBA-48C9-B018-D5E97DF1CA2F}"/>
    <dgm:cxn modelId="{5EFFD56F-12A3-444C-8CE8-0FCD544AE343}" type="presOf" srcId="{D4CC809F-D690-46B2-82A7-66740D76BB48}" destId="{F9EFFB41-6EB1-4FEE-9A5D-283DF40DF48F}" srcOrd="0" destOrd="0" presId="urn:microsoft.com/office/officeart/2005/8/layout/default"/>
    <dgm:cxn modelId="{33530551-7FEF-4520-B8AA-D10775E56B8A}" srcId="{C574267F-2E2D-4188-ADDC-26FD2374B427}" destId="{9CB24A42-0E45-4BF2-882B-2050D6C498DD}" srcOrd="4" destOrd="0" parTransId="{609E81BD-5775-4499-A8CE-5E919EA4DAEF}" sibTransId="{55D309B0-BACE-4E52-885E-2D678D8276BD}"/>
    <dgm:cxn modelId="{4C285154-689F-4AE6-A529-E52D84E8D519}" type="presOf" srcId="{7B0BB75F-5226-4E5A-8BF7-3E6D162BA2F8}" destId="{79AF755A-5970-4039-AAB2-C6FF4366322D}" srcOrd="0" destOrd="0" presId="urn:microsoft.com/office/officeart/2005/8/layout/default"/>
    <dgm:cxn modelId="{AD196275-3C74-407C-8AAE-DD6C55C9F24D}" srcId="{C574267F-2E2D-4188-ADDC-26FD2374B427}" destId="{972C3F56-C639-4855-9C3D-A836B0E2BE9E}" srcOrd="9" destOrd="0" parTransId="{916FF609-45CA-4DAE-A937-86E486C72265}" sibTransId="{7690D616-1BBB-438D-9F46-985EEFAAE7FB}"/>
    <dgm:cxn modelId="{BD85A777-2F17-4121-854E-936FD9D8F109}" type="presOf" srcId="{BA9799E5-5C91-4243-BD4C-F1039C8FD808}" destId="{7C4EA2D6-80ED-4519-8537-95CB2F184648}" srcOrd="0" destOrd="0" presId="urn:microsoft.com/office/officeart/2005/8/layout/default"/>
    <dgm:cxn modelId="{7B72657C-AA71-4560-9B27-B18EE4DFF93C}" srcId="{C574267F-2E2D-4188-ADDC-26FD2374B427}" destId="{771482AD-4C9F-44ED-8F58-C6AE65927DFE}" srcOrd="10" destOrd="0" parTransId="{69CCBFA8-E6DD-4D73-AA43-91FD0C6F704F}" sibTransId="{6D0AAEF8-DD42-4C53-9AC6-DBCE00EC7A7F}"/>
    <dgm:cxn modelId="{C62A5183-FFA8-4676-96EC-96367936B3D3}" type="presOf" srcId="{771482AD-4C9F-44ED-8F58-C6AE65927DFE}" destId="{DFD29A42-FB08-4C0D-B5BA-F57018242AF7}" srcOrd="0" destOrd="0" presId="urn:microsoft.com/office/officeart/2005/8/layout/default"/>
    <dgm:cxn modelId="{11ED2290-A469-4BE7-BEEC-A6A3A7E59DCB}" srcId="{C574267F-2E2D-4188-ADDC-26FD2374B427}" destId="{A07FCB59-DD7E-43A6-BCF4-FB9479D32598}" srcOrd="7" destOrd="0" parTransId="{CE1ED427-2F9B-4868-864D-8811DB4EE05F}" sibTransId="{A8F665BA-18F3-44BF-8C72-8904277474C9}"/>
    <dgm:cxn modelId="{47A45293-33DE-4F85-9CCA-EFA53A607039}" type="presOf" srcId="{C574267F-2E2D-4188-ADDC-26FD2374B427}" destId="{5D7C3342-EDE5-46B4-BA37-5DDF07B14D25}" srcOrd="0" destOrd="0" presId="urn:microsoft.com/office/officeart/2005/8/layout/default"/>
    <dgm:cxn modelId="{762A8AB6-6F92-4548-85B1-3ABC3489DA97}" type="presOf" srcId="{26AB5C3B-2F7F-432B-931A-F2455FA97EF2}" destId="{6D5DED3E-715A-4747-8AB0-4C70B0F2A699}" srcOrd="0" destOrd="0" presId="urn:microsoft.com/office/officeart/2005/8/layout/default"/>
    <dgm:cxn modelId="{99315BD3-171E-4C42-AAF7-3812B7E77FA1}" srcId="{C574267F-2E2D-4188-ADDC-26FD2374B427}" destId="{BA9799E5-5C91-4243-BD4C-F1039C8FD808}" srcOrd="2" destOrd="0" parTransId="{BAEE8244-5741-4087-B774-FB8D9620AD33}" sibTransId="{0D49D480-4584-40D5-BFD5-69F8886CE742}"/>
    <dgm:cxn modelId="{9A2C05ED-A385-4140-B36D-B36FDB486E55}" srcId="{C574267F-2E2D-4188-ADDC-26FD2374B427}" destId="{15DC03E0-B669-4159-B8B5-01F19DDF3E9B}" srcOrd="8" destOrd="0" parTransId="{65315E64-3CE4-495A-AE80-EEA6F58D4DCE}" sibTransId="{C42A6A89-AEAB-42FF-8508-07F24856E51D}"/>
    <dgm:cxn modelId="{7EE6FE23-239D-4CAD-9BBE-E5BD67DD54BF}" type="presParOf" srcId="{5D7C3342-EDE5-46B4-BA37-5DDF07B14D25}" destId="{6D5DED3E-715A-4747-8AB0-4C70B0F2A699}" srcOrd="0" destOrd="0" presId="urn:microsoft.com/office/officeart/2005/8/layout/default"/>
    <dgm:cxn modelId="{6D050922-CD64-48AF-B95C-1659EED9953F}" type="presParOf" srcId="{5D7C3342-EDE5-46B4-BA37-5DDF07B14D25}" destId="{6196EA6A-01E8-4F29-AED8-FBD266593EB8}" srcOrd="1" destOrd="0" presId="urn:microsoft.com/office/officeart/2005/8/layout/default"/>
    <dgm:cxn modelId="{48D120E1-0D7C-4E71-B89A-FC881C9CC88E}" type="presParOf" srcId="{5D7C3342-EDE5-46B4-BA37-5DDF07B14D25}" destId="{F1FEE145-0C7A-4DA5-8807-30F29FABF9E6}" srcOrd="2" destOrd="0" presId="urn:microsoft.com/office/officeart/2005/8/layout/default"/>
    <dgm:cxn modelId="{F7466672-B2E0-459E-9AC7-7835CE4D9677}" type="presParOf" srcId="{5D7C3342-EDE5-46B4-BA37-5DDF07B14D25}" destId="{D260491D-A624-4F37-B303-8A3024B784A3}" srcOrd="3" destOrd="0" presId="urn:microsoft.com/office/officeart/2005/8/layout/default"/>
    <dgm:cxn modelId="{9C1687CC-2857-4C16-8D27-59CB3D4CA797}" type="presParOf" srcId="{5D7C3342-EDE5-46B4-BA37-5DDF07B14D25}" destId="{7C4EA2D6-80ED-4519-8537-95CB2F184648}" srcOrd="4" destOrd="0" presId="urn:microsoft.com/office/officeart/2005/8/layout/default"/>
    <dgm:cxn modelId="{421789DE-8A4B-45C7-84D4-8FEE0C3B2871}" type="presParOf" srcId="{5D7C3342-EDE5-46B4-BA37-5DDF07B14D25}" destId="{D25A2A94-9DC4-4649-8CC7-E050C848FB17}" srcOrd="5" destOrd="0" presId="urn:microsoft.com/office/officeart/2005/8/layout/default"/>
    <dgm:cxn modelId="{C5E4F9C0-A22B-4E68-AF12-8ACB38FD865A}" type="presParOf" srcId="{5D7C3342-EDE5-46B4-BA37-5DDF07B14D25}" destId="{32C4F653-A56E-4143-9A18-8DD4FE057FB6}" srcOrd="6" destOrd="0" presId="urn:microsoft.com/office/officeart/2005/8/layout/default"/>
    <dgm:cxn modelId="{4D7DE3F8-1D0D-4FD8-9C03-9ACE92BFC352}" type="presParOf" srcId="{5D7C3342-EDE5-46B4-BA37-5DDF07B14D25}" destId="{F80CC36A-2D5F-46D2-B55E-635205D58502}" srcOrd="7" destOrd="0" presId="urn:microsoft.com/office/officeart/2005/8/layout/default"/>
    <dgm:cxn modelId="{2A06C302-787F-4849-9EF2-F1D65D0347AE}" type="presParOf" srcId="{5D7C3342-EDE5-46B4-BA37-5DDF07B14D25}" destId="{822D4F81-9082-43A7-B1D7-8E4087549C86}" srcOrd="8" destOrd="0" presId="urn:microsoft.com/office/officeart/2005/8/layout/default"/>
    <dgm:cxn modelId="{1D2E86D1-6625-45C7-8691-92961E03CDE4}" type="presParOf" srcId="{5D7C3342-EDE5-46B4-BA37-5DDF07B14D25}" destId="{65E379B5-730D-4B2F-9975-E99F77DAD7C8}" srcOrd="9" destOrd="0" presId="urn:microsoft.com/office/officeart/2005/8/layout/default"/>
    <dgm:cxn modelId="{E69FB958-B01D-43E0-AC8B-515205D22079}" type="presParOf" srcId="{5D7C3342-EDE5-46B4-BA37-5DDF07B14D25}" destId="{79AF755A-5970-4039-AAB2-C6FF4366322D}" srcOrd="10" destOrd="0" presId="urn:microsoft.com/office/officeart/2005/8/layout/default"/>
    <dgm:cxn modelId="{DF30CC49-BADE-469F-8FEE-8ECD09691052}" type="presParOf" srcId="{5D7C3342-EDE5-46B4-BA37-5DDF07B14D25}" destId="{8F6880A2-E1BB-48C2-9958-DF435A890F8E}" srcOrd="11" destOrd="0" presId="urn:microsoft.com/office/officeart/2005/8/layout/default"/>
    <dgm:cxn modelId="{E1EAC6D1-18B2-4AA0-B683-056108CE8996}" type="presParOf" srcId="{5D7C3342-EDE5-46B4-BA37-5DDF07B14D25}" destId="{F9EFFB41-6EB1-4FEE-9A5D-283DF40DF48F}" srcOrd="12" destOrd="0" presId="urn:microsoft.com/office/officeart/2005/8/layout/default"/>
    <dgm:cxn modelId="{2D24860B-66E9-4F4A-ABA1-AA1004032551}" type="presParOf" srcId="{5D7C3342-EDE5-46B4-BA37-5DDF07B14D25}" destId="{2BABF2F0-6712-4C9A-8708-F1C789EA69FC}" srcOrd="13" destOrd="0" presId="urn:microsoft.com/office/officeart/2005/8/layout/default"/>
    <dgm:cxn modelId="{B73C261B-B207-45B9-ABCA-5A08C706654D}" type="presParOf" srcId="{5D7C3342-EDE5-46B4-BA37-5DDF07B14D25}" destId="{C0449BCA-1800-4736-9BDE-4BA9D413E80B}" srcOrd="14" destOrd="0" presId="urn:microsoft.com/office/officeart/2005/8/layout/default"/>
    <dgm:cxn modelId="{2CDF81DE-E617-4A4C-B461-C6AD04A0EC1F}" type="presParOf" srcId="{5D7C3342-EDE5-46B4-BA37-5DDF07B14D25}" destId="{285AAEE1-A5F1-432B-A052-547D2FA39DFD}" srcOrd="15" destOrd="0" presId="urn:microsoft.com/office/officeart/2005/8/layout/default"/>
    <dgm:cxn modelId="{8890B264-A656-4B53-8D29-1B4477B2AFD8}" type="presParOf" srcId="{5D7C3342-EDE5-46B4-BA37-5DDF07B14D25}" destId="{43E5F614-2B67-4997-BAD9-0BB5E5C7555B}" srcOrd="16" destOrd="0" presId="urn:microsoft.com/office/officeart/2005/8/layout/default"/>
    <dgm:cxn modelId="{DCD915A7-CC9C-467E-8534-242580D1958D}" type="presParOf" srcId="{5D7C3342-EDE5-46B4-BA37-5DDF07B14D25}" destId="{280A7624-0150-48EF-AF8D-A988B392110D}" srcOrd="17" destOrd="0" presId="urn:microsoft.com/office/officeart/2005/8/layout/default"/>
    <dgm:cxn modelId="{933C34D8-ABCC-4C0B-8B54-5DED82D8B2DA}" type="presParOf" srcId="{5D7C3342-EDE5-46B4-BA37-5DDF07B14D25}" destId="{24A60A48-2EAC-41AB-8C54-2C84709AB6B8}" srcOrd="18" destOrd="0" presId="urn:microsoft.com/office/officeart/2005/8/layout/default"/>
    <dgm:cxn modelId="{51721151-01CE-4398-B0F6-7708ECFAFA75}" type="presParOf" srcId="{5D7C3342-EDE5-46B4-BA37-5DDF07B14D25}" destId="{7E737871-5D09-4DF2-B14E-9246D9EF0BF7}" srcOrd="19" destOrd="0" presId="urn:microsoft.com/office/officeart/2005/8/layout/default"/>
    <dgm:cxn modelId="{FE5F04AC-F2C9-4452-8A2F-2A67205787A8}" type="presParOf" srcId="{5D7C3342-EDE5-46B4-BA37-5DDF07B14D25}" destId="{DFD29A42-FB08-4C0D-B5BA-F57018242AF7}" srcOrd="20" destOrd="0" presId="urn:microsoft.com/office/officeart/2005/8/layout/default"/>
    <dgm:cxn modelId="{508052C7-9C41-4B38-BEF5-4F5A34E7EADE}" type="presParOf" srcId="{5D7C3342-EDE5-46B4-BA37-5DDF07B14D25}" destId="{E2D3EEA7-5E02-42D3-8534-A9AD5059D82A}" srcOrd="21" destOrd="0" presId="urn:microsoft.com/office/officeart/2005/8/layout/default"/>
    <dgm:cxn modelId="{656E23F8-BD07-4E2E-97C1-F7D12EC61B40}" type="presParOf" srcId="{5D7C3342-EDE5-46B4-BA37-5DDF07B14D25}" destId="{B6E8F472-5E14-47E1-8056-DE2BC06123FC}" srcOrd="2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DC9F2-DF20-46E4-B1DB-9A5458556D1A}">
      <dsp:nvSpPr>
        <dsp:cNvPr id="0" name=""/>
        <dsp:cNvSpPr/>
      </dsp:nvSpPr>
      <dsp:spPr>
        <a:xfrm>
          <a:off x="30890" y="452552"/>
          <a:ext cx="10651835" cy="1551313"/>
        </a:xfrm>
        <a:prstGeom prst="rightArrow">
          <a:avLst>
            <a:gd name="adj1" fmla="val 50000"/>
            <a:gd name="adj2" fmla="val 5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254000" bIns="246271" numCol="1" spcCol="1270" anchor="ctr" anchorCtr="0">
          <a:noAutofit/>
        </a:bodyPr>
        <a:lstStyle/>
        <a:p>
          <a:pPr marL="0" lvl="0" indent="0" algn="l" defTabSz="1066800">
            <a:lnSpc>
              <a:spcPct val="100000"/>
            </a:lnSpc>
            <a:spcBef>
              <a:spcPct val="0"/>
            </a:spcBef>
            <a:spcAft>
              <a:spcPct val="35000"/>
            </a:spcAft>
            <a:buNone/>
          </a:pPr>
          <a:r>
            <a:rPr kumimoji="1" lang="ja-JP" altLang="en-US" sz="2400" kern="1200" dirty="0"/>
            <a:t>データ作成</a:t>
          </a:r>
        </a:p>
      </dsp:txBody>
      <dsp:txXfrm>
        <a:off x="30890" y="840380"/>
        <a:ext cx="10264007" cy="775657"/>
      </dsp:txXfrm>
    </dsp:sp>
    <dsp:sp modelId="{2F8884AC-C47D-4F8D-BD60-B48718796A8A}">
      <dsp:nvSpPr>
        <dsp:cNvPr id="0" name=""/>
        <dsp:cNvSpPr/>
      </dsp:nvSpPr>
      <dsp:spPr>
        <a:xfrm>
          <a:off x="30890" y="1648838"/>
          <a:ext cx="3280765" cy="2988400"/>
        </a:xfrm>
        <a:prstGeom prst="rect">
          <a:avLst/>
        </a:prstGeom>
        <a:solidFill>
          <a:schemeClr val="lt1">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kumimoji="1" lang="ja-JP" altLang="en-US" sz="2600" kern="1200" dirty="0"/>
            <a:t>欠陥の撮影</a:t>
          </a:r>
        </a:p>
        <a:p>
          <a:pPr marL="0" lvl="0" indent="0" algn="l" defTabSz="1155700">
            <a:lnSpc>
              <a:spcPct val="90000"/>
            </a:lnSpc>
            <a:spcBef>
              <a:spcPct val="0"/>
            </a:spcBef>
            <a:spcAft>
              <a:spcPct val="35000"/>
            </a:spcAft>
            <a:buNone/>
          </a:pPr>
          <a:r>
            <a:rPr kumimoji="1" lang="ja-JP" altLang="en-US" sz="2600" kern="1200" dirty="0"/>
            <a:t>教師データの作成</a:t>
          </a:r>
          <a:br>
            <a:rPr kumimoji="1" lang="en-US" altLang="ja-JP" sz="2600" kern="1200" dirty="0"/>
          </a:br>
          <a:r>
            <a:rPr kumimoji="1" lang="en-US" altLang="ja-JP" sz="2600" kern="1200" dirty="0"/>
            <a:t>(</a:t>
          </a:r>
          <a:r>
            <a:rPr kumimoji="1" lang="ja-JP" altLang="en-US" sz="2600" kern="1200" dirty="0"/>
            <a:t>撮影した画像の自動編集</a:t>
          </a:r>
          <a:r>
            <a:rPr kumimoji="1" lang="en-US" altLang="ja-JP" sz="2600" kern="1200" dirty="0"/>
            <a:t>)</a:t>
          </a:r>
          <a:endParaRPr kumimoji="1" lang="ja-JP" altLang="en-US" sz="2600" kern="1200" dirty="0"/>
        </a:p>
      </dsp:txBody>
      <dsp:txXfrm>
        <a:off x="30890" y="1648838"/>
        <a:ext cx="3280765" cy="2988400"/>
      </dsp:txXfrm>
    </dsp:sp>
    <dsp:sp modelId="{66EB99A8-8F56-40FB-89ED-4C76AC1DFFE3}">
      <dsp:nvSpPr>
        <dsp:cNvPr id="0" name=""/>
        <dsp:cNvSpPr/>
      </dsp:nvSpPr>
      <dsp:spPr>
        <a:xfrm>
          <a:off x="3311655" y="969656"/>
          <a:ext cx="7371070" cy="1551313"/>
        </a:xfrm>
        <a:prstGeom prst="rightArrow">
          <a:avLst>
            <a:gd name="adj1" fmla="val 50000"/>
            <a:gd name="adj2" fmla="val 50000"/>
          </a:avLst>
        </a:prstGeom>
        <a:solidFill>
          <a:schemeClr val="accent5">
            <a:hueOff val="-3379271"/>
            <a:satOff val="-8710"/>
            <a:lumOff val="-588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254000" bIns="246271"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学習</a:t>
          </a:r>
        </a:p>
      </dsp:txBody>
      <dsp:txXfrm>
        <a:off x="3311655" y="1357484"/>
        <a:ext cx="6983242" cy="775657"/>
      </dsp:txXfrm>
    </dsp:sp>
    <dsp:sp modelId="{22D3E2E8-D4C2-42CD-A68A-494F9788D331}">
      <dsp:nvSpPr>
        <dsp:cNvPr id="0" name=""/>
        <dsp:cNvSpPr/>
      </dsp:nvSpPr>
      <dsp:spPr>
        <a:xfrm>
          <a:off x="3311655" y="2165942"/>
          <a:ext cx="3280765" cy="2988400"/>
        </a:xfrm>
        <a:prstGeom prst="rect">
          <a:avLst/>
        </a:prstGeom>
        <a:solidFill>
          <a:schemeClr val="lt1">
            <a:hueOff val="0"/>
            <a:satOff val="0"/>
            <a:lumOff val="0"/>
            <a:alphaOff val="0"/>
          </a:schemeClr>
        </a:solidFill>
        <a:ln w="15875" cap="flat" cmpd="sng" algn="ctr">
          <a:solidFill>
            <a:schemeClr val="accent5">
              <a:hueOff val="-3379271"/>
              <a:satOff val="-8710"/>
              <a:lumOff val="-58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kumimoji="1" lang="ja-JP" altLang="en-US" sz="2600" kern="1200" dirty="0"/>
            <a:t>教師データを使用して学習</a:t>
          </a:r>
        </a:p>
        <a:p>
          <a:pPr marL="0" lvl="0" indent="0" algn="l" defTabSz="1155700">
            <a:lnSpc>
              <a:spcPct val="90000"/>
            </a:lnSpc>
            <a:spcBef>
              <a:spcPct val="0"/>
            </a:spcBef>
            <a:spcAft>
              <a:spcPct val="35000"/>
            </a:spcAft>
            <a:buNone/>
          </a:pPr>
          <a:r>
            <a:rPr kumimoji="1" lang="ja-JP" altLang="en-US" sz="2600" kern="1200" dirty="0"/>
            <a:t>学習毎に学習率と精度を監視</a:t>
          </a:r>
        </a:p>
      </dsp:txBody>
      <dsp:txXfrm>
        <a:off x="3311655" y="2165942"/>
        <a:ext cx="3280765" cy="2988400"/>
      </dsp:txXfrm>
    </dsp:sp>
    <dsp:sp modelId="{905FF573-9D57-429C-B48B-A7DCB060BCDD}">
      <dsp:nvSpPr>
        <dsp:cNvPr id="0" name=""/>
        <dsp:cNvSpPr/>
      </dsp:nvSpPr>
      <dsp:spPr>
        <a:xfrm>
          <a:off x="6592420" y="1486760"/>
          <a:ext cx="4090304" cy="1551313"/>
        </a:xfrm>
        <a:prstGeom prst="rightArrow">
          <a:avLst>
            <a:gd name="adj1" fmla="val 50000"/>
            <a:gd name="adj2" fmla="val 50000"/>
          </a:avLst>
        </a:prstGeom>
        <a:solidFill>
          <a:schemeClr val="accent5">
            <a:hueOff val="-6758543"/>
            <a:satOff val="-17419"/>
            <a:lumOff val="-1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254000" bIns="246271"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評価</a:t>
          </a:r>
        </a:p>
      </dsp:txBody>
      <dsp:txXfrm>
        <a:off x="6592420" y="1874588"/>
        <a:ext cx="3702476" cy="775657"/>
      </dsp:txXfrm>
    </dsp:sp>
    <dsp:sp modelId="{231B4E68-C055-4133-A4C4-0D31335C1107}">
      <dsp:nvSpPr>
        <dsp:cNvPr id="0" name=""/>
        <dsp:cNvSpPr/>
      </dsp:nvSpPr>
      <dsp:spPr>
        <a:xfrm>
          <a:off x="6592420" y="2683046"/>
          <a:ext cx="3280765" cy="2944664"/>
        </a:xfrm>
        <a:prstGeom prst="rect">
          <a:avLst/>
        </a:prstGeom>
        <a:solidFill>
          <a:schemeClr val="lt1">
            <a:hueOff val="0"/>
            <a:satOff val="0"/>
            <a:lumOff val="0"/>
            <a:alphaOff val="0"/>
          </a:schemeClr>
        </a:solidFill>
        <a:ln w="15875"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kumimoji="1" lang="ja-JP" altLang="en-US" sz="2600" kern="1200" dirty="0"/>
            <a:t>解析精度</a:t>
          </a:r>
          <a:r>
            <a:rPr kumimoji="1" lang="en-US" altLang="ja-JP" sz="2600" kern="1200" dirty="0"/>
            <a:t>,</a:t>
          </a:r>
          <a:r>
            <a:rPr kumimoji="1" lang="ja-JP" altLang="en-US" sz="2600" kern="1200" dirty="0"/>
            <a:t>損失の評価</a:t>
          </a:r>
        </a:p>
        <a:p>
          <a:pPr marL="0" lvl="0" indent="0" algn="l" defTabSz="1155700">
            <a:lnSpc>
              <a:spcPct val="90000"/>
            </a:lnSpc>
            <a:spcBef>
              <a:spcPct val="0"/>
            </a:spcBef>
            <a:spcAft>
              <a:spcPct val="35000"/>
            </a:spcAft>
            <a:buNone/>
          </a:pPr>
          <a:r>
            <a:rPr kumimoji="1" lang="ja-JP" altLang="en-US" sz="2600" kern="1200" dirty="0"/>
            <a:t>結果を元に</a:t>
          </a:r>
          <a:r>
            <a:rPr kumimoji="1" lang="en-US" altLang="ja-JP" sz="2600" kern="1200" dirty="0"/>
            <a:t>AI</a:t>
          </a:r>
          <a:r>
            <a:rPr kumimoji="1" lang="ja-JP" altLang="en-US" sz="2600" kern="1200" dirty="0"/>
            <a:t>の層構造</a:t>
          </a:r>
          <a:r>
            <a:rPr kumimoji="1" lang="en-US" altLang="ja-JP" sz="2600" kern="1200" dirty="0"/>
            <a:t>,</a:t>
          </a:r>
          <a:r>
            <a:rPr kumimoji="1" lang="ja-JP" altLang="en-US" sz="2600" kern="1200" dirty="0"/>
            <a:t>画像の粗さを変更</a:t>
          </a:r>
        </a:p>
      </dsp:txBody>
      <dsp:txXfrm>
        <a:off x="6592420" y="2683046"/>
        <a:ext cx="3280765" cy="29446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5DED3E-715A-4747-8AB0-4C70B0F2A699}">
      <dsp:nvSpPr>
        <dsp:cNvPr id="0" name=""/>
        <dsp:cNvSpPr/>
      </dsp:nvSpPr>
      <dsp:spPr>
        <a:xfrm>
          <a:off x="0" y="445502"/>
          <a:ext cx="1619250" cy="971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ja-JP" sz="1400" kern="1200"/>
            <a:t>髪型は？</a:t>
          </a:r>
          <a:endParaRPr lang="en-US" sz="1400" kern="1200"/>
        </a:p>
      </dsp:txBody>
      <dsp:txXfrm>
        <a:off x="0" y="445502"/>
        <a:ext cx="1619250" cy="971549"/>
      </dsp:txXfrm>
    </dsp:sp>
    <dsp:sp modelId="{F1FEE145-0C7A-4DA5-8807-30F29FABF9E6}">
      <dsp:nvSpPr>
        <dsp:cNvPr id="0" name=""/>
        <dsp:cNvSpPr/>
      </dsp:nvSpPr>
      <dsp:spPr>
        <a:xfrm>
          <a:off x="1781175" y="445502"/>
          <a:ext cx="1619250" cy="971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ja-JP" sz="1400" kern="1200"/>
            <a:t>額の大きさは？</a:t>
          </a:r>
          <a:endParaRPr lang="en-US" sz="1400" kern="1200"/>
        </a:p>
      </dsp:txBody>
      <dsp:txXfrm>
        <a:off x="1781175" y="445502"/>
        <a:ext cx="1619250" cy="971549"/>
      </dsp:txXfrm>
    </dsp:sp>
    <dsp:sp modelId="{7C4EA2D6-80ED-4519-8537-95CB2F184648}">
      <dsp:nvSpPr>
        <dsp:cNvPr id="0" name=""/>
        <dsp:cNvSpPr/>
      </dsp:nvSpPr>
      <dsp:spPr>
        <a:xfrm>
          <a:off x="3562350" y="445502"/>
          <a:ext cx="1619250" cy="971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ja-JP" sz="1400" kern="1200"/>
            <a:t>目の大きさは？</a:t>
          </a:r>
          <a:endParaRPr lang="en-US" sz="1400" kern="1200"/>
        </a:p>
      </dsp:txBody>
      <dsp:txXfrm>
        <a:off x="3562350" y="445502"/>
        <a:ext cx="1619250" cy="971549"/>
      </dsp:txXfrm>
    </dsp:sp>
    <dsp:sp modelId="{32C4F653-A56E-4143-9A18-8DD4FE057FB6}">
      <dsp:nvSpPr>
        <dsp:cNvPr id="0" name=""/>
        <dsp:cNvSpPr/>
      </dsp:nvSpPr>
      <dsp:spPr>
        <a:xfrm>
          <a:off x="0" y="1578977"/>
          <a:ext cx="1619250" cy="971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ja-JP" sz="1400" kern="1200"/>
            <a:t>眉の太さは？</a:t>
          </a:r>
          <a:endParaRPr lang="en-US" sz="1400" kern="1200"/>
        </a:p>
      </dsp:txBody>
      <dsp:txXfrm>
        <a:off x="0" y="1578977"/>
        <a:ext cx="1619250" cy="971549"/>
      </dsp:txXfrm>
    </dsp:sp>
    <dsp:sp modelId="{822D4F81-9082-43A7-B1D7-8E4087549C86}">
      <dsp:nvSpPr>
        <dsp:cNvPr id="0" name=""/>
        <dsp:cNvSpPr/>
      </dsp:nvSpPr>
      <dsp:spPr>
        <a:xfrm>
          <a:off x="1781175" y="1578977"/>
          <a:ext cx="1619250" cy="971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ja-JP" sz="1400" kern="1200" dirty="0"/>
            <a:t>口、鼻、耳の</a:t>
          </a:r>
          <a:br>
            <a:rPr kumimoji="1" lang="en-US" altLang="ja-JP" sz="1400" kern="1200" dirty="0"/>
          </a:br>
          <a:r>
            <a:rPr kumimoji="1" lang="ja-JP" sz="1400" kern="1200" dirty="0"/>
            <a:t>大きさは？</a:t>
          </a:r>
          <a:endParaRPr lang="en-US" sz="1400" kern="1200" dirty="0"/>
        </a:p>
      </dsp:txBody>
      <dsp:txXfrm>
        <a:off x="1781175" y="1578977"/>
        <a:ext cx="1619250" cy="971549"/>
      </dsp:txXfrm>
    </dsp:sp>
    <dsp:sp modelId="{79AF755A-5970-4039-AAB2-C6FF4366322D}">
      <dsp:nvSpPr>
        <dsp:cNvPr id="0" name=""/>
        <dsp:cNvSpPr/>
      </dsp:nvSpPr>
      <dsp:spPr>
        <a:xfrm>
          <a:off x="3562350" y="1578977"/>
          <a:ext cx="1619250" cy="971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ja-JP" sz="1400" kern="1200" dirty="0"/>
            <a:t>眼鏡の有無は？</a:t>
          </a:r>
          <a:br>
            <a:rPr kumimoji="1" lang="en-US" altLang="ja-JP" sz="1400" kern="1200" dirty="0"/>
          </a:br>
          <a:r>
            <a:rPr kumimoji="1" lang="ja-JP" sz="1400" kern="1200" dirty="0"/>
            <a:t>あるなら何色か？</a:t>
          </a:r>
          <a:endParaRPr lang="en-US" sz="1400" kern="1200" dirty="0"/>
        </a:p>
      </dsp:txBody>
      <dsp:txXfrm>
        <a:off x="3562350" y="1578977"/>
        <a:ext cx="1619250" cy="971549"/>
      </dsp:txXfrm>
    </dsp:sp>
    <dsp:sp modelId="{F9EFFB41-6EB1-4FEE-9A5D-283DF40DF48F}">
      <dsp:nvSpPr>
        <dsp:cNvPr id="0" name=""/>
        <dsp:cNvSpPr/>
      </dsp:nvSpPr>
      <dsp:spPr>
        <a:xfrm>
          <a:off x="0" y="2712452"/>
          <a:ext cx="1619250" cy="971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ja-JP" sz="1400" kern="1200" dirty="0"/>
            <a:t>首の太さ、</a:t>
          </a:r>
          <a:br>
            <a:rPr kumimoji="1" lang="en-US" altLang="ja-JP" sz="1400" kern="1200" dirty="0"/>
          </a:br>
          <a:r>
            <a:rPr kumimoji="1" lang="ja-JP" sz="1400" kern="1200" dirty="0"/>
            <a:t>長さは？</a:t>
          </a:r>
          <a:endParaRPr lang="en-US" sz="1400" kern="1200" dirty="0"/>
        </a:p>
      </dsp:txBody>
      <dsp:txXfrm>
        <a:off x="0" y="2712452"/>
        <a:ext cx="1619250" cy="971549"/>
      </dsp:txXfrm>
    </dsp:sp>
    <dsp:sp modelId="{C0449BCA-1800-4736-9BDE-4BA9D413E80B}">
      <dsp:nvSpPr>
        <dsp:cNvPr id="0" name=""/>
        <dsp:cNvSpPr/>
      </dsp:nvSpPr>
      <dsp:spPr>
        <a:xfrm>
          <a:off x="1781175" y="2712452"/>
          <a:ext cx="1619250" cy="971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ja-JP" sz="1400" kern="1200"/>
            <a:t>肩幅は？</a:t>
          </a:r>
          <a:endParaRPr lang="en-US" sz="1400" kern="1200"/>
        </a:p>
      </dsp:txBody>
      <dsp:txXfrm>
        <a:off x="1781175" y="2712452"/>
        <a:ext cx="1619250" cy="971549"/>
      </dsp:txXfrm>
    </dsp:sp>
    <dsp:sp modelId="{43E5F614-2B67-4997-BAD9-0BB5E5C7555B}">
      <dsp:nvSpPr>
        <dsp:cNvPr id="0" name=""/>
        <dsp:cNvSpPr/>
      </dsp:nvSpPr>
      <dsp:spPr>
        <a:xfrm>
          <a:off x="3562350" y="2712452"/>
          <a:ext cx="1619250" cy="971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ja-JP" sz="1400" kern="1200"/>
            <a:t>腕の長さは？</a:t>
          </a:r>
          <a:endParaRPr lang="en-US" sz="1400" kern="1200"/>
        </a:p>
      </dsp:txBody>
      <dsp:txXfrm>
        <a:off x="3562350" y="2712452"/>
        <a:ext cx="1619250" cy="971549"/>
      </dsp:txXfrm>
    </dsp:sp>
    <dsp:sp modelId="{24A60A48-2EAC-41AB-8C54-2C84709AB6B8}">
      <dsp:nvSpPr>
        <dsp:cNvPr id="0" name=""/>
        <dsp:cNvSpPr/>
      </dsp:nvSpPr>
      <dsp:spPr>
        <a:xfrm>
          <a:off x="0" y="3845926"/>
          <a:ext cx="1619250" cy="971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ja-JP" sz="1400" kern="1200"/>
            <a:t>手の位置は？</a:t>
          </a:r>
          <a:endParaRPr lang="en-US" sz="1400" kern="1200"/>
        </a:p>
      </dsp:txBody>
      <dsp:txXfrm>
        <a:off x="0" y="3845926"/>
        <a:ext cx="1619250" cy="971549"/>
      </dsp:txXfrm>
    </dsp:sp>
    <dsp:sp modelId="{DFD29A42-FB08-4C0D-B5BA-F57018242AF7}">
      <dsp:nvSpPr>
        <dsp:cNvPr id="0" name=""/>
        <dsp:cNvSpPr/>
      </dsp:nvSpPr>
      <dsp:spPr>
        <a:xfrm>
          <a:off x="1781175" y="3845927"/>
          <a:ext cx="1619250" cy="971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ja-JP" sz="1400" kern="1200" dirty="0"/>
            <a:t>手の形は？</a:t>
          </a:r>
          <a:endParaRPr lang="en-US" sz="1400" kern="1200" dirty="0"/>
        </a:p>
      </dsp:txBody>
      <dsp:txXfrm>
        <a:off x="1781175" y="3845927"/>
        <a:ext cx="1619250" cy="971549"/>
      </dsp:txXfrm>
    </dsp:sp>
    <dsp:sp modelId="{B6E8F472-5E14-47E1-8056-DE2BC06123FC}">
      <dsp:nvSpPr>
        <dsp:cNvPr id="0" name=""/>
        <dsp:cNvSpPr/>
      </dsp:nvSpPr>
      <dsp:spPr>
        <a:xfrm>
          <a:off x="3562350" y="3845927"/>
          <a:ext cx="1619250" cy="971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ja-JP" sz="1400" kern="1200"/>
            <a:t>どんな体勢か？</a:t>
          </a:r>
          <a:endParaRPr lang="en-US" sz="1400" kern="1200"/>
        </a:p>
      </dsp:txBody>
      <dsp:txXfrm>
        <a:off x="3562350" y="3845927"/>
        <a:ext cx="1619250" cy="971549"/>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B498E5-AF86-4032-BDC2-85DBFB5F41B4}" type="datetimeFigureOut">
              <a:rPr kumimoji="1" lang="ja-JP" altLang="en-US" smtClean="0"/>
              <a:t>2022/3/14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8859F-F318-4C25-8D05-E4354C18A536}" type="slidenum">
              <a:rPr kumimoji="1" lang="ja-JP" altLang="en-US" smtClean="0"/>
              <a:t>‹#›</a:t>
            </a:fld>
            <a:endParaRPr kumimoji="1" lang="ja-JP" altLang="en-US"/>
          </a:p>
        </p:txBody>
      </p:sp>
    </p:spTree>
    <p:extLst>
      <p:ext uri="{BB962C8B-B14F-4D97-AF65-F5344CB8AC3E}">
        <p14:creationId xmlns:p14="http://schemas.microsoft.com/office/powerpoint/2010/main" val="63695217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1</a:t>
            </a:fld>
            <a:endParaRPr kumimoji="1" lang="ja-JP" altLang="en-US"/>
          </a:p>
        </p:txBody>
      </p:sp>
    </p:spTree>
    <p:extLst>
      <p:ext uri="{BB962C8B-B14F-4D97-AF65-F5344CB8AC3E}">
        <p14:creationId xmlns:p14="http://schemas.microsoft.com/office/powerpoint/2010/main" val="4270217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欠陥が発生する理由→</a:t>
            </a:r>
            <a:endParaRPr kumimoji="1" lang="en-US" altLang="ja-JP" dirty="0"/>
          </a:p>
          <a:p>
            <a:r>
              <a:rPr kumimoji="1" lang="ja-JP" altLang="en-US" dirty="0"/>
              <a:t>擦り傷→ローラとの摩擦</a:t>
            </a:r>
            <a:endParaRPr kumimoji="1" lang="en-US" altLang="ja-JP" dirty="0"/>
          </a:p>
          <a:p>
            <a:r>
              <a:rPr kumimoji="1" lang="ja-JP" altLang="en-US" dirty="0"/>
              <a:t>泡状→引っ張った後に空気が混入</a:t>
            </a:r>
            <a:r>
              <a:rPr kumimoji="1" lang="en-US" altLang="ja-JP" dirty="0"/>
              <a:t>?</a:t>
            </a:r>
          </a:p>
          <a:p>
            <a:r>
              <a:rPr kumimoji="1" lang="ja-JP" altLang="en-US" dirty="0"/>
              <a:t>エアライン→引っ張る前</a:t>
            </a:r>
            <a:endParaRPr kumimoji="1" lang="en-US" altLang="ja-JP" dirty="0"/>
          </a:p>
          <a:p>
            <a:r>
              <a:rPr kumimoji="1" lang="ja-JP" altLang="en-US" dirty="0"/>
              <a:t>異物→異物</a:t>
            </a:r>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11</a:t>
            </a:fld>
            <a:endParaRPr kumimoji="1" lang="ja-JP" altLang="en-US"/>
          </a:p>
        </p:txBody>
      </p:sp>
    </p:spTree>
    <p:extLst>
      <p:ext uri="{BB962C8B-B14F-4D97-AF65-F5344CB8AC3E}">
        <p14:creationId xmlns:p14="http://schemas.microsoft.com/office/powerpoint/2010/main" val="2210202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なぜ</a:t>
            </a:r>
            <a:r>
              <a:rPr kumimoji="1" lang="en-US" altLang="ja-JP" dirty="0"/>
              <a:t>1243</a:t>
            </a:r>
            <a:r>
              <a:rPr kumimoji="1" lang="ja-JP" altLang="en-US" dirty="0"/>
              <a:t>枚程度→人力の限界</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これをランダム編集にかけて増やす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今回作成した</a:t>
            </a:r>
            <a:r>
              <a:rPr kumimoji="1" lang="en-US" altLang="ja-JP" dirty="0"/>
              <a:t>AI</a:t>
            </a:r>
            <a:r>
              <a:rPr kumimoji="1" lang="ja-JP" altLang="en-US" dirty="0"/>
              <a:t>は全ての訓練データ、検証データを</a:t>
            </a:r>
            <a:r>
              <a:rPr kumimoji="1" lang="en-US" altLang="ja-JP" dirty="0" err="1"/>
              <a:t>ImageDataGenerator</a:t>
            </a:r>
            <a:r>
              <a:rPr kumimoji="1" lang="ja-JP" altLang="en-US" dirty="0"/>
              <a:t>にかけている、</a:t>
            </a:r>
            <a:r>
              <a:rPr kumimoji="1" lang="en-US" altLang="ja-JP" dirty="0"/>
              <a:t>10</a:t>
            </a:r>
            <a:r>
              <a:rPr kumimoji="1" lang="ja-JP" altLang="en-US" dirty="0"/>
              <a:t>月以降では訓練データ、検証データに編集したデータを混ぜて判定させていた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分類の基準→目視</a:t>
            </a:r>
            <a:r>
              <a:rPr kumimoji="1" lang="en-US" altLang="ja-JP" dirty="0"/>
              <a:t>(</a:t>
            </a:r>
            <a:r>
              <a:rPr kumimoji="1" lang="ja-JP" altLang="en-US" dirty="0"/>
              <a:t>わかりにくいものは倍率を上げて判断した</a:t>
            </a:r>
            <a:r>
              <a:rPr kumimoji="1" lang="en-US" altLang="ja-JP" dirty="0"/>
              <a:t>)</a:t>
            </a:r>
            <a:r>
              <a:rPr kumimoji="1" lang="ja-JP" altLang="en-US" dirty="0"/>
              <a:t>→誤判断の可能性あるので顕微鏡が必要</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泡っぽい傷</a:t>
            </a:r>
            <a:r>
              <a:rPr kumimoji="1" lang="en-US" altLang="ja-JP" dirty="0"/>
              <a:t>?</a:t>
            </a:r>
            <a:r>
              <a:rPr kumimoji="1" lang="ja-JP" altLang="en-US" dirty="0"/>
              <a:t>みたいなのもあった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ffectLst>
                  <a:glow rad="38100">
                    <a:schemeClr val="bg1">
                      <a:lumMod val="50000"/>
                      <a:lumOff val="50000"/>
                      <a:alpha val="20000"/>
                    </a:schemeClr>
                  </a:glow>
                </a:effectLst>
                <a:latin typeface="+mn-ea"/>
              </a:rPr>
              <a:t>(</a:t>
            </a:r>
            <a:r>
              <a:rPr lang="ja-JP" altLang="ja-JP" sz="1200" kern="100" dirty="0">
                <a:effectLst/>
                <a:latin typeface="+mn-ea"/>
                <a:cs typeface="ＭＳ 明朝" panose="02020609040205080304" pitchFamily="17" charset="-128"/>
              </a:rPr>
              <a:t>傷</a:t>
            </a:r>
            <a:r>
              <a:rPr lang="en-US" altLang="ja-JP" sz="1200" kern="100" dirty="0">
                <a:effectLst/>
                <a:latin typeface="+mn-ea"/>
                <a:cs typeface="ＭＳ 明朝" panose="02020609040205080304" pitchFamily="17" charset="-128"/>
              </a:rPr>
              <a:t>,</a:t>
            </a:r>
            <a:r>
              <a:rPr lang="ja-JP" altLang="ja-JP" sz="1200" kern="100" dirty="0">
                <a:effectLst/>
                <a:latin typeface="+mn-ea"/>
                <a:cs typeface="ＭＳ 明朝" panose="02020609040205080304" pitchFamily="17" charset="-128"/>
              </a:rPr>
              <a:t>泡状欠陥</a:t>
            </a:r>
            <a:r>
              <a:rPr lang="en-US" altLang="ja-JP" sz="1200" kern="100" dirty="0">
                <a:effectLst/>
                <a:latin typeface="+mn-ea"/>
                <a:cs typeface="ＭＳ 明朝" panose="02020609040205080304" pitchFamily="17" charset="-128"/>
              </a:rPr>
              <a:t>,</a:t>
            </a:r>
            <a:r>
              <a:rPr lang="ja-JP" altLang="ja-JP" sz="1200" kern="100" dirty="0">
                <a:effectLst/>
                <a:latin typeface="+mn-ea"/>
                <a:cs typeface="ＭＳ 明朝" panose="02020609040205080304" pitchFamily="17" charset="-128"/>
              </a:rPr>
              <a:t>エアライン</a:t>
            </a:r>
            <a:r>
              <a:rPr lang="en-US" altLang="ja-JP" sz="1200" kern="100" dirty="0">
                <a:effectLst/>
                <a:latin typeface="+mn-ea"/>
                <a:cs typeface="ＭＳ 明朝" panose="02020609040205080304" pitchFamily="17" charset="-128"/>
              </a:rPr>
              <a:t>,</a:t>
            </a:r>
            <a:r>
              <a:rPr lang="ja-JP" altLang="ja-JP" sz="1200" kern="100" dirty="0">
                <a:effectLst/>
                <a:latin typeface="+mn-ea"/>
                <a:cs typeface="ＭＳ 明朝" panose="02020609040205080304" pitchFamily="17" charset="-128"/>
              </a:rPr>
              <a:t>異物</a:t>
            </a:r>
            <a:r>
              <a:rPr lang="ja-JP" altLang="en-US" sz="1200" kern="100" dirty="0">
                <a:latin typeface="+mn-ea"/>
                <a:cs typeface="ＭＳ 明朝" panose="02020609040205080304" pitchFamily="17" charset="-128"/>
              </a:rPr>
              <a:t>の</a:t>
            </a:r>
            <a:r>
              <a:rPr lang="en-US" altLang="ja-JP" sz="1200" kern="100" dirty="0">
                <a:effectLst/>
                <a:latin typeface="+mn-ea"/>
                <a:cs typeface="ＭＳ 明朝" panose="02020609040205080304" pitchFamily="17" charset="-128"/>
              </a:rPr>
              <a:t>4</a:t>
            </a:r>
            <a:r>
              <a:rPr lang="ja-JP" altLang="en-US" sz="1200" kern="100" dirty="0">
                <a:latin typeface="+mn-ea"/>
                <a:cs typeface="ＭＳ 明朝" panose="02020609040205080304" pitchFamily="17" charset="-128"/>
              </a:rPr>
              <a:t>種類の欠陥</a:t>
            </a:r>
            <a:r>
              <a:rPr lang="ja-JP" altLang="en-US" sz="1200" kern="100" dirty="0">
                <a:effectLst/>
                <a:latin typeface="+mn-ea"/>
                <a:cs typeface="ＭＳ 明朝" panose="02020609040205080304" pitchFamily="17" charset="-128"/>
              </a:rPr>
              <a:t> </a:t>
            </a:r>
            <a:r>
              <a:rPr lang="en-US" altLang="ja-JP" sz="1200" kern="100" dirty="0">
                <a:effectLst/>
                <a:latin typeface="+mn-ea"/>
                <a:cs typeface="ＭＳ 明朝" panose="02020609040205080304" pitchFamily="17" charset="-128"/>
              </a:rPr>
              <a:t>+ </a:t>
            </a:r>
            <a:r>
              <a:rPr lang="ja-JP" altLang="en-US" sz="1200" kern="100" dirty="0">
                <a:effectLst/>
                <a:latin typeface="+mn-ea"/>
                <a:cs typeface="ＭＳ 明朝" panose="02020609040205080304" pitchFamily="17" charset="-128"/>
              </a:rPr>
              <a:t>欠陥無し</a:t>
            </a:r>
            <a:r>
              <a:rPr lang="en-US" altLang="ja-JP" sz="1200" dirty="0">
                <a:effectLst>
                  <a:glow rad="38100">
                    <a:schemeClr val="bg1">
                      <a:lumMod val="50000"/>
                      <a:lumOff val="50000"/>
                      <a:alpha val="20000"/>
                    </a:schemeClr>
                  </a:glow>
                </a:effectLst>
                <a:latin typeface="+mn-ea"/>
              </a:rPr>
              <a: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12</a:t>
            </a:fld>
            <a:endParaRPr kumimoji="1" lang="ja-JP" altLang="en-US"/>
          </a:p>
        </p:txBody>
      </p:sp>
    </p:spTree>
    <p:extLst>
      <p:ext uri="{BB962C8B-B14F-4D97-AF65-F5344CB8AC3E}">
        <p14:creationId xmlns:p14="http://schemas.microsoft.com/office/powerpoint/2010/main" val="828241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a:t>
            </a:r>
            <a:r>
              <a:rPr kumimoji="1" lang="ja-JP" altLang="en-US" dirty="0"/>
              <a:t>回学習して</a:t>
            </a:r>
            <a:r>
              <a:rPr kumimoji="1" lang="en-US" altLang="ja-JP" dirty="0" err="1"/>
              <a:t>val_accuracy</a:t>
            </a:r>
            <a:r>
              <a:rPr kumimoji="1" lang="ja-JP" altLang="en-US" dirty="0"/>
              <a:t>が最高値を更新しなかったら学習率を半分に</a:t>
            </a:r>
            <a:br>
              <a:rPr kumimoji="1" lang="en-US" altLang="ja-JP" dirty="0"/>
            </a:br>
            <a:r>
              <a:rPr kumimoji="1" lang="en-US" altLang="ja-JP" dirty="0"/>
              <a:t>(</a:t>
            </a:r>
            <a:r>
              <a:rPr kumimoji="1" lang="ja-JP" altLang="en-US" dirty="0"/>
              <a:t>実際はブラックボックスなので不明</a:t>
            </a:r>
            <a:r>
              <a:rPr kumimoji="1" lang="en-US" altLang="ja-JP" dirty="0"/>
              <a:t>)(</a:t>
            </a:r>
            <a:r>
              <a:rPr kumimoji="1" lang="ja-JP" altLang="en-US" dirty="0"/>
              <a:t>減少割合は任意</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13</a:t>
            </a:fld>
            <a:endParaRPr kumimoji="1" lang="ja-JP" altLang="en-US"/>
          </a:p>
        </p:txBody>
      </p:sp>
    </p:spTree>
    <p:extLst>
      <p:ext uri="{BB962C8B-B14F-4D97-AF65-F5344CB8AC3E}">
        <p14:creationId xmlns:p14="http://schemas.microsoft.com/office/powerpoint/2010/main" val="758728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発見</a:t>
            </a:r>
            <a:r>
              <a:rPr kumimoji="1" lang="en-US" altLang="ja-JP" dirty="0"/>
              <a:t>+</a:t>
            </a:r>
            <a:r>
              <a:rPr kumimoji="1" lang="ja-JP" altLang="en-US" dirty="0"/>
              <a:t>判別だと？</a:t>
            </a:r>
            <a:endParaRPr kumimoji="1" lang="en-US" altLang="ja-JP" dirty="0"/>
          </a:p>
          <a:p>
            <a:endParaRPr kumimoji="1" lang="en-US" altLang="ja-JP" dirty="0"/>
          </a:p>
          <a:p>
            <a:r>
              <a:rPr kumimoji="1" lang="ja-JP" altLang="en-US" dirty="0"/>
              <a:t>同時に行うとしたとき</a:t>
            </a:r>
            <a:r>
              <a:rPr kumimoji="1" lang="en-US" altLang="ja-JP" dirty="0"/>
              <a:t>,</a:t>
            </a:r>
            <a:r>
              <a:rPr kumimoji="1" lang="ja-JP" altLang="en-US" dirty="0"/>
              <a:t>どんな</a:t>
            </a:r>
            <a:r>
              <a:rPr kumimoji="1" lang="en-US" altLang="ja-JP" dirty="0"/>
              <a:t>AI</a:t>
            </a:r>
            <a:r>
              <a:rPr kumimoji="1" lang="ja-JP" altLang="en-US" dirty="0"/>
              <a:t>が必要になるか</a:t>
            </a:r>
            <a:r>
              <a:rPr kumimoji="1" lang="en-US" altLang="ja-JP" dirty="0"/>
              <a:t>?</a:t>
            </a:r>
          </a:p>
          <a:p>
            <a:r>
              <a:rPr kumimoji="1" lang="ja-JP" altLang="en-US" dirty="0"/>
              <a:t>判別に発見は含まれるか</a:t>
            </a:r>
            <a:r>
              <a:rPr kumimoji="1" lang="en-US" altLang="ja-JP" dirty="0"/>
              <a:t>?:</a:t>
            </a:r>
            <a:r>
              <a:rPr kumimoji="1" lang="ja-JP" altLang="en-US" dirty="0"/>
              <a:t>発見→</a:t>
            </a:r>
            <a:r>
              <a:rPr kumimoji="1" lang="en-US" altLang="ja-JP" dirty="0"/>
              <a:t> (</a:t>
            </a:r>
            <a:r>
              <a:rPr kumimoji="1" lang="ja-JP" altLang="en-US" dirty="0"/>
              <a:t>なし</a:t>
            </a:r>
            <a:r>
              <a:rPr kumimoji="1" lang="en-US" altLang="ja-JP" dirty="0"/>
              <a:t>)</a:t>
            </a:r>
            <a:r>
              <a:rPr kumimoji="1" lang="ja-JP" altLang="en-US" dirty="0"/>
              <a:t>終了</a:t>
            </a:r>
            <a:r>
              <a:rPr kumimoji="1" lang="en-US" altLang="ja-JP" dirty="0"/>
              <a:t>,(</a:t>
            </a:r>
            <a:r>
              <a:rPr kumimoji="1" lang="ja-JP" altLang="en-US" dirty="0"/>
              <a:t>あり</a:t>
            </a:r>
            <a:r>
              <a:rPr kumimoji="1" lang="en-US" altLang="ja-JP" dirty="0"/>
              <a:t>)</a:t>
            </a:r>
            <a:r>
              <a:rPr kumimoji="1" lang="ja-JP" altLang="en-US" dirty="0"/>
              <a:t>画像</a:t>
            </a:r>
            <a:r>
              <a:rPr kumimoji="1" lang="en-US" altLang="ja-JP" dirty="0"/>
              <a:t>2</a:t>
            </a:r>
            <a:r>
              <a:rPr kumimoji="1" lang="ja-JP" altLang="en-US" dirty="0"/>
              <a:t>値化→判別　のフローチャートを作る</a:t>
            </a:r>
            <a:endParaRPr kumimoji="1" lang="en-US" altLang="ja-JP" dirty="0"/>
          </a:p>
          <a:p>
            <a:endParaRPr kumimoji="1" lang="en-US" altLang="ja-JP" dirty="0"/>
          </a:p>
          <a:p>
            <a:r>
              <a:rPr kumimoji="1" lang="ja-JP" altLang="en-US" dirty="0"/>
              <a:t>構造的な違いは無し→教師データの答えを変えた</a:t>
            </a:r>
            <a:r>
              <a:rPr kumimoji="1" lang="en-US" altLang="ja-JP" dirty="0"/>
              <a:t>(</a:t>
            </a:r>
            <a:r>
              <a:rPr kumimoji="1" lang="ja-JP" altLang="en-US" dirty="0"/>
              <a:t>欠陥の有無</a:t>
            </a:r>
            <a:r>
              <a:rPr kumimoji="1" lang="en-US" altLang="ja-JP" dirty="0"/>
              <a:t>or</a:t>
            </a:r>
            <a:r>
              <a:rPr kumimoji="1" lang="ja-JP" altLang="en-US" dirty="0"/>
              <a:t>欠陥ごと</a:t>
            </a:r>
            <a:r>
              <a:rPr kumimoji="1" lang="en-US" altLang="ja-JP" dirty="0"/>
              <a:t>)</a:t>
            </a:r>
          </a:p>
          <a:p>
            <a:r>
              <a:rPr kumimoji="1" lang="ja-JP" altLang="en-US" dirty="0"/>
              <a:t>最近のルンバ</a:t>
            </a:r>
            <a:r>
              <a:rPr kumimoji="1" lang="en-US" altLang="ja-JP" dirty="0"/>
              <a:t>(</a:t>
            </a:r>
            <a:r>
              <a:rPr kumimoji="1" lang="ja-JP" altLang="en-US" dirty="0"/>
              <a:t>発見</a:t>
            </a:r>
            <a:r>
              <a:rPr kumimoji="1" lang="en-US" altLang="ja-JP" dirty="0"/>
              <a:t>)</a:t>
            </a:r>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14</a:t>
            </a:fld>
            <a:endParaRPr kumimoji="1" lang="ja-JP" altLang="en-US"/>
          </a:p>
        </p:txBody>
      </p:sp>
    </p:spTree>
    <p:extLst>
      <p:ext uri="{BB962C8B-B14F-4D97-AF65-F5344CB8AC3E}">
        <p14:creationId xmlns:p14="http://schemas.microsoft.com/office/powerpoint/2010/main" val="2875509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サーバを設置したものの、メモリ過多による強制終了を起こしたため</a:t>
            </a:r>
            <a:r>
              <a:rPr kumimoji="1" lang="en-US" altLang="ja-JP" dirty="0"/>
              <a:t>(google </a:t>
            </a:r>
            <a:r>
              <a:rPr kumimoji="1" lang="en-US" altLang="ja-JP" dirty="0" err="1"/>
              <a:t>colab</a:t>
            </a:r>
            <a:r>
              <a:rPr kumimoji="1" lang="ja-JP" altLang="en-US" dirty="0"/>
              <a:t>を使う理由</a:t>
            </a:r>
            <a:r>
              <a:rPr kumimoji="1" lang="en-US" altLang="ja-JP" dirty="0"/>
              <a:t>)</a:t>
            </a:r>
          </a:p>
          <a:p>
            <a:r>
              <a:rPr kumimoji="1" lang="ja-JP" altLang="en-US" dirty="0"/>
              <a:t>マシンスペック</a:t>
            </a:r>
            <a:r>
              <a:rPr kumimoji="1" lang="en-US" altLang="ja-JP" dirty="0"/>
              <a:t>:</a:t>
            </a:r>
          </a:p>
          <a:p>
            <a:r>
              <a:rPr kumimoji="1" lang="en-US" altLang="ja-JP" dirty="0"/>
              <a:t>Server02:</a:t>
            </a:r>
          </a:p>
          <a:p>
            <a:r>
              <a:rPr kumimoji="1" lang="en-US" altLang="ja-JP" dirty="0"/>
              <a:t>Server03</a:t>
            </a:r>
          </a:p>
          <a:p>
            <a:r>
              <a:rPr kumimoji="1" lang="en-US" altLang="ja-JP" dirty="0"/>
              <a:t>Server04</a:t>
            </a:r>
          </a:p>
          <a:p>
            <a:r>
              <a:rPr kumimoji="1" lang="en-US" altLang="ja-JP" dirty="0"/>
              <a:t>Server05,06:</a:t>
            </a:r>
          </a:p>
          <a:p>
            <a:endParaRPr kumimoji="1" lang="en-US" altLang="ja-JP" dirty="0"/>
          </a:p>
          <a:p>
            <a:r>
              <a:rPr kumimoji="1" lang="en-US" altLang="ja-JP" dirty="0"/>
              <a:t>Q.</a:t>
            </a:r>
            <a:r>
              <a:rPr kumimoji="1" lang="ja-JP" altLang="en-US" dirty="0"/>
              <a:t>なぜ</a:t>
            </a:r>
            <a:r>
              <a:rPr kumimoji="1" lang="en-US" altLang="ja-JP" dirty="0"/>
              <a:t>google </a:t>
            </a:r>
            <a:r>
              <a:rPr kumimoji="1" lang="en-US" altLang="ja-JP" dirty="0" err="1"/>
              <a:t>colaboratory</a:t>
            </a:r>
            <a:r>
              <a:rPr kumimoji="1" lang="ja-JP" altLang="en-US" dirty="0"/>
              <a:t>を</a:t>
            </a:r>
            <a:r>
              <a:rPr kumimoji="1" lang="en-US" altLang="ja-JP" dirty="0"/>
              <a:t>?</a:t>
            </a:r>
          </a:p>
          <a:p>
            <a:r>
              <a:rPr kumimoji="1" lang="en-US" altLang="ja-JP" dirty="0"/>
              <a:t>A.GPU</a:t>
            </a:r>
            <a:r>
              <a:rPr kumimoji="1" lang="ja-JP" altLang="en-US" dirty="0"/>
              <a:t>を搭載したマシンを使用できる</a:t>
            </a:r>
            <a:r>
              <a:rPr kumimoji="1" lang="en-US" altLang="ja-JP" dirty="0"/>
              <a:t>(</a:t>
            </a:r>
            <a:r>
              <a:rPr kumimoji="1" lang="ja-JP" altLang="en-US" dirty="0"/>
              <a:t>ニューロンの計算は全て独立しているのでコア数が多いほど高速に処理</a:t>
            </a:r>
            <a:r>
              <a:rPr kumimoji="1" lang="en-US" altLang="ja-JP" dirty="0"/>
              <a:t>,GPU</a:t>
            </a:r>
            <a:r>
              <a:rPr kumimoji="1" lang="ja-JP" altLang="en-US" dirty="0"/>
              <a:t>だと</a:t>
            </a:r>
            <a:r>
              <a:rPr kumimoji="1" lang="en-US" altLang="ja-JP" dirty="0"/>
              <a:t>CPU</a:t>
            </a:r>
            <a:r>
              <a:rPr kumimoji="1" lang="ja-JP" altLang="en-US" dirty="0"/>
              <a:t>よりコア数が多いので向いている</a:t>
            </a:r>
            <a:r>
              <a:rPr kumimoji="1" lang="en-US" altLang="ja-JP" dirty="0"/>
              <a:t>)</a:t>
            </a:r>
          </a:p>
          <a:p>
            <a:r>
              <a:rPr kumimoji="1" lang="ja-JP" altLang="en-US" dirty="0"/>
              <a:t>さらっと流す</a:t>
            </a:r>
          </a:p>
          <a:p>
            <a:endParaRPr kumimoji="1" lang="en-US" altLang="ja-JP" dirty="0"/>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15</a:t>
            </a:fld>
            <a:endParaRPr kumimoji="1" lang="ja-JP" altLang="en-US"/>
          </a:p>
        </p:txBody>
      </p:sp>
    </p:spTree>
    <p:extLst>
      <p:ext uri="{BB962C8B-B14F-4D97-AF65-F5344CB8AC3E}">
        <p14:creationId xmlns:p14="http://schemas.microsoft.com/office/powerpoint/2010/main" val="4217739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ローカルな</a:t>
            </a:r>
            <a:r>
              <a:rPr kumimoji="1" lang="en-US" altLang="ja-JP" dirty="0"/>
              <a:t>GPU</a:t>
            </a:r>
            <a:r>
              <a:rPr kumimoji="1" lang="ja-JP" altLang="en-US" dirty="0"/>
              <a:t>搭載</a:t>
            </a:r>
            <a:r>
              <a:rPr kumimoji="1" lang="en-US" altLang="ja-JP" dirty="0"/>
              <a:t>PC</a:t>
            </a:r>
            <a:r>
              <a:rPr kumimoji="1" lang="ja-JP" altLang="en-US" dirty="0"/>
              <a:t>も使用した</a:t>
            </a:r>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16</a:t>
            </a:fld>
            <a:endParaRPr kumimoji="1" lang="ja-JP" altLang="en-US"/>
          </a:p>
        </p:txBody>
      </p:sp>
    </p:spTree>
    <p:extLst>
      <p:ext uri="{BB962C8B-B14F-4D97-AF65-F5344CB8AC3E}">
        <p14:creationId xmlns:p14="http://schemas.microsoft.com/office/powerpoint/2010/main" val="3597118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なぜフルカラーではない→今回撮影したガラスの写真にはほとんど色がついていないため</a:t>
            </a:r>
            <a:endParaRPr kumimoji="1" lang="en-US" altLang="ja-JP" dirty="0"/>
          </a:p>
          <a:p>
            <a:r>
              <a:rPr kumimoji="1" lang="ja-JP" altLang="en-US" dirty="0"/>
              <a:t>なぜデータ数は固定なのか→</a:t>
            </a:r>
            <a:r>
              <a:rPr kumimoji="1" lang="en-US" altLang="ja-JP" dirty="0"/>
              <a:t>10000</a:t>
            </a:r>
            <a:r>
              <a:rPr kumimoji="1" lang="ja-JP" altLang="en-US" dirty="0"/>
              <a:t>枚以上にすると</a:t>
            </a:r>
            <a:r>
              <a:rPr kumimoji="1" lang="en-US" altLang="ja-JP" dirty="0"/>
              <a:t>google </a:t>
            </a:r>
            <a:r>
              <a:rPr kumimoji="1" lang="en-US" altLang="ja-JP" dirty="0" err="1"/>
              <a:t>colab</a:t>
            </a:r>
            <a:r>
              <a:rPr kumimoji="1" lang="ja-JP" altLang="en-US" dirty="0"/>
              <a:t>でも</a:t>
            </a:r>
            <a:r>
              <a:rPr kumimoji="1" lang="en-US" altLang="ja-JP" dirty="0"/>
              <a:t>OOM(</a:t>
            </a:r>
            <a:r>
              <a:rPr kumimoji="1" lang="ja-JP" altLang="en-US" dirty="0"/>
              <a:t>メモリーリークによる強制終了</a:t>
            </a:r>
            <a:r>
              <a:rPr kumimoji="1" lang="en-US" altLang="ja-JP" dirty="0"/>
              <a:t>)</a:t>
            </a:r>
            <a:r>
              <a:rPr kumimoji="1" lang="ja-JP" altLang="en-US" dirty="0"/>
              <a:t>してしまうため</a:t>
            </a:r>
            <a:endParaRPr kumimoji="1" lang="en-US" altLang="ja-JP" dirty="0"/>
          </a:p>
          <a:p>
            <a:endParaRPr kumimoji="1" lang="en-US" altLang="ja-JP" dirty="0"/>
          </a:p>
          <a:p>
            <a:r>
              <a:rPr kumimoji="1" lang="en-US" altLang="ja-JP" dirty="0"/>
              <a:t>2</a:t>
            </a:r>
            <a:r>
              <a:rPr kumimoji="1" lang="ja-JP" altLang="en-US" dirty="0"/>
              <a:t>値化の閾値→</a:t>
            </a:r>
            <a:r>
              <a:rPr kumimoji="1" lang="en-US" altLang="ja-JP" dirty="0"/>
              <a:t>THRESH_OTHU</a:t>
            </a:r>
            <a:r>
              <a:rPr kumimoji="1" lang="ja-JP" altLang="en-US" dirty="0"/>
              <a:t>による自動設定</a:t>
            </a:r>
            <a:endParaRPr kumimoji="1" lang="en-US" altLang="ja-JP" dirty="0"/>
          </a:p>
          <a:p>
            <a:endParaRPr kumimoji="1" lang="en-US" altLang="ja-JP" dirty="0"/>
          </a:p>
          <a:p>
            <a:r>
              <a:rPr kumimoji="1" lang="ja-JP" altLang="en-US" dirty="0"/>
              <a:t>グレースケール→グレーのグラデーションを白</a:t>
            </a:r>
            <a:r>
              <a:rPr kumimoji="1" lang="en-US" altLang="ja-JP" dirty="0"/>
              <a:t>+254</a:t>
            </a:r>
            <a:r>
              <a:rPr kumimoji="1" lang="ja-JP" altLang="en-US" dirty="0"/>
              <a:t>階調のグレー</a:t>
            </a:r>
            <a:r>
              <a:rPr kumimoji="1" lang="en-US" altLang="ja-JP" dirty="0"/>
              <a:t>+</a:t>
            </a:r>
            <a:r>
              <a:rPr kumimoji="1" lang="ja-JP" altLang="en-US" dirty="0"/>
              <a:t>黒で表したもの</a:t>
            </a:r>
            <a:endParaRPr kumimoji="1" lang="en-US" altLang="ja-JP" dirty="0"/>
          </a:p>
          <a:p>
            <a:r>
              <a:rPr kumimoji="1" lang="en-US" altLang="ja-JP" dirty="0"/>
              <a:t>2</a:t>
            </a:r>
            <a:r>
              <a:rPr kumimoji="1" lang="ja-JP" altLang="en-US" dirty="0"/>
              <a:t>値化→グレースケールの値に閾値を用意し</a:t>
            </a:r>
            <a:r>
              <a:rPr kumimoji="1" lang="en-US" altLang="ja-JP" dirty="0"/>
              <a:t>,</a:t>
            </a:r>
            <a:r>
              <a:rPr kumimoji="1" lang="ja-JP" altLang="en-US" dirty="0"/>
              <a:t>閾値以下のマスを黒に</a:t>
            </a:r>
            <a:r>
              <a:rPr kumimoji="1" lang="en-US" altLang="ja-JP" dirty="0"/>
              <a:t>,</a:t>
            </a:r>
            <a:r>
              <a:rPr kumimoji="1" lang="ja-JP" altLang="en-US" dirty="0"/>
              <a:t>閾値以上のマスを白にしたもの</a:t>
            </a:r>
            <a:endParaRPr kumimoji="1" lang="en-US" altLang="ja-JP" dirty="0"/>
          </a:p>
          <a:p>
            <a:endParaRPr kumimoji="1" lang="en-US" altLang="ja-JP" dirty="0"/>
          </a:p>
          <a:p>
            <a:r>
              <a:rPr kumimoji="1" lang="ja-JP" altLang="en-US" dirty="0"/>
              <a:t>画像サイズが</a:t>
            </a:r>
            <a:r>
              <a:rPr kumimoji="1" lang="en-US" altLang="ja-JP" dirty="0"/>
              <a:t>32×32</a:t>
            </a:r>
            <a:r>
              <a:rPr kumimoji="1" lang="ja-JP" altLang="en-US" dirty="0"/>
              <a:t>である理由→</a:t>
            </a:r>
            <a:r>
              <a:rPr kumimoji="1" lang="en-US" altLang="ja-JP" dirty="0"/>
              <a:t>cifar10</a:t>
            </a:r>
            <a:r>
              <a:rPr kumimoji="1" lang="ja-JP" altLang="en-US" dirty="0"/>
              <a:t>の画像サイズと同じサイズであるため</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17</a:t>
            </a:fld>
            <a:endParaRPr kumimoji="1" lang="ja-JP" altLang="en-US"/>
          </a:p>
        </p:txBody>
      </p:sp>
    </p:spTree>
    <p:extLst>
      <p:ext uri="{BB962C8B-B14F-4D97-AF65-F5344CB8AC3E}">
        <p14:creationId xmlns:p14="http://schemas.microsoft.com/office/powerpoint/2010/main" val="3366471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18</a:t>
            </a:fld>
            <a:endParaRPr kumimoji="1" lang="ja-JP" altLang="en-US"/>
          </a:p>
        </p:txBody>
      </p:sp>
    </p:spTree>
    <p:extLst>
      <p:ext uri="{BB962C8B-B14F-4D97-AF65-F5344CB8AC3E}">
        <p14:creationId xmlns:p14="http://schemas.microsoft.com/office/powerpoint/2010/main" val="770196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19</a:t>
            </a:fld>
            <a:endParaRPr kumimoji="1" lang="ja-JP" altLang="en-US"/>
          </a:p>
        </p:txBody>
      </p:sp>
    </p:spTree>
    <p:extLst>
      <p:ext uri="{BB962C8B-B14F-4D97-AF65-F5344CB8AC3E}">
        <p14:creationId xmlns:p14="http://schemas.microsoft.com/office/powerpoint/2010/main" val="2930118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20</a:t>
            </a:fld>
            <a:endParaRPr kumimoji="1" lang="ja-JP" altLang="en-US"/>
          </a:p>
        </p:txBody>
      </p:sp>
    </p:spTree>
    <p:extLst>
      <p:ext uri="{BB962C8B-B14F-4D97-AF65-F5344CB8AC3E}">
        <p14:creationId xmlns:p14="http://schemas.microsoft.com/office/powerpoint/2010/main" val="711829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effectLst>
                  <a:glow rad="38100">
                    <a:schemeClr val="bg1">
                      <a:lumMod val="50000"/>
                      <a:lumOff val="50000"/>
                      <a:alpha val="20000"/>
                    </a:schemeClr>
                  </a:glow>
                </a:effectLst>
                <a:latin typeface="+mj-ea"/>
                <a:ea typeface="+mj-ea"/>
              </a:rPr>
              <a:t>特に　画像認識技術　品質管理　企業</a:t>
            </a:r>
            <a:endParaRPr kumimoji="1" lang="en-US" altLang="ja-JP" sz="1200" dirty="0">
              <a:effectLst>
                <a:glow rad="38100">
                  <a:schemeClr val="bg1">
                    <a:lumMod val="50000"/>
                    <a:lumOff val="50000"/>
                    <a:alpha val="20000"/>
                  </a:schemeClr>
                </a:glow>
              </a:effectLst>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effectLst>
                <a:glow rad="38100">
                  <a:schemeClr val="bg1">
                    <a:lumMod val="50000"/>
                    <a:lumOff val="50000"/>
                    <a:alpha val="20000"/>
                  </a:schemeClr>
                </a:glow>
              </a:effectLst>
              <a:latin typeface="+mj-ea"/>
              <a:ea typeface="+mj-ea"/>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3</a:t>
            </a:fld>
            <a:endParaRPr kumimoji="1" lang="ja-JP" altLang="en-US"/>
          </a:p>
        </p:txBody>
      </p:sp>
    </p:spTree>
    <p:extLst>
      <p:ext uri="{BB962C8B-B14F-4D97-AF65-F5344CB8AC3E}">
        <p14:creationId xmlns:p14="http://schemas.microsoft.com/office/powerpoint/2010/main" val="3202277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テストデータに偏りあり？</a:t>
            </a:r>
            <a:endParaRPr kumimoji="1" lang="en-US" altLang="ja-JP" dirty="0"/>
          </a:p>
          <a:p>
            <a:r>
              <a:rPr kumimoji="1" lang="ja-JP" altLang="en-US" dirty="0"/>
              <a:t>→否定できない</a:t>
            </a:r>
            <a:r>
              <a:rPr kumimoji="1" lang="en-US" altLang="ja-JP" dirty="0"/>
              <a:t>(</a:t>
            </a:r>
            <a:r>
              <a:rPr kumimoji="1" lang="ja-JP" altLang="en-US" dirty="0"/>
              <a:t>画像をランダムに編集してるが編集前のデータが少ない</a:t>
            </a:r>
            <a:r>
              <a:rPr kumimoji="1" lang="en-US" altLang="ja-JP" dirty="0"/>
              <a:t>(</a:t>
            </a:r>
            <a:r>
              <a:rPr kumimoji="1" lang="ja-JP" altLang="en-US" dirty="0"/>
              <a:t>時間の問題</a:t>
            </a:r>
            <a:r>
              <a:rPr kumimoji="1" lang="en-US" altLang="ja-JP" dirty="0"/>
              <a:t>,</a:t>
            </a:r>
            <a:r>
              <a:rPr kumimoji="1" lang="ja-JP" altLang="en-US" dirty="0"/>
              <a:t>人力の限界</a:t>
            </a:r>
            <a:r>
              <a:rPr kumimoji="1" lang="en-US" altLang="ja-JP" dirty="0"/>
              <a:t>))</a:t>
            </a:r>
          </a:p>
          <a:p>
            <a:endParaRPr kumimoji="1" lang="en-US" altLang="ja-JP" dirty="0"/>
          </a:p>
          <a:p>
            <a:r>
              <a:rPr kumimoji="1" lang="ja-JP" altLang="en-US" dirty="0"/>
              <a:t>なぜグレースケールだと発見できやすい</a:t>
            </a:r>
            <a:r>
              <a:rPr kumimoji="1" lang="en-US" altLang="ja-JP" dirty="0"/>
              <a:t>(</a:t>
            </a:r>
            <a:r>
              <a:rPr kumimoji="1" lang="ja-JP" altLang="en-US" dirty="0"/>
              <a:t>高すぎ</a:t>
            </a:r>
            <a:r>
              <a:rPr kumimoji="1" lang="en-US" altLang="ja-JP" dirty="0"/>
              <a:t>)?</a:t>
            </a:r>
            <a:r>
              <a:rPr kumimoji="1" lang="ja-JP" altLang="en-US" dirty="0"/>
              <a:t>→無地に模様が在るか無いかで判定</a:t>
            </a:r>
            <a:r>
              <a:rPr kumimoji="1" lang="en-US" altLang="ja-JP" dirty="0"/>
              <a:t>?(2</a:t>
            </a:r>
            <a:r>
              <a:rPr kumimoji="1" lang="ja-JP" altLang="en-US" dirty="0"/>
              <a:t>値化</a:t>
            </a:r>
            <a:r>
              <a:rPr kumimoji="1" lang="en-US" altLang="ja-JP" dirty="0"/>
              <a:t>)</a:t>
            </a:r>
            <a:r>
              <a:rPr kumimoji="1" lang="ja-JP" altLang="en-US" dirty="0"/>
              <a:t>人間でも容易</a:t>
            </a:r>
            <a:r>
              <a:rPr kumimoji="1" lang="en-US" altLang="ja-JP" dirty="0"/>
              <a:t>(</a:t>
            </a:r>
            <a:r>
              <a:rPr kumimoji="1" lang="ja-JP" altLang="en-US" dirty="0"/>
              <a:t>グレースケール</a:t>
            </a:r>
            <a:r>
              <a:rPr kumimoji="1" lang="en-US" altLang="ja-JP" dirty="0"/>
              <a:t>)</a:t>
            </a:r>
          </a:p>
          <a:p>
            <a:r>
              <a:rPr kumimoji="1" lang="ja-JP" altLang="en-US" dirty="0"/>
              <a:t>自慢そうに（</a:t>
            </a:r>
            <a:r>
              <a:rPr kumimoji="1" lang="en-US" altLang="ja-JP" dirty="0"/>
              <a:t>99%</a:t>
            </a:r>
            <a:r>
              <a:rPr kumimoji="1" lang="ja-JP" altLang="en-US" dirty="0"/>
              <a:t>を）</a:t>
            </a:r>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21</a:t>
            </a:fld>
            <a:endParaRPr kumimoji="1" lang="ja-JP" altLang="en-US"/>
          </a:p>
        </p:txBody>
      </p:sp>
    </p:spTree>
    <p:extLst>
      <p:ext uri="{BB962C8B-B14F-4D97-AF65-F5344CB8AC3E}">
        <p14:creationId xmlns:p14="http://schemas.microsoft.com/office/powerpoint/2010/main" val="49981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22</a:t>
            </a:fld>
            <a:endParaRPr kumimoji="1" lang="ja-JP" altLang="en-US"/>
          </a:p>
        </p:txBody>
      </p:sp>
    </p:spTree>
    <p:extLst>
      <p:ext uri="{BB962C8B-B14F-4D97-AF65-F5344CB8AC3E}">
        <p14:creationId xmlns:p14="http://schemas.microsoft.com/office/powerpoint/2010/main" val="4189230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23</a:t>
            </a:fld>
            <a:endParaRPr kumimoji="1" lang="ja-JP" altLang="en-US"/>
          </a:p>
        </p:txBody>
      </p:sp>
    </p:spTree>
    <p:extLst>
      <p:ext uri="{BB962C8B-B14F-4D97-AF65-F5344CB8AC3E}">
        <p14:creationId xmlns:p14="http://schemas.microsoft.com/office/powerpoint/2010/main" val="42699886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24</a:t>
            </a:fld>
            <a:endParaRPr kumimoji="1" lang="ja-JP" altLang="en-US"/>
          </a:p>
        </p:txBody>
      </p:sp>
    </p:spTree>
    <p:extLst>
      <p:ext uri="{BB962C8B-B14F-4D97-AF65-F5344CB8AC3E}">
        <p14:creationId xmlns:p14="http://schemas.microsoft.com/office/powerpoint/2010/main" val="854006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25</a:t>
            </a:fld>
            <a:endParaRPr kumimoji="1" lang="ja-JP" altLang="en-US"/>
          </a:p>
        </p:txBody>
      </p:sp>
    </p:spTree>
    <p:extLst>
      <p:ext uri="{BB962C8B-B14F-4D97-AF65-F5344CB8AC3E}">
        <p14:creationId xmlns:p14="http://schemas.microsoft.com/office/powerpoint/2010/main" val="3121757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写真によって</a:t>
            </a:r>
            <a:r>
              <a:rPr kumimoji="1" lang="en-US" altLang="ja-JP" dirty="0"/>
              <a:t>1,0</a:t>
            </a:r>
            <a:r>
              <a:rPr kumimoji="1" lang="ja-JP" altLang="en-US" dirty="0"/>
              <a:t>が大きく変わる→学習率が大きすぎて更新されにくい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重み→特徴の重要さ</a:t>
            </a:r>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26</a:t>
            </a:fld>
            <a:endParaRPr kumimoji="1" lang="ja-JP" altLang="en-US"/>
          </a:p>
        </p:txBody>
      </p:sp>
    </p:spTree>
    <p:extLst>
      <p:ext uri="{BB962C8B-B14F-4D97-AF65-F5344CB8AC3E}">
        <p14:creationId xmlns:p14="http://schemas.microsoft.com/office/powerpoint/2010/main" val="294199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エアラインは低解像度だと消えやすい→精度が上がりにくい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気泡などは消えにくい→精度が上がりやすい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→エアラインの撮影方法を考える必要がある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Dropout</a:t>
            </a:r>
            <a:r>
              <a:rPr kumimoji="1" lang="ja-JP" altLang="en-US" dirty="0"/>
              <a:t>とは</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→中間層に入力されたデータを任意の割合でランダムに無視する</a:t>
            </a:r>
            <a:r>
              <a:rPr kumimoji="1" lang="en-US" altLang="ja-JP" dirty="0"/>
              <a:t>(</a:t>
            </a:r>
            <a:r>
              <a:rPr kumimoji="1" lang="ja-JP" altLang="en-US" dirty="0"/>
              <a:t>計算しない</a:t>
            </a:r>
            <a:r>
              <a:rPr kumimoji="1" lang="en-US" altLang="ja-JP" dirty="0"/>
              <a:t>)</a:t>
            </a:r>
            <a:r>
              <a:rPr kumimoji="1" lang="ja-JP" altLang="en-US" dirty="0"/>
              <a:t>→これを学習毎に行うので</a:t>
            </a:r>
            <a:r>
              <a:rPr kumimoji="1" lang="en-US" altLang="ja-JP" dirty="0"/>
              <a:t>,</a:t>
            </a:r>
            <a:r>
              <a:rPr kumimoji="1" lang="ja-JP" altLang="en-US" dirty="0"/>
              <a:t>同じ構造でも異なるニューラルネットワークで学習することができる→過学習の防止</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err="1"/>
              <a:t>train_data</a:t>
            </a:r>
            <a:r>
              <a:rPr kumimoji="1" lang="ja-JP" altLang="en-US" dirty="0"/>
              <a:t>に採用すると</a:t>
            </a:r>
            <a:r>
              <a:rPr kumimoji="1" lang="en-US" altLang="ja-JP" dirty="0"/>
              <a:t>(</a:t>
            </a:r>
            <a:r>
              <a:rPr kumimoji="1" lang="ja-JP" altLang="en-US" dirty="0"/>
              <a:t>簡単に言えば</a:t>
            </a:r>
            <a:r>
              <a:rPr kumimoji="1" lang="en-US" altLang="ja-JP" dirty="0"/>
              <a:t>)</a:t>
            </a:r>
            <a:r>
              <a:rPr kumimoji="1" lang="ja-JP" altLang="en-US" dirty="0"/>
              <a:t>欠けた訓練データを学習することになる→データごとの偏り</a:t>
            </a:r>
            <a:r>
              <a:rPr kumimoji="1" lang="en-US" altLang="ja-JP" dirty="0"/>
              <a:t>(</a:t>
            </a:r>
            <a:r>
              <a:rPr kumimoji="1" lang="ja-JP" altLang="en-US" dirty="0"/>
              <a:t>決まった画角から</a:t>
            </a:r>
            <a:r>
              <a:rPr kumimoji="1" lang="en-US" altLang="ja-JP" dirty="0"/>
              <a:t>,</a:t>
            </a:r>
            <a:r>
              <a:rPr kumimoji="1" lang="ja-JP" altLang="en-US" dirty="0"/>
              <a:t>決まった角度から</a:t>
            </a:r>
            <a:r>
              <a:rPr kumimoji="1" lang="en-US" altLang="ja-JP" dirty="0"/>
              <a:t>)</a:t>
            </a:r>
            <a:r>
              <a:rPr kumimoji="1" lang="ja-JP" altLang="en-US" dirty="0"/>
              <a:t>による影響を無くすことができる</a:t>
            </a:r>
            <a:r>
              <a:rPr kumimoji="1" lang="en-US" altLang="ja-JP" dirty="0"/>
              <a:t>(</a:t>
            </a:r>
            <a:r>
              <a:rPr kumimoji="1" lang="ja-JP" altLang="en-US" dirty="0"/>
              <a:t>過学習防止</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グレースケールの画像を入れると</a:t>
            </a:r>
            <a:r>
              <a:rPr kumimoji="1" lang="en-US" altLang="ja-JP" dirty="0"/>
              <a:t>training</a:t>
            </a:r>
            <a:r>
              <a:rPr kumimoji="1" lang="ja-JP" altLang="en-US" dirty="0"/>
              <a:t>より</a:t>
            </a:r>
            <a:r>
              <a:rPr kumimoji="1" lang="en-US" altLang="ja-JP" dirty="0"/>
              <a:t>validation</a:t>
            </a:r>
            <a:r>
              <a:rPr kumimoji="1" lang="ja-JP" altLang="en-US" dirty="0"/>
              <a:t>の方が精度が上がる→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ドロップアウトによって精度がある程度になると抑えられることがある→これでは？？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90%</a:t>
            </a:r>
            <a:r>
              <a:rPr kumimoji="1" lang="ja-JP" altLang="en-US" dirty="0"/>
              <a:t>以上でも起こることは文献にも載っていなかった</a:t>
            </a:r>
            <a:r>
              <a:rPr kumimoji="1" lang="en-US" altLang="ja-JP" dirty="0"/>
              <a:t>(70%</a:t>
            </a:r>
            <a:r>
              <a:rPr kumimoji="1" lang="ja-JP" altLang="en-US" dirty="0"/>
              <a:t>とか入れると</a:t>
            </a:r>
            <a:r>
              <a:rPr kumimoji="1" lang="en-US" altLang="ja-JP" dirty="0"/>
              <a:t>0.5</a:t>
            </a:r>
            <a:r>
              <a:rPr kumimoji="1" lang="ja-JP" altLang="en-US" dirty="0"/>
              <a:t>程度で止まることも</a:t>
            </a:r>
            <a:r>
              <a:rPr kumimoji="1" lang="en-US" altLang="ja-JP" dirty="0"/>
              <a:t>)</a:t>
            </a:r>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27</a:t>
            </a:fld>
            <a:endParaRPr kumimoji="1" lang="ja-JP" altLang="en-US"/>
          </a:p>
        </p:txBody>
      </p:sp>
    </p:spTree>
    <p:extLst>
      <p:ext uri="{BB962C8B-B14F-4D97-AF65-F5344CB8AC3E}">
        <p14:creationId xmlns:p14="http://schemas.microsoft.com/office/powerpoint/2010/main" val="411285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エアラインは低解像度だと消えやすい→精度が上がりにくい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気泡などは消えにくい→精度が上がりやすい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→エアラインの撮影方法を考える必要がある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グレースケールの画像を入れると</a:t>
            </a:r>
            <a:r>
              <a:rPr kumimoji="1" lang="en-US" altLang="ja-JP" dirty="0"/>
              <a:t>training</a:t>
            </a:r>
            <a:r>
              <a:rPr kumimoji="1" lang="ja-JP" altLang="en-US" dirty="0"/>
              <a:t>より</a:t>
            </a:r>
            <a:r>
              <a:rPr kumimoji="1" lang="en-US" altLang="ja-JP" dirty="0"/>
              <a:t>validation</a:t>
            </a:r>
            <a:r>
              <a:rPr kumimoji="1" lang="ja-JP" altLang="en-US" dirty="0"/>
              <a:t>の方が精度が上がる→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ドロップアウトによって精度がある程度になると抑えられることがある→これでは？？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90%</a:t>
            </a:r>
            <a:r>
              <a:rPr kumimoji="1" lang="ja-JP" altLang="en-US" dirty="0"/>
              <a:t>以上でも起こることは文献にも載っていなかった</a:t>
            </a:r>
            <a:r>
              <a:rPr kumimoji="1" lang="en-US" altLang="ja-JP" dirty="0"/>
              <a:t>(70%</a:t>
            </a:r>
            <a:r>
              <a:rPr kumimoji="1" lang="ja-JP" altLang="en-US" dirty="0"/>
              <a:t>とか入れると</a:t>
            </a:r>
            <a:r>
              <a:rPr kumimoji="1" lang="en-US" altLang="ja-JP" dirty="0"/>
              <a:t>0.5</a:t>
            </a:r>
            <a:r>
              <a:rPr kumimoji="1" lang="ja-JP" altLang="en-US" dirty="0"/>
              <a:t>程度で止まることも</a:t>
            </a:r>
            <a:r>
              <a:rPr kumimoji="1" lang="en-US" altLang="ja-JP" dirty="0"/>
              <a:t>)</a:t>
            </a:r>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28</a:t>
            </a:fld>
            <a:endParaRPr kumimoji="1" lang="ja-JP" altLang="en-US"/>
          </a:p>
        </p:txBody>
      </p:sp>
    </p:spTree>
    <p:extLst>
      <p:ext uri="{BB962C8B-B14F-4D97-AF65-F5344CB8AC3E}">
        <p14:creationId xmlns:p14="http://schemas.microsoft.com/office/powerpoint/2010/main" val="204976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エアラインは低解像度だと消えやすい→精度が上がりにくい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気泡などは消えにくい→精度が上がりやすい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→エアラインの撮影方法を考える必要がある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グレースケールの画像を入れると</a:t>
            </a:r>
            <a:r>
              <a:rPr kumimoji="1" lang="en-US" altLang="ja-JP" dirty="0"/>
              <a:t>training</a:t>
            </a:r>
            <a:r>
              <a:rPr kumimoji="1" lang="ja-JP" altLang="en-US" dirty="0"/>
              <a:t>より</a:t>
            </a:r>
            <a:r>
              <a:rPr kumimoji="1" lang="en-US" altLang="ja-JP" dirty="0"/>
              <a:t>validation</a:t>
            </a:r>
            <a:r>
              <a:rPr kumimoji="1" lang="ja-JP" altLang="en-US" dirty="0"/>
              <a:t>の方が精度が上がる→考察</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29</a:t>
            </a:fld>
            <a:endParaRPr kumimoji="1" lang="ja-JP" altLang="en-US"/>
          </a:p>
        </p:txBody>
      </p:sp>
    </p:spTree>
    <p:extLst>
      <p:ext uri="{BB962C8B-B14F-4D97-AF65-F5344CB8AC3E}">
        <p14:creationId xmlns:p14="http://schemas.microsoft.com/office/powerpoint/2010/main" val="828241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エアラインは低解像度だと消えやすい→精度が上がりにくい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気泡などは消えにくい→精度が上がりやすい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→エアラインの撮影方法を考える必要がある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埃が白</a:t>
            </a:r>
            <a:r>
              <a:rPr kumimoji="1" lang="en-US" altLang="ja-JP" dirty="0"/>
              <a:t>or</a:t>
            </a:r>
            <a:r>
              <a:rPr kumimoji="1" lang="ja-JP" altLang="en-US" dirty="0"/>
              <a:t>黒に→欠陥発見だと不利</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欠陥判別は欠陥の形状を判別→</a:t>
            </a:r>
            <a:r>
              <a:rPr kumimoji="1" lang="en-US" altLang="ja-JP" dirty="0"/>
              <a:t>2</a:t>
            </a:r>
            <a:r>
              <a:rPr kumimoji="1" lang="ja-JP" altLang="en-US" dirty="0"/>
              <a:t>値の方が</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30</a:t>
            </a:fld>
            <a:endParaRPr kumimoji="1" lang="ja-JP" altLang="en-US"/>
          </a:p>
        </p:txBody>
      </p:sp>
    </p:spTree>
    <p:extLst>
      <p:ext uri="{BB962C8B-B14F-4D97-AF65-F5344CB8AC3E}">
        <p14:creationId xmlns:p14="http://schemas.microsoft.com/office/powerpoint/2010/main" val="2709837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欠陥発見　時間かかる</a:t>
            </a:r>
            <a:br>
              <a:rPr kumimoji="1" lang="en-US" altLang="ja-JP" dirty="0"/>
            </a:br>
            <a:r>
              <a:rPr kumimoji="1" lang="ja-JP" altLang="en-US" dirty="0"/>
              <a:t>ホコリと欠陥　誤認　</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4</a:t>
            </a:fld>
            <a:endParaRPr kumimoji="1" lang="ja-JP" altLang="en-US"/>
          </a:p>
        </p:txBody>
      </p:sp>
    </p:spTree>
    <p:extLst>
      <p:ext uri="{BB962C8B-B14F-4D97-AF65-F5344CB8AC3E}">
        <p14:creationId xmlns:p14="http://schemas.microsoft.com/office/powerpoint/2010/main" val="14013812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スライドのようなシステムを構築することができる</a:t>
            </a:r>
            <a:endParaRPr kumimoji="1" lang="en-US" altLang="ja-JP" dirty="0"/>
          </a:p>
          <a:p>
            <a:endParaRPr kumimoji="1" lang="en-US" altLang="ja-JP" dirty="0"/>
          </a:p>
          <a:p>
            <a:r>
              <a:rPr kumimoji="1" lang="ja-JP" altLang="en-US" dirty="0"/>
              <a:t>発見→どれくらいの精度</a:t>
            </a:r>
            <a:endParaRPr kumimoji="1" lang="en-US" altLang="ja-JP" dirty="0"/>
          </a:p>
          <a:p>
            <a:r>
              <a:rPr kumimoji="1" lang="ja-JP" altLang="en-US" dirty="0"/>
              <a:t>判別→どの条件下でどれくらいの精度</a:t>
            </a:r>
            <a:endParaRPr kumimoji="1" lang="en-US" altLang="ja-JP" dirty="0"/>
          </a:p>
          <a:p>
            <a:endParaRPr kumimoji="1" lang="en-US" altLang="ja-JP" dirty="0"/>
          </a:p>
          <a:p>
            <a:r>
              <a:rPr kumimoji="1" lang="ja-JP" altLang="en-US" dirty="0"/>
              <a:t>→</a:t>
            </a:r>
            <a:endParaRPr kumimoji="1" lang="en-US" altLang="ja-JP"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31</a:t>
            </a:fld>
            <a:endParaRPr kumimoji="1" lang="ja-JP" altLang="en-US"/>
          </a:p>
        </p:txBody>
      </p:sp>
    </p:spTree>
    <p:extLst>
      <p:ext uri="{BB962C8B-B14F-4D97-AF65-F5344CB8AC3E}">
        <p14:creationId xmlns:p14="http://schemas.microsoft.com/office/powerpoint/2010/main" val="3842360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32</a:t>
            </a:fld>
            <a:endParaRPr kumimoji="1" lang="ja-JP" altLang="en-US"/>
          </a:p>
        </p:txBody>
      </p:sp>
    </p:spTree>
    <p:extLst>
      <p:ext uri="{BB962C8B-B14F-4D97-AF65-F5344CB8AC3E}">
        <p14:creationId xmlns:p14="http://schemas.microsoft.com/office/powerpoint/2010/main" val="20312490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Excel</a:t>
            </a:r>
            <a:r>
              <a:rPr kumimoji="1" lang="ja-JP" altLang="en-US" dirty="0"/>
              <a:t>シートの切り抜き→箇条書きに</a:t>
            </a:r>
            <a:r>
              <a:rPr kumimoji="1" lang="en-US" altLang="ja-JP" dirty="0"/>
              <a:t>(</a:t>
            </a:r>
            <a:r>
              <a:rPr kumimoji="1" lang="ja-JP" altLang="en-US" dirty="0"/>
              <a:t>時期とか抜き</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34</a:t>
            </a:fld>
            <a:endParaRPr kumimoji="1" lang="ja-JP" altLang="en-US"/>
          </a:p>
        </p:txBody>
      </p:sp>
    </p:spTree>
    <p:extLst>
      <p:ext uri="{BB962C8B-B14F-4D97-AF65-F5344CB8AC3E}">
        <p14:creationId xmlns:p14="http://schemas.microsoft.com/office/powerpoint/2010/main" val="2651592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どう変更</a:t>
            </a:r>
            <a:r>
              <a:rPr kumimoji="1" lang="en-US" altLang="ja-JP" dirty="0"/>
              <a:t>?:</a:t>
            </a:r>
            <a:r>
              <a:rPr kumimoji="1" lang="ja-JP" altLang="en-US" dirty="0"/>
              <a:t>トライアンドエラー、あれこれ試すしかない</a:t>
            </a:r>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37</a:t>
            </a:fld>
            <a:endParaRPr kumimoji="1" lang="ja-JP" altLang="en-US"/>
          </a:p>
        </p:txBody>
      </p:sp>
    </p:spTree>
    <p:extLst>
      <p:ext uri="{BB962C8B-B14F-4D97-AF65-F5344CB8AC3E}">
        <p14:creationId xmlns:p14="http://schemas.microsoft.com/office/powerpoint/2010/main" val="336157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欠陥周辺　屈折率の違い　可視化</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u="none" dirty="0">
                <a:effectLst>
                  <a:glow rad="38100">
                    <a:schemeClr val="bg1">
                      <a:lumMod val="50000"/>
                      <a:lumOff val="50000"/>
                      <a:alpha val="20000"/>
                    </a:schemeClr>
                  </a:glow>
                </a:effectLst>
                <a:latin typeface="+mn-ea"/>
              </a:rPr>
              <a:t>フルカラー、モノクロでそれぞれ学習させて、学習時間にどれくらいの差が出るか検証する予定</a:t>
            </a:r>
            <a:endParaRPr lang="en-US" altLang="ja-JP" sz="1200" u="none" dirty="0">
              <a:effectLst>
                <a:glow rad="38100">
                  <a:schemeClr val="bg1">
                    <a:lumMod val="50000"/>
                    <a:lumOff val="50000"/>
                    <a:alpha val="20000"/>
                  </a:schemeClr>
                </a:glow>
              </a:effectLst>
              <a:latin typeface="+mn-ea"/>
            </a:endParaRP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39</a:t>
            </a:fld>
            <a:endParaRPr kumimoji="1" lang="ja-JP" altLang="en-US"/>
          </a:p>
        </p:txBody>
      </p:sp>
    </p:spTree>
    <p:extLst>
      <p:ext uri="{BB962C8B-B14F-4D97-AF65-F5344CB8AC3E}">
        <p14:creationId xmlns:p14="http://schemas.microsoft.com/office/powerpoint/2010/main" val="3371927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上から見ると円筒</a:t>
            </a:r>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40</a:t>
            </a:fld>
            <a:endParaRPr kumimoji="1" lang="ja-JP" altLang="en-US"/>
          </a:p>
        </p:txBody>
      </p:sp>
    </p:spTree>
    <p:extLst>
      <p:ext uri="{BB962C8B-B14F-4D97-AF65-F5344CB8AC3E}">
        <p14:creationId xmlns:p14="http://schemas.microsoft.com/office/powerpoint/2010/main" val="4100876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物理的→ローラー</a:t>
            </a:r>
            <a:endParaRPr kumimoji="1" lang="en-US" altLang="ja-JP"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41</a:t>
            </a:fld>
            <a:endParaRPr kumimoji="1" lang="ja-JP" altLang="en-US"/>
          </a:p>
        </p:txBody>
      </p:sp>
    </p:spTree>
    <p:extLst>
      <p:ext uri="{BB962C8B-B14F-4D97-AF65-F5344CB8AC3E}">
        <p14:creationId xmlns:p14="http://schemas.microsoft.com/office/powerpoint/2010/main" val="956784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44</a:t>
            </a:fld>
            <a:endParaRPr kumimoji="1" lang="ja-JP" altLang="en-US"/>
          </a:p>
        </p:txBody>
      </p:sp>
    </p:spTree>
    <p:extLst>
      <p:ext uri="{BB962C8B-B14F-4D97-AF65-F5344CB8AC3E}">
        <p14:creationId xmlns:p14="http://schemas.microsoft.com/office/powerpoint/2010/main" val="4266744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45</a:t>
            </a:fld>
            <a:endParaRPr kumimoji="1" lang="ja-JP" altLang="en-US"/>
          </a:p>
        </p:txBody>
      </p:sp>
    </p:spTree>
    <p:extLst>
      <p:ext uri="{BB962C8B-B14F-4D97-AF65-F5344CB8AC3E}">
        <p14:creationId xmlns:p14="http://schemas.microsoft.com/office/powerpoint/2010/main" val="14795806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46</a:t>
            </a:fld>
            <a:endParaRPr kumimoji="1" lang="ja-JP" altLang="en-US"/>
          </a:p>
        </p:txBody>
      </p:sp>
    </p:spTree>
    <p:extLst>
      <p:ext uri="{BB962C8B-B14F-4D97-AF65-F5344CB8AC3E}">
        <p14:creationId xmlns:p14="http://schemas.microsoft.com/office/powerpoint/2010/main" val="1684986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・発生するプロセス 及ぼす影響　不明</a:t>
            </a:r>
            <a:endParaRPr kumimoji="1" lang="en-US" altLang="ja-JP" dirty="0"/>
          </a:p>
          <a:p>
            <a:r>
              <a:rPr kumimoji="1" lang="ja-JP" altLang="en-US" dirty="0"/>
              <a:t>一部の機能に特化した場合　</a:t>
            </a:r>
            <a:r>
              <a:rPr kumimoji="1" lang="en-US" altLang="ja-JP" dirty="0"/>
              <a:t>AI</a:t>
            </a:r>
            <a:r>
              <a:rPr kumimoji="1" lang="ja-JP" altLang="en-US" dirty="0"/>
              <a:t>　得意</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5</a:t>
            </a:fld>
            <a:endParaRPr kumimoji="1" lang="ja-JP" altLang="en-US"/>
          </a:p>
        </p:txBody>
      </p:sp>
    </p:spTree>
    <p:extLst>
      <p:ext uri="{BB962C8B-B14F-4D97-AF65-F5344CB8AC3E}">
        <p14:creationId xmlns:p14="http://schemas.microsoft.com/office/powerpoint/2010/main" val="4094949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47</a:t>
            </a:fld>
            <a:endParaRPr kumimoji="1" lang="ja-JP" altLang="en-US"/>
          </a:p>
        </p:txBody>
      </p:sp>
    </p:spTree>
    <p:extLst>
      <p:ext uri="{BB962C8B-B14F-4D97-AF65-F5344CB8AC3E}">
        <p14:creationId xmlns:p14="http://schemas.microsoft.com/office/powerpoint/2010/main" val="25621242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学習のプロセスについて説明必要</a:t>
            </a:r>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50</a:t>
            </a:fld>
            <a:endParaRPr kumimoji="1" lang="ja-JP" altLang="en-US"/>
          </a:p>
        </p:txBody>
      </p:sp>
    </p:spTree>
    <p:extLst>
      <p:ext uri="{BB962C8B-B14F-4D97-AF65-F5344CB8AC3E}">
        <p14:creationId xmlns:p14="http://schemas.microsoft.com/office/powerpoint/2010/main" val="3688800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出力層の情報をどうやって判断→出力層にはソフトマックス関数をフィルタとして用いているため</a:t>
            </a:r>
            <a:r>
              <a:rPr kumimoji="1" lang="en-US" altLang="ja-JP" dirty="0"/>
              <a:t>(</a:t>
            </a:r>
            <a:r>
              <a:rPr kumimoji="1" lang="ja-JP" altLang="en-US" dirty="0"/>
              <a:t>全体のうち、その要素がどれくらいかの割合を示す関数</a:t>
            </a:r>
            <a:r>
              <a:rPr kumimoji="1" lang="en-US" altLang="ja-JP" dirty="0"/>
              <a:t>)</a:t>
            </a:r>
          </a:p>
          <a:p>
            <a:r>
              <a:rPr kumimoji="1" lang="ja-JP" altLang="en-US" dirty="0"/>
              <a:t>入力層に入る数字と出力層に入る数字を述べる</a:t>
            </a:r>
            <a:r>
              <a:rPr kumimoji="1" lang="en-US" altLang="ja-JP" dirty="0"/>
              <a:t>(</a:t>
            </a:r>
            <a:r>
              <a:rPr kumimoji="1" lang="ja-JP" altLang="en-US" dirty="0"/>
              <a:t>わかりやすい情報から</a:t>
            </a:r>
            <a:r>
              <a:rPr kumimoji="1" lang="en-US" altLang="ja-JP" dirty="0"/>
              <a:t>)</a:t>
            </a:r>
            <a:r>
              <a:rPr kumimoji="1" lang="ja-JP" altLang="en-US" dirty="0"/>
              <a:t>、複雑な分類も行うことができる</a:t>
            </a:r>
            <a:endParaRPr kumimoji="1" lang="en-US" altLang="ja-JP" dirty="0"/>
          </a:p>
          <a:p>
            <a:r>
              <a:rPr kumimoji="1" lang="ja-JP" altLang="en-US" dirty="0"/>
              <a:t>例を挙げながら</a:t>
            </a:r>
            <a:r>
              <a:rPr kumimoji="1" lang="en-US" altLang="ja-JP" dirty="0"/>
              <a:t>(</a:t>
            </a:r>
            <a:r>
              <a:rPr kumimoji="1" lang="ja-JP" altLang="en-US" dirty="0"/>
              <a:t>ヨビノリ参照</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51</a:t>
            </a:fld>
            <a:endParaRPr kumimoji="1" lang="ja-JP" altLang="en-US"/>
          </a:p>
        </p:txBody>
      </p:sp>
    </p:spTree>
    <p:extLst>
      <p:ext uri="{BB962C8B-B14F-4D97-AF65-F5344CB8AC3E}">
        <p14:creationId xmlns:p14="http://schemas.microsoft.com/office/powerpoint/2010/main" val="2546394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52</a:t>
            </a:fld>
            <a:endParaRPr kumimoji="1" lang="ja-JP" altLang="en-US"/>
          </a:p>
        </p:txBody>
      </p:sp>
    </p:spTree>
    <p:extLst>
      <p:ext uri="{BB962C8B-B14F-4D97-AF65-F5344CB8AC3E}">
        <p14:creationId xmlns:p14="http://schemas.microsoft.com/office/powerpoint/2010/main" val="3383129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53</a:t>
            </a:fld>
            <a:endParaRPr kumimoji="1" lang="ja-JP" altLang="en-US"/>
          </a:p>
        </p:txBody>
      </p:sp>
    </p:spTree>
    <p:extLst>
      <p:ext uri="{BB962C8B-B14F-4D97-AF65-F5344CB8AC3E}">
        <p14:creationId xmlns:p14="http://schemas.microsoft.com/office/powerpoint/2010/main" val="10552436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出力層の情報をどうやって判断→出力層にはソフトマックス関数をフィルタとして用いているため</a:t>
            </a:r>
            <a:r>
              <a:rPr kumimoji="1" lang="en-US" altLang="ja-JP" dirty="0"/>
              <a:t>(</a:t>
            </a:r>
            <a:r>
              <a:rPr kumimoji="1" lang="ja-JP" altLang="en-US" dirty="0"/>
              <a:t>全体のうち、その要素がどれくらいかの割合を示す関数</a:t>
            </a:r>
            <a:r>
              <a:rPr kumimoji="1" lang="en-US" altLang="ja-JP" dirty="0"/>
              <a:t>)</a:t>
            </a:r>
          </a:p>
          <a:p>
            <a:r>
              <a:rPr kumimoji="1" lang="ja-JP" altLang="en-US" dirty="0"/>
              <a:t>入力層に入る数字と出力層に入る数字を述べる</a:t>
            </a:r>
            <a:r>
              <a:rPr kumimoji="1" lang="en-US" altLang="ja-JP" dirty="0"/>
              <a:t>(</a:t>
            </a:r>
            <a:r>
              <a:rPr kumimoji="1" lang="ja-JP" altLang="en-US" dirty="0"/>
              <a:t>わかりやすい情報から</a:t>
            </a:r>
            <a:r>
              <a:rPr kumimoji="1" lang="en-US" altLang="ja-JP" dirty="0"/>
              <a:t>)</a:t>
            </a:r>
            <a:r>
              <a:rPr kumimoji="1" lang="ja-JP" altLang="en-US" dirty="0"/>
              <a:t>、複雑な分類も行うことができる</a:t>
            </a:r>
            <a:endParaRPr kumimoji="1" lang="en-US" altLang="ja-JP" dirty="0"/>
          </a:p>
          <a:p>
            <a:r>
              <a:rPr kumimoji="1" lang="ja-JP" altLang="en-US" dirty="0"/>
              <a:t>例を挙げながら</a:t>
            </a:r>
            <a:r>
              <a:rPr kumimoji="1" lang="en-US" altLang="ja-JP" dirty="0"/>
              <a:t>(</a:t>
            </a:r>
            <a:r>
              <a:rPr kumimoji="1" lang="ja-JP" altLang="en-US" dirty="0"/>
              <a:t>ヨビノリ参照</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54</a:t>
            </a:fld>
            <a:endParaRPr kumimoji="1" lang="ja-JP" altLang="en-US"/>
          </a:p>
        </p:txBody>
      </p:sp>
    </p:spTree>
    <p:extLst>
      <p:ext uri="{BB962C8B-B14F-4D97-AF65-F5344CB8AC3E}">
        <p14:creationId xmlns:p14="http://schemas.microsoft.com/office/powerpoint/2010/main" val="37062107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55</a:t>
            </a:fld>
            <a:endParaRPr kumimoji="1" lang="ja-JP" altLang="en-US"/>
          </a:p>
        </p:txBody>
      </p:sp>
    </p:spTree>
    <p:extLst>
      <p:ext uri="{BB962C8B-B14F-4D97-AF65-F5344CB8AC3E}">
        <p14:creationId xmlns:p14="http://schemas.microsoft.com/office/powerpoint/2010/main" val="39980053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56</a:t>
            </a:fld>
            <a:endParaRPr kumimoji="1" lang="ja-JP" altLang="en-US"/>
          </a:p>
        </p:txBody>
      </p:sp>
    </p:spTree>
    <p:extLst>
      <p:ext uri="{BB962C8B-B14F-4D97-AF65-F5344CB8AC3E}">
        <p14:creationId xmlns:p14="http://schemas.microsoft.com/office/powerpoint/2010/main" val="17133497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出力層の情報をどうやって判断→出力層にはソフトマックス関数をフィルタとして用いているため</a:t>
            </a:r>
            <a:r>
              <a:rPr kumimoji="1" lang="en-US" altLang="ja-JP" dirty="0"/>
              <a:t>(</a:t>
            </a:r>
            <a:r>
              <a:rPr kumimoji="1" lang="ja-JP" altLang="en-US" dirty="0"/>
              <a:t>全体のうち、その要素がどれくらいかの割合を示す関数</a:t>
            </a:r>
            <a:r>
              <a:rPr kumimoji="1" lang="en-US" altLang="ja-JP" dirty="0"/>
              <a:t>)</a:t>
            </a:r>
          </a:p>
          <a:p>
            <a:r>
              <a:rPr kumimoji="1" lang="ja-JP" altLang="en-US" dirty="0"/>
              <a:t>入力層に入る数字と出力層に入る数字を述べる</a:t>
            </a:r>
            <a:r>
              <a:rPr kumimoji="1" lang="en-US" altLang="ja-JP" dirty="0"/>
              <a:t>(</a:t>
            </a:r>
            <a:r>
              <a:rPr kumimoji="1" lang="ja-JP" altLang="en-US" dirty="0"/>
              <a:t>わかりやすい情報から</a:t>
            </a:r>
            <a:r>
              <a:rPr kumimoji="1" lang="en-US" altLang="ja-JP" dirty="0"/>
              <a:t>)</a:t>
            </a:r>
            <a:r>
              <a:rPr kumimoji="1" lang="ja-JP" altLang="en-US" dirty="0"/>
              <a:t>、複雑な分類も行うことができる</a:t>
            </a:r>
            <a:endParaRPr kumimoji="1" lang="en-US" altLang="ja-JP" dirty="0"/>
          </a:p>
          <a:p>
            <a:r>
              <a:rPr kumimoji="1" lang="ja-JP" altLang="en-US" dirty="0"/>
              <a:t>例を挙げながら</a:t>
            </a:r>
            <a:r>
              <a:rPr kumimoji="1" lang="en-US" altLang="ja-JP" dirty="0"/>
              <a:t>(</a:t>
            </a:r>
            <a:r>
              <a:rPr kumimoji="1" lang="ja-JP" altLang="en-US" dirty="0"/>
              <a:t>ヨビノリ参照</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57</a:t>
            </a:fld>
            <a:endParaRPr kumimoji="1" lang="ja-JP" altLang="en-US"/>
          </a:p>
        </p:txBody>
      </p:sp>
    </p:spTree>
    <p:extLst>
      <p:ext uri="{BB962C8B-B14F-4D97-AF65-F5344CB8AC3E}">
        <p14:creationId xmlns:p14="http://schemas.microsoft.com/office/powerpoint/2010/main" val="22847577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非線形変換を行う理由</a:t>
            </a:r>
            <a:r>
              <a:rPr kumimoji="1" lang="en-US" altLang="ja-JP" dirty="0"/>
              <a:t>…</a:t>
            </a:r>
            <a:r>
              <a:rPr kumimoji="1" lang="ja-JP" altLang="en-US" dirty="0"/>
              <a:t>複雑な表現を行うことができるため</a:t>
            </a:r>
            <a:r>
              <a:rPr kumimoji="1" lang="en-US" altLang="ja-JP" dirty="0"/>
              <a:t>(</a:t>
            </a:r>
            <a:r>
              <a:rPr kumimoji="1" lang="ja-JP" altLang="en-US" dirty="0"/>
              <a:t>線形のままだと隠れ層が意味をなさない</a:t>
            </a:r>
            <a:r>
              <a:rPr kumimoji="1" lang="en-US" altLang="ja-JP" dirty="0"/>
              <a:t>)</a:t>
            </a:r>
          </a:p>
          <a:p>
            <a:r>
              <a:rPr kumimoji="1" lang="ja-JP" altLang="en-US" dirty="0"/>
              <a:t>シグモイド関数が使われていた理由</a:t>
            </a:r>
            <a:r>
              <a:rPr kumimoji="1" lang="en-US" altLang="ja-JP" dirty="0"/>
              <a:t>…</a:t>
            </a:r>
            <a:r>
              <a:rPr kumimoji="1" lang="ja-JP" altLang="en-US" dirty="0"/>
              <a:t>微分値を出力から簡単に求められる</a:t>
            </a:r>
            <a:endParaRPr kumimoji="1" lang="en-US" altLang="ja-JP" dirty="0"/>
          </a:p>
          <a:p>
            <a:r>
              <a:rPr kumimoji="1" lang="en-US" altLang="ja-JP" dirty="0" err="1"/>
              <a:t>ReLU</a:t>
            </a:r>
            <a:r>
              <a:rPr kumimoji="1" lang="ja-JP" altLang="en-US" dirty="0"/>
              <a:t>関数を用いる理由</a:t>
            </a:r>
            <a:r>
              <a:rPr kumimoji="1" lang="en-US" altLang="ja-JP" dirty="0"/>
              <a:t>…</a:t>
            </a:r>
            <a:r>
              <a:rPr kumimoji="1" lang="ja-JP" altLang="en-US" dirty="0"/>
              <a:t>微分値が定数のため、計算効率が他の関数に比べて圧倒的に効率がいい。極端に大きい値も伝達できる。また、勾配の消失を防ぐ</a:t>
            </a:r>
            <a:br>
              <a:rPr kumimoji="1" lang="en-US" altLang="ja-JP" dirty="0"/>
            </a:br>
            <a:r>
              <a:rPr kumimoji="1" lang="en-US" altLang="ja-JP" dirty="0"/>
              <a:t>(</a:t>
            </a:r>
            <a:r>
              <a:rPr kumimoji="1" lang="ja-JP" altLang="en-US" dirty="0"/>
              <a:t>シグモイド関数の場合、微分の最大値が</a:t>
            </a:r>
            <a:r>
              <a:rPr kumimoji="1" lang="en-US" altLang="ja-JP" dirty="0"/>
              <a:t>0.25</a:t>
            </a:r>
            <a:r>
              <a:rPr kumimoji="1" lang="ja-JP" altLang="en-US" dirty="0"/>
              <a:t>なので計算するほど値が小さくなる</a:t>
            </a:r>
            <a:r>
              <a:rPr kumimoji="1" lang="en-US" altLang="ja-JP" dirty="0"/>
              <a:t>)</a:t>
            </a:r>
          </a:p>
          <a:p>
            <a:r>
              <a:rPr kumimoji="1" lang="ja-JP" altLang="en-US" dirty="0"/>
              <a:t>また、重みは正規化するため負の値は使用しない、正規化する際にとても小さな値になる</a:t>
            </a:r>
            <a:r>
              <a:rPr kumimoji="1" lang="en-US" altLang="ja-JP" dirty="0"/>
              <a:t>(</a:t>
            </a:r>
            <a:r>
              <a:rPr kumimoji="1" lang="ja-JP" altLang="en-US" dirty="0"/>
              <a:t>少なくとも</a:t>
            </a:r>
            <a:r>
              <a:rPr kumimoji="1" lang="en-US" altLang="ja-JP" dirty="0"/>
              <a:t>0&gt;x&gt;1)</a:t>
            </a:r>
            <a:r>
              <a:rPr kumimoji="1" lang="ja-JP" altLang="en-US" dirty="0"/>
              <a:t>ため大きな値を返す心配がない</a:t>
            </a:r>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59</a:t>
            </a:fld>
            <a:endParaRPr kumimoji="1" lang="ja-JP" altLang="en-US"/>
          </a:p>
        </p:txBody>
      </p:sp>
    </p:spTree>
    <p:extLst>
      <p:ext uri="{BB962C8B-B14F-4D97-AF65-F5344CB8AC3E}">
        <p14:creationId xmlns:p14="http://schemas.microsoft.com/office/powerpoint/2010/main" val="3669205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非接触 検査 破損防止</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6</a:t>
            </a:fld>
            <a:endParaRPr kumimoji="1" lang="ja-JP" altLang="en-US"/>
          </a:p>
        </p:txBody>
      </p:sp>
    </p:spTree>
    <p:extLst>
      <p:ext uri="{BB962C8B-B14F-4D97-AF65-F5344CB8AC3E}">
        <p14:creationId xmlns:p14="http://schemas.microsoft.com/office/powerpoint/2010/main" val="14867167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足し算してるだけ</a:t>
            </a:r>
            <a:endParaRPr kumimoji="1" lang="en-US" altLang="ja-JP" dirty="0"/>
          </a:p>
          <a:p>
            <a:r>
              <a:rPr kumimoji="1" lang="ja-JP" altLang="en-US" dirty="0"/>
              <a:t>本来は正規化して値を</a:t>
            </a:r>
            <a:r>
              <a:rPr kumimoji="1" lang="en-US" altLang="ja-JP" dirty="0"/>
              <a:t>0&gt;x&gt;1</a:t>
            </a:r>
            <a:r>
              <a:rPr kumimoji="1" lang="ja-JP" altLang="en-US" dirty="0"/>
              <a:t>の中に収めているためこれみたいなのはまず無い</a:t>
            </a:r>
            <a:r>
              <a:rPr kumimoji="1" lang="en-US" altLang="ja-JP" dirty="0"/>
              <a:t>(</a:t>
            </a:r>
            <a:r>
              <a:rPr kumimoji="1" lang="ja-JP" altLang="en-US" dirty="0"/>
              <a:t>一例としてわかりやすかったから紹介</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61</a:t>
            </a:fld>
            <a:endParaRPr kumimoji="1" lang="ja-JP" altLang="en-US"/>
          </a:p>
        </p:txBody>
      </p:sp>
    </p:spTree>
    <p:extLst>
      <p:ext uri="{BB962C8B-B14F-4D97-AF65-F5344CB8AC3E}">
        <p14:creationId xmlns:p14="http://schemas.microsoft.com/office/powerpoint/2010/main" val="16727438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出力層の情報をどうやって判断→出力層にはソフトマックス関数をフィルタとして用いているため</a:t>
            </a:r>
            <a:r>
              <a:rPr kumimoji="1" lang="en-US" altLang="ja-JP" dirty="0"/>
              <a:t>(</a:t>
            </a:r>
            <a:r>
              <a:rPr kumimoji="1" lang="ja-JP" altLang="en-US" dirty="0"/>
              <a:t>全体のうち、その要素がどれくらいかの割合を示す関数</a:t>
            </a:r>
            <a:r>
              <a:rPr kumimoji="1" lang="en-US" altLang="ja-JP" dirty="0"/>
              <a:t>)</a:t>
            </a:r>
          </a:p>
          <a:p>
            <a:r>
              <a:rPr kumimoji="1" lang="ja-JP" altLang="en-US" dirty="0"/>
              <a:t>入力層に入る数字と出力層に入る数字を述べる</a:t>
            </a:r>
            <a:r>
              <a:rPr kumimoji="1" lang="en-US" altLang="ja-JP" dirty="0"/>
              <a:t>(</a:t>
            </a:r>
            <a:r>
              <a:rPr kumimoji="1" lang="ja-JP" altLang="en-US" dirty="0"/>
              <a:t>わかりやすい情報から</a:t>
            </a:r>
            <a:r>
              <a:rPr kumimoji="1" lang="en-US" altLang="ja-JP" dirty="0"/>
              <a:t>)</a:t>
            </a:r>
            <a:r>
              <a:rPr kumimoji="1" lang="ja-JP" altLang="en-US" dirty="0"/>
              <a:t>、複雑な分類も行うことができる</a:t>
            </a:r>
            <a:endParaRPr kumimoji="1" lang="en-US" altLang="ja-JP"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62</a:t>
            </a:fld>
            <a:endParaRPr kumimoji="1" lang="ja-JP" altLang="en-US"/>
          </a:p>
        </p:txBody>
      </p:sp>
    </p:spTree>
    <p:extLst>
      <p:ext uri="{BB962C8B-B14F-4D97-AF65-F5344CB8AC3E}">
        <p14:creationId xmlns:p14="http://schemas.microsoft.com/office/powerpoint/2010/main" val="32416281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64</a:t>
            </a:fld>
            <a:endParaRPr kumimoji="1" lang="ja-JP" altLang="en-US"/>
          </a:p>
        </p:txBody>
      </p:sp>
    </p:spTree>
    <p:extLst>
      <p:ext uri="{BB962C8B-B14F-4D97-AF65-F5344CB8AC3E}">
        <p14:creationId xmlns:p14="http://schemas.microsoft.com/office/powerpoint/2010/main" val="38881543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出力層はソフトマックス関数にて出力</a:t>
            </a:r>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65</a:t>
            </a:fld>
            <a:endParaRPr kumimoji="1" lang="ja-JP" altLang="en-US"/>
          </a:p>
        </p:txBody>
      </p:sp>
    </p:spTree>
    <p:extLst>
      <p:ext uri="{BB962C8B-B14F-4D97-AF65-F5344CB8AC3E}">
        <p14:creationId xmlns:p14="http://schemas.microsoft.com/office/powerpoint/2010/main" val="983444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線形：微分係数</a:t>
            </a:r>
            <a:r>
              <a:rPr kumimoji="1" lang="en-US" altLang="ja-JP" dirty="0"/>
              <a:t>(</a:t>
            </a:r>
            <a:r>
              <a:rPr kumimoji="1" lang="ja-JP" altLang="en-US" dirty="0"/>
              <a:t>微分した後の値</a:t>
            </a:r>
            <a:r>
              <a:rPr kumimoji="1" lang="en-US" altLang="ja-JP" dirty="0"/>
              <a:t>)</a:t>
            </a:r>
            <a:r>
              <a:rPr kumimoji="1" lang="ja-JP" altLang="en-US" dirty="0"/>
              <a:t>が定数</a:t>
            </a:r>
            <a:endParaRPr kumimoji="1" lang="en-US" altLang="ja-JP" dirty="0"/>
          </a:p>
          <a:p>
            <a:r>
              <a:rPr kumimoji="1" lang="ja-JP" altLang="en-US" dirty="0"/>
              <a:t>非線形：微分係数内に変数が含まれている</a:t>
            </a:r>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66</a:t>
            </a:fld>
            <a:endParaRPr kumimoji="1" lang="ja-JP" altLang="en-US"/>
          </a:p>
        </p:txBody>
      </p:sp>
    </p:spTree>
    <p:extLst>
      <p:ext uri="{BB962C8B-B14F-4D97-AF65-F5344CB8AC3E}">
        <p14:creationId xmlns:p14="http://schemas.microsoft.com/office/powerpoint/2010/main" val="5628971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67</a:t>
            </a:fld>
            <a:endParaRPr kumimoji="1" lang="ja-JP" altLang="en-US"/>
          </a:p>
        </p:txBody>
      </p:sp>
    </p:spTree>
    <p:extLst>
      <p:ext uri="{BB962C8B-B14F-4D97-AF65-F5344CB8AC3E}">
        <p14:creationId xmlns:p14="http://schemas.microsoft.com/office/powerpoint/2010/main" val="3644080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今回は交差エントロピー誤差関数を使用</a:t>
            </a:r>
            <a:r>
              <a:rPr kumimoji="1" lang="en-US" altLang="ja-JP" dirty="0"/>
              <a:t>:</a:t>
            </a:r>
            <a:r>
              <a:rPr kumimoji="1" lang="ja-JP" altLang="en-US" dirty="0"/>
              <a:t>目標値から離れるほど誤差が大きくなる</a:t>
            </a:r>
            <a:r>
              <a:rPr kumimoji="1" lang="en-US" altLang="ja-JP" dirty="0"/>
              <a:t>(2</a:t>
            </a:r>
            <a:r>
              <a:rPr kumimoji="1" lang="ja-JP" altLang="en-US" dirty="0"/>
              <a:t>乗誤差関数よりも</a:t>
            </a:r>
            <a:r>
              <a:rPr kumimoji="1" lang="en-US" altLang="ja-JP" dirty="0"/>
              <a:t>)</a:t>
            </a:r>
          </a:p>
          <a:p>
            <a:r>
              <a:rPr kumimoji="1" lang="ja-JP" altLang="en-US" dirty="0"/>
              <a:t>本当はミニバッチ確率的勾配降下法</a:t>
            </a:r>
            <a:r>
              <a:rPr kumimoji="1" lang="en-US" altLang="ja-JP" dirty="0"/>
              <a:t>(</a:t>
            </a:r>
            <a:r>
              <a:rPr kumimoji="1" lang="ja-JP" altLang="en-US" dirty="0"/>
              <a:t>ミニバッチ</a:t>
            </a:r>
            <a:r>
              <a:rPr kumimoji="1" lang="en-US" altLang="ja-JP" dirty="0"/>
              <a:t>SGD):</a:t>
            </a:r>
            <a:r>
              <a:rPr kumimoji="1" lang="ja-JP" altLang="en-US" dirty="0"/>
              <a:t>勾配降下法はすべてのデータから、確率的勾配降下法はランダムにソートしたデータを一つずつ、ミニバッチはこの時取り出すデータ数を指定し並列化</a:t>
            </a:r>
            <a:r>
              <a:rPr kumimoji="1" lang="en-US" altLang="ja-JP" dirty="0"/>
              <a:t>(</a:t>
            </a:r>
            <a:r>
              <a:rPr kumimoji="1" lang="ja-JP" altLang="en-US" dirty="0"/>
              <a:t>今回は</a:t>
            </a:r>
            <a:r>
              <a:rPr kumimoji="1" lang="en-US" altLang="ja-JP" dirty="0"/>
              <a:t>64)</a:t>
            </a:r>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68</a:t>
            </a:fld>
            <a:endParaRPr kumimoji="1" lang="ja-JP" altLang="en-US"/>
          </a:p>
        </p:txBody>
      </p:sp>
    </p:spTree>
    <p:extLst>
      <p:ext uri="{BB962C8B-B14F-4D97-AF65-F5344CB8AC3E}">
        <p14:creationId xmlns:p14="http://schemas.microsoft.com/office/powerpoint/2010/main" val="4449946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説明用勾配降下法</a:t>
            </a:r>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70</a:t>
            </a:fld>
            <a:endParaRPr kumimoji="1" lang="ja-JP" altLang="en-US"/>
          </a:p>
        </p:txBody>
      </p:sp>
    </p:spTree>
    <p:extLst>
      <p:ext uri="{BB962C8B-B14F-4D97-AF65-F5344CB8AC3E}">
        <p14:creationId xmlns:p14="http://schemas.microsoft.com/office/powerpoint/2010/main" val="22190705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71</a:t>
            </a:fld>
            <a:endParaRPr kumimoji="1" lang="ja-JP" altLang="en-US"/>
          </a:p>
        </p:txBody>
      </p:sp>
    </p:spTree>
    <p:extLst>
      <p:ext uri="{BB962C8B-B14F-4D97-AF65-F5344CB8AC3E}">
        <p14:creationId xmlns:p14="http://schemas.microsoft.com/office/powerpoint/2010/main" val="27140876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72</a:t>
            </a:fld>
            <a:endParaRPr kumimoji="1" lang="ja-JP" altLang="en-US"/>
          </a:p>
        </p:txBody>
      </p:sp>
    </p:spTree>
    <p:extLst>
      <p:ext uri="{BB962C8B-B14F-4D97-AF65-F5344CB8AC3E}">
        <p14:creationId xmlns:p14="http://schemas.microsoft.com/office/powerpoint/2010/main" val="9758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Excel</a:t>
            </a:r>
            <a:r>
              <a:rPr kumimoji="1" lang="ja-JP" altLang="en-US" dirty="0"/>
              <a:t>シートの切り抜き→箇条書きに</a:t>
            </a:r>
            <a:r>
              <a:rPr kumimoji="1" lang="en-US" altLang="ja-JP" dirty="0"/>
              <a:t>(</a:t>
            </a:r>
            <a:r>
              <a:rPr kumimoji="1" lang="ja-JP" altLang="en-US" dirty="0"/>
              <a:t>時期とか抜き</a:t>
            </a:r>
            <a:r>
              <a:rPr kumimoji="1" lang="en-US" altLang="ja-JP" dirty="0"/>
              <a:t>)</a:t>
            </a:r>
          </a:p>
          <a:p>
            <a:r>
              <a:rPr kumimoji="1" lang="ja-JP" altLang="en-US" dirty="0"/>
              <a:t>さらっと流せ</a:t>
            </a:r>
            <a:r>
              <a:rPr kumimoji="1" lang="en-US" altLang="ja-JP" dirty="0"/>
              <a: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7</a:t>
            </a:fld>
            <a:endParaRPr kumimoji="1" lang="ja-JP" altLang="en-US"/>
          </a:p>
        </p:txBody>
      </p:sp>
    </p:spTree>
    <p:extLst>
      <p:ext uri="{BB962C8B-B14F-4D97-AF65-F5344CB8AC3E}">
        <p14:creationId xmlns:p14="http://schemas.microsoft.com/office/powerpoint/2010/main" val="17885863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74</a:t>
            </a:fld>
            <a:endParaRPr kumimoji="1" lang="ja-JP" altLang="en-US"/>
          </a:p>
        </p:txBody>
      </p:sp>
    </p:spTree>
    <p:extLst>
      <p:ext uri="{BB962C8B-B14F-4D97-AF65-F5344CB8AC3E}">
        <p14:creationId xmlns:p14="http://schemas.microsoft.com/office/powerpoint/2010/main" val="40873732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基本的に畳み込み層後に置く→特徴量に特化するのを防ぐ</a:t>
            </a:r>
            <a:r>
              <a:rPr kumimoji="1" lang="en-US" altLang="ja-JP" dirty="0"/>
              <a:t>(</a:t>
            </a:r>
            <a:r>
              <a:rPr kumimoji="1" lang="ja-JP" altLang="en-US" dirty="0"/>
              <a:t>目指すのは汎化であって特化でない</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77</a:t>
            </a:fld>
            <a:endParaRPr kumimoji="1" lang="ja-JP" altLang="en-US"/>
          </a:p>
        </p:txBody>
      </p:sp>
    </p:spTree>
    <p:extLst>
      <p:ext uri="{BB962C8B-B14F-4D97-AF65-F5344CB8AC3E}">
        <p14:creationId xmlns:p14="http://schemas.microsoft.com/office/powerpoint/2010/main" val="14669878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なぜ抜き出せない</a:t>
            </a:r>
            <a:r>
              <a:rPr kumimoji="1" lang="en-US" altLang="ja-JP" dirty="0"/>
              <a:t>?</a:t>
            </a:r>
            <a:r>
              <a:rPr kumimoji="1" lang="ja-JP" altLang="en-US" dirty="0"/>
              <a:t>→仮に全く同じ髪型の別の人間の写真も「同じ」だと認識してしまうため</a:t>
            </a:r>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78</a:t>
            </a:fld>
            <a:endParaRPr kumimoji="1" lang="ja-JP" altLang="en-US"/>
          </a:p>
        </p:txBody>
      </p:sp>
    </p:spTree>
    <p:extLst>
      <p:ext uri="{BB962C8B-B14F-4D97-AF65-F5344CB8AC3E}">
        <p14:creationId xmlns:p14="http://schemas.microsoft.com/office/powerpoint/2010/main" val="9690537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81</a:t>
            </a:fld>
            <a:endParaRPr kumimoji="1" lang="ja-JP" altLang="en-US"/>
          </a:p>
        </p:txBody>
      </p:sp>
    </p:spTree>
    <p:extLst>
      <p:ext uri="{BB962C8B-B14F-4D97-AF65-F5344CB8AC3E}">
        <p14:creationId xmlns:p14="http://schemas.microsoft.com/office/powerpoint/2010/main" val="25530229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86</a:t>
            </a:fld>
            <a:endParaRPr kumimoji="1" lang="ja-JP" altLang="en-US"/>
          </a:p>
        </p:txBody>
      </p:sp>
    </p:spTree>
    <p:extLst>
      <p:ext uri="{BB962C8B-B14F-4D97-AF65-F5344CB8AC3E}">
        <p14:creationId xmlns:p14="http://schemas.microsoft.com/office/powerpoint/2010/main" val="3656676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現在　</a:t>
            </a:r>
            <a:r>
              <a:rPr kumimoji="1" lang="en-US" altLang="ja-JP" dirty="0"/>
              <a:t>AI</a:t>
            </a:r>
            <a:r>
              <a:rPr kumimoji="1" lang="ja-JP" altLang="en-US" dirty="0"/>
              <a:t>の開発　計算用サーバーの設置</a:t>
            </a:r>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8</a:t>
            </a:fld>
            <a:endParaRPr kumimoji="1" lang="ja-JP" altLang="en-US"/>
          </a:p>
        </p:txBody>
      </p:sp>
    </p:spTree>
    <p:extLst>
      <p:ext uri="{BB962C8B-B14F-4D97-AF65-F5344CB8AC3E}">
        <p14:creationId xmlns:p14="http://schemas.microsoft.com/office/powerpoint/2010/main" val="3249410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もし対面→顕微鏡を手持ちで</a:t>
            </a:r>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9</a:t>
            </a:fld>
            <a:endParaRPr kumimoji="1" lang="ja-JP" altLang="en-US"/>
          </a:p>
        </p:txBody>
      </p:sp>
    </p:spTree>
    <p:extLst>
      <p:ext uri="{BB962C8B-B14F-4D97-AF65-F5344CB8AC3E}">
        <p14:creationId xmlns:p14="http://schemas.microsoft.com/office/powerpoint/2010/main" val="1462507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欠陥が発生する理由→</a:t>
            </a:r>
            <a:endParaRPr kumimoji="1" lang="en-US" altLang="ja-JP" dirty="0"/>
          </a:p>
          <a:p>
            <a:r>
              <a:rPr kumimoji="1" lang="ja-JP" altLang="en-US" dirty="0"/>
              <a:t>擦り傷→ローラとの摩擦</a:t>
            </a:r>
            <a:endParaRPr kumimoji="1" lang="en-US" altLang="ja-JP" dirty="0"/>
          </a:p>
          <a:p>
            <a:r>
              <a:rPr kumimoji="1" lang="ja-JP" altLang="en-US" dirty="0"/>
              <a:t>泡状→引っ張った後に空気が混入</a:t>
            </a:r>
            <a:r>
              <a:rPr kumimoji="1" lang="en-US" altLang="ja-JP" dirty="0"/>
              <a:t>?</a:t>
            </a:r>
          </a:p>
          <a:p>
            <a:r>
              <a:rPr kumimoji="1" lang="ja-JP" altLang="en-US" dirty="0"/>
              <a:t>エアライン→引っ張る前</a:t>
            </a:r>
            <a:endParaRPr kumimoji="1" lang="en-US" altLang="ja-JP" dirty="0"/>
          </a:p>
          <a:p>
            <a:r>
              <a:rPr kumimoji="1" lang="ja-JP" altLang="en-US" dirty="0"/>
              <a:t>異物→異物</a:t>
            </a:r>
          </a:p>
        </p:txBody>
      </p:sp>
      <p:sp>
        <p:nvSpPr>
          <p:cNvPr id="4" name="スライド番号プレースホルダー 3"/>
          <p:cNvSpPr>
            <a:spLocks noGrp="1"/>
          </p:cNvSpPr>
          <p:nvPr>
            <p:ph type="sldNum" sz="quarter" idx="5"/>
          </p:nvPr>
        </p:nvSpPr>
        <p:spPr/>
        <p:txBody>
          <a:bodyPr/>
          <a:lstStyle/>
          <a:p>
            <a:fld id="{0438859F-F318-4C25-8D05-E4354C18A536}" type="slidenum">
              <a:rPr kumimoji="1" lang="ja-JP" altLang="en-US" smtClean="0"/>
              <a:t>10</a:t>
            </a:fld>
            <a:endParaRPr kumimoji="1" lang="ja-JP" altLang="en-US"/>
          </a:p>
        </p:txBody>
      </p:sp>
    </p:spTree>
    <p:extLst>
      <p:ext uri="{BB962C8B-B14F-4D97-AF65-F5344CB8AC3E}">
        <p14:creationId xmlns:p14="http://schemas.microsoft.com/office/powerpoint/2010/main" val="268431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lgn="l">
              <a:defRPr/>
            </a:lvl1pPr>
          </a:lstStyle>
          <a:p>
            <a:fld id="{72345051-2045-45DA-935E-2E3CA1A69ADC}" type="datetimeFigureOut">
              <a:rPr lang="en-US" smtClean="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32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306788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051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398141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2345051-2045-45DA-935E-2E3CA1A69ADC}" type="datetimeFigureOut">
              <a:rPr lang="en-US" smtClean="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577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670939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ja-JP" altLang="en-US"/>
              <a:t>マスター テキストの書式設定</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3/14/2022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274138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2345051-2045-45DA-935E-2E3CA1A69ADC}" type="datetimeFigureOut">
              <a:rPr lang="en-US" smtClean="0"/>
              <a:t>3/14/2022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934514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45051-2045-45DA-935E-2E3CA1A69ADC}" type="datetimeFigureOut">
              <a:rPr lang="en-US" smtClean="0"/>
              <a:t>3/14/2022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468314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ja-JP" altLang="en-US"/>
              <a:t>マスター タイトルの書式設定</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2345051-2045-45DA-935E-2E3CA1A69ADC}" type="datetimeFigureOut">
              <a:rPr lang="en-US" smtClean="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133857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2345051-2045-45DA-935E-2E3CA1A69ADC}" type="datetimeFigureOut">
              <a:rPr lang="en-US" smtClean="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dirty="0"/>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024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72345051-2045-45DA-935E-2E3CA1A69ADC}" type="datetimeFigureOut">
              <a:rPr lang="en-US" smtClean="0"/>
              <a:t>3/14/2022</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A7CD31F4-64FA-4BA0-9498-67783267A8C8}" type="slidenum">
              <a:rPr lang="en-US" smtClean="0"/>
              <a:t>‹#›</a:t>
            </a:fld>
            <a:endParaRPr lang="en-US" dirty="0"/>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3811638"/>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txStyles>
    <p:titleStyle>
      <a:lvl1pPr algn="l" defTabSz="914400" rtl="0" eaLnBrk="1" latinLnBrk="0" hangingPunct="1">
        <a:lnSpc>
          <a:spcPct val="80000"/>
        </a:lnSpc>
        <a:spcBef>
          <a:spcPct val="0"/>
        </a:spcBef>
        <a:buNone/>
        <a:defRPr kumimoji="1"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kumimoji="1"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bm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bmp"/><Relationship Id="rId5" Type="http://schemas.openxmlformats.org/officeDocument/2006/relationships/image" Target="../media/image11.bmp"/><Relationship Id="rId4" Type="http://schemas.openxmlformats.org/officeDocument/2006/relationships/image" Target="../media/image10.bmp"/></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3.gif"/><Relationship Id="rId4" Type="http://schemas.openxmlformats.org/officeDocument/2006/relationships/hyperlink" Target="https://www.flickr.com/photos/148158860@N03/3656821838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hyperlink" Target="https://www.freesion.com/article/1620738094/"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bmp"/><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8.jpg"/></Relationships>
</file>

<file path=ppt/slides/_rels/slide4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1.jpg"/></Relationships>
</file>

<file path=ppt/slides/_rels/slide48.xml.rels><?xml version="1.0" encoding="UTF-8" standalone="yes"?>
<Relationships xmlns="http://schemas.openxmlformats.org/package/2006/relationships"><Relationship Id="rId3" Type="http://schemas.openxmlformats.org/officeDocument/2006/relationships/hyperlink" Target="https://simple.wikipedia.org/wiki/Neuron"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3.jpg"/><Relationship Id="rId7" Type="http://schemas.openxmlformats.org/officeDocument/2006/relationships/diagramColors" Target="../diagrams/colors2.xm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43.jpg"/><Relationship Id="rId5" Type="http://schemas.microsoft.com/office/2007/relationships/hdphoto" Target="../media/hdphoto1.wdp"/><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11.png"/><Relationship Id="rId7" Type="http://schemas.openxmlformats.org/officeDocument/2006/relationships/image" Target="../media/image220.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210.png"/><Relationship Id="rId11" Type="http://schemas.openxmlformats.org/officeDocument/2006/relationships/image" Target="../media/image260.png"/><Relationship Id="rId5" Type="http://schemas.openxmlformats.org/officeDocument/2006/relationships/image" Target="../media/image200.png"/><Relationship Id="rId10" Type="http://schemas.openxmlformats.org/officeDocument/2006/relationships/image" Target="../media/image250.png"/><Relationship Id="rId4" Type="http://schemas.openxmlformats.org/officeDocument/2006/relationships/image" Target="../media/image221.png"/><Relationship Id="rId9" Type="http://schemas.openxmlformats.org/officeDocument/2006/relationships/image" Target="../media/image24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40.png"/></Relationships>
</file>

<file path=ppt/slides/_rels/slide69.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46.png"/><Relationship Id="rId7" Type="http://schemas.openxmlformats.org/officeDocument/2006/relationships/image" Target="../media/image321.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310.png"/><Relationship Id="rId5" Type="http://schemas.openxmlformats.org/officeDocument/2006/relationships/image" Target="../media/image300.png"/><Relationship Id="rId4" Type="http://schemas.openxmlformats.org/officeDocument/2006/relationships/hyperlink" Target="https://axa.biopapyrus.jp/deep-learning/gradient_descent_method.html"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341.png"/><Relationship Id="rId4" Type="http://schemas.openxmlformats.org/officeDocument/2006/relationships/image" Target="../media/image322.png"/></Relationships>
</file>

<file path=ppt/slides/_rels/slide7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61.png"/><Relationship Id="rId1" Type="http://schemas.openxmlformats.org/officeDocument/2006/relationships/slideLayout" Target="../slideLayouts/slideLayout7.xml"/><Relationship Id="rId5" Type="http://schemas.openxmlformats.org/officeDocument/2006/relationships/image" Target="../media/image361.png"/><Relationship Id="rId4" Type="http://schemas.openxmlformats.org/officeDocument/2006/relationships/image" Target="../media/image171.png"/></Relationships>
</file>

<file path=ppt/slides/_rels/slide74.xml.rels><?xml version="1.0" encoding="UTF-8" standalone="yes"?>
<Relationships xmlns="http://schemas.openxmlformats.org/package/2006/relationships"><Relationship Id="rId3" Type="http://schemas.openxmlformats.org/officeDocument/2006/relationships/hyperlink" Target="https://axa.biopapyrus.jp/machine-learning/model-evaluation/learning-curves.html"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47.jpg"/><Relationship Id="rId4" Type="http://schemas.openxmlformats.org/officeDocument/2006/relationships/hyperlink" Target="https://creativecommons.org/licenses/by/3.0/"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axa.biopapyrus.jp/machine-learning/model-evaluation/learning-curves.html" TargetMode="External"/><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340.png"/><Relationship Id="rId4" Type="http://schemas.openxmlformats.org/officeDocument/2006/relationships/image" Target="../media/image360.png"/></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図プレースホルダー 5" descr="大きい, 暗い, 電車, 衣類 が含まれている画像&#10;&#10;自動的に生成された説明">
            <a:extLst>
              <a:ext uri="{FF2B5EF4-FFF2-40B4-BE49-F238E27FC236}">
                <a16:creationId xmlns:a16="http://schemas.microsoft.com/office/drawing/2014/main" id="{941BA1A8-8CF9-4A80-B5C5-E1F48D6B4FCE}"/>
              </a:ext>
            </a:extLst>
          </p:cNvPr>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t="25143" r="29548" b="24993"/>
          <a:stretch/>
        </p:blipFill>
        <p:spPr>
          <a:xfrm>
            <a:off x="0" y="-17362"/>
            <a:ext cx="12222866" cy="6875362"/>
          </a:xfrm>
        </p:spPr>
      </p:pic>
      <p:sp>
        <p:nvSpPr>
          <p:cNvPr id="3" name="字幕 2">
            <a:extLst>
              <a:ext uri="{FF2B5EF4-FFF2-40B4-BE49-F238E27FC236}">
                <a16:creationId xmlns:a16="http://schemas.microsoft.com/office/drawing/2014/main" id="{4638336E-0392-42AA-9019-9154DF910B6D}"/>
              </a:ext>
            </a:extLst>
          </p:cNvPr>
          <p:cNvSpPr>
            <a:spLocks noGrp="1"/>
          </p:cNvSpPr>
          <p:nvPr>
            <p:ph type="body" sz="half" idx="4294967295"/>
          </p:nvPr>
        </p:nvSpPr>
        <p:spPr>
          <a:xfrm>
            <a:off x="-235451" y="4780954"/>
            <a:ext cx="9030379" cy="1981450"/>
          </a:xfrm>
        </p:spPr>
        <p:txBody>
          <a:bodyPr>
            <a:normAutofit/>
          </a:bodyPr>
          <a:lstStyle/>
          <a:p>
            <a:pPr algn="ctr"/>
            <a:r>
              <a:rPr lang="en-US" altLang="ja-JP" sz="2800" dirty="0">
                <a:solidFill>
                  <a:schemeClr val="bg1"/>
                </a:solidFill>
              </a:rPr>
              <a:t>5</a:t>
            </a:r>
            <a:r>
              <a:rPr lang="ja-JP" altLang="en-US" sz="2800" dirty="0">
                <a:solidFill>
                  <a:schemeClr val="bg1"/>
                </a:solidFill>
              </a:rPr>
              <a:t>年</a:t>
            </a:r>
            <a:r>
              <a:rPr lang="en-US" altLang="ja-JP" sz="2800" dirty="0">
                <a:solidFill>
                  <a:schemeClr val="bg1"/>
                </a:solidFill>
              </a:rPr>
              <a:t>22</a:t>
            </a:r>
            <a:r>
              <a:rPr lang="ja-JP" altLang="en-US" sz="2800" dirty="0">
                <a:solidFill>
                  <a:schemeClr val="bg1"/>
                </a:solidFill>
              </a:rPr>
              <a:t>番　小谷年気</a:t>
            </a:r>
            <a:endParaRPr lang="en-US" altLang="ja-JP" sz="2800" dirty="0">
              <a:solidFill>
                <a:schemeClr val="bg1"/>
              </a:solidFill>
            </a:endParaRPr>
          </a:p>
          <a:p>
            <a:pPr algn="ctr"/>
            <a:r>
              <a:rPr lang="en-US" altLang="ja-JP" sz="2800" dirty="0">
                <a:solidFill>
                  <a:schemeClr val="bg1"/>
                </a:solidFill>
              </a:rPr>
              <a:t>5</a:t>
            </a:r>
            <a:r>
              <a:rPr lang="ja-JP" altLang="en-US" sz="2800" dirty="0">
                <a:solidFill>
                  <a:schemeClr val="bg1"/>
                </a:solidFill>
              </a:rPr>
              <a:t>年</a:t>
            </a:r>
            <a:r>
              <a:rPr lang="en-US" altLang="ja-JP" sz="2800" dirty="0">
                <a:solidFill>
                  <a:schemeClr val="bg1"/>
                </a:solidFill>
              </a:rPr>
              <a:t>26</a:t>
            </a:r>
            <a:r>
              <a:rPr lang="ja-JP" altLang="en-US" sz="2800" dirty="0">
                <a:solidFill>
                  <a:schemeClr val="bg1"/>
                </a:solidFill>
              </a:rPr>
              <a:t>番　鈴木航平　</a:t>
            </a:r>
            <a:endParaRPr lang="en-US" altLang="ja-JP" sz="2800" dirty="0">
              <a:solidFill>
                <a:schemeClr val="bg1"/>
              </a:solidFill>
            </a:endParaRPr>
          </a:p>
          <a:p>
            <a:pPr algn="ctr"/>
            <a:r>
              <a:rPr lang="ja-JP" altLang="en-US" sz="2800" dirty="0">
                <a:solidFill>
                  <a:schemeClr val="bg1"/>
                </a:solidFill>
              </a:rPr>
              <a:t>指導教員　伊野拓一郎</a:t>
            </a:r>
          </a:p>
        </p:txBody>
      </p:sp>
      <p:sp>
        <p:nvSpPr>
          <p:cNvPr id="2" name="タイトル 1">
            <a:extLst>
              <a:ext uri="{FF2B5EF4-FFF2-40B4-BE49-F238E27FC236}">
                <a16:creationId xmlns:a16="http://schemas.microsoft.com/office/drawing/2014/main" id="{A25AAE6E-1476-4E48-9BF3-7EF10257C7F5}"/>
              </a:ext>
            </a:extLst>
          </p:cNvPr>
          <p:cNvSpPr>
            <a:spLocks noGrp="1"/>
          </p:cNvSpPr>
          <p:nvPr>
            <p:ph type="title" idx="4294967295"/>
          </p:nvPr>
        </p:nvSpPr>
        <p:spPr>
          <a:xfrm>
            <a:off x="393539" y="1738053"/>
            <a:ext cx="7772400" cy="3329690"/>
          </a:xfrm>
        </p:spPr>
        <p:txBody>
          <a:bodyPr anchor="ctr">
            <a:normAutofit fontScale="90000"/>
          </a:bodyPr>
          <a:lstStyle/>
          <a:p>
            <a:pPr algn="ctr">
              <a:lnSpc>
                <a:spcPct val="100000"/>
              </a:lnSpc>
            </a:pPr>
            <a:r>
              <a:rPr lang="ja-JP" altLang="en-US" dirty="0">
                <a:solidFill>
                  <a:schemeClr val="bg1"/>
                </a:solidFill>
                <a:latin typeface="+mj-ea"/>
              </a:rPr>
              <a:t>画像認識技術を利用した</a:t>
            </a:r>
            <a:br>
              <a:rPr lang="en-US" altLang="ja-JP" dirty="0">
                <a:solidFill>
                  <a:schemeClr val="bg1"/>
                </a:solidFill>
                <a:latin typeface="+mj-ea"/>
              </a:rPr>
            </a:br>
            <a:r>
              <a:rPr lang="ja-JP" altLang="en-US" dirty="0">
                <a:solidFill>
                  <a:schemeClr val="bg1"/>
                </a:solidFill>
                <a:latin typeface="+mj-ea"/>
              </a:rPr>
              <a:t>ガラス製品の</a:t>
            </a:r>
            <a:br>
              <a:rPr lang="en-US" altLang="ja-JP" dirty="0">
                <a:solidFill>
                  <a:schemeClr val="bg1"/>
                </a:solidFill>
                <a:latin typeface="+mj-ea"/>
              </a:rPr>
            </a:br>
            <a:r>
              <a:rPr lang="ja-JP" altLang="en-US" dirty="0">
                <a:solidFill>
                  <a:schemeClr val="bg1"/>
                </a:solidFill>
                <a:latin typeface="+mj-ea"/>
              </a:rPr>
              <a:t>品質管理に関する研究</a:t>
            </a:r>
            <a:br>
              <a:rPr lang="en-US" altLang="ja-JP" dirty="0">
                <a:solidFill>
                  <a:schemeClr val="bg1"/>
                </a:solidFill>
                <a:latin typeface="+mj-ea"/>
              </a:rPr>
            </a:br>
            <a:r>
              <a:rPr lang="en-US" altLang="ja-JP" dirty="0">
                <a:solidFill>
                  <a:schemeClr val="bg1"/>
                </a:solidFill>
                <a:latin typeface="+mj-ea"/>
              </a:rPr>
              <a:t> </a:t>
            </a:r>
            <a:r>
              <a:rPr lang="en-US" altLang="ja-JP" sz="2200" dirty="0">
                <a:solidFill>
                  <a:schemeClr val="bg1"/>
                </a:solidFill>
                <a:latin typeface="+mj-ea"/>
              </a:rPr>
              <a:t>Research on quality control of glass products using image recognition technology</a:t>
            </a:r>
            <a:br>
              <a:rPr lang="en-US" altLang="ja-JP" dirty="0">
                <a:solidFill>
                  <a:schemeClr val="bg1"/>
                </a:solidFill>
                <a:latin typeface="+mj-ea"/>
              </a:rPr>
            </a:br>
            <a:endParaRPr lang="ja-JP" altLang="en-US" dirty="0">
              <a:solidFill>
                <a:schemeClr val="bg1"/>
              </a:solidFill>
              <a:latin typeface="+mj-ea"/>
            </a:endParaRPr>
          </a:p>
        </p:txBody>
      </p:sp>
    </p:spTree>
    <p:extLst>
      <p:ext uri="{BB962C8B-B14F-4D97-AF65-F5344CB8AC3E}">
        <p14:creationId xmlns:p14="http://schemas.microsoft.com/office/powerpoint/2010/main" val="517080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71A3F8-E147-4779-8372-700FD7247D35}"/>
              </a:ext>
            </a:extLst>
          </p:cNvPr>
          <p:cNvSpPr>
            <a:spLocks noGrp="1"/>
          </p:cNvSpPr>
          <p:nvPr>
            <p:ph type="title"/>
          </p:nvPr>
        </p:nvSpPr>
        <p:spPr/>
        <p:txBody>
          <a:bodyPr/>
          <a:lstStyle/>
          <a:p>
            <a:r>
              <a:rPr kumimoji="1" lang="ja-JP" altLang="en-US" dirty="0"/>
              <a:t>欠陥について</a:t>
            </a:r>
          </a:p>
        </p:txBody>
      </p:sp>
      <p:sp>
        <p:nvSpPr>
          <p:cNvPr id="4" name="コンテンツ プレースホルダー 3">
            <a:extLst>
              <a:ext uri="{FF2B5EF4-FFF2-40B4-BE49-F238E27FC236}">
                <a16:creationId xmlns:a16="http://schemas.microsoft.com/office/drawing/2014/main" id="{85DB1971-EC14-4A53-8EA7-B82F94FA6CCE}"/>
              </a:ext>
            </a:extLst>
          </p:cNvPr>
          <p:cNvSpPr>
            <a:spLocks noGrp="1"/>
          </p:cNvSpPr>
          <p:nvPr>
            <p:ph idx="1"/>
          </p:nvPr>
        </p:nvSpPr>
        <p:spPr>
          <a:xfrm>
            <a:off x="1024129" y="2070436"/>
            <a:ext cx="5399979" cy="4524001"/>
          </a:xfrm>
        </p:spPr>
        <p:txBody>
          <a:bodyPr>
            <a:normAutofit/>
          </a:bodyPr>
          <a:lstStyle/>
          <a:p>
            <a:pPr>
              <a:buFont typeface="Wingdings" panose="05000000000000000000" pitchFamily="2" charset="2"/>
              <a:buChar char="l"/>
            </a:pPr>
            <a:r>
              <a:rPr lang="ja-JP" altLang="en-US" sz="2400" dirty="0"/>
              <a:t>欠陥の種類は膨大に存在する</a:t>
            </a:r>
            <a:br>
              <a:rPr lang="en-US" altLang="ja-JP" sz="2400" dirty="0"/>
            </a:br>
            <a:br>
              <a:rPr lang="en-US" altLang="ja-JP" dirty="0"/>
            </a:br>
            <a:r>
              <a:rPr lang="en-US" altLang="ja-JP" dirty="0"/>
              <a:t>&lt;</a:t>
            </a:r>
            <a:r>
              <a:rPr lang="ja-JP" altLang="en-US" dirty="0"/>
              <a:t>例</a:t>
            </a:r>
            <a:r>
              <a:rPr lang="en-US" altLang="ja-JP" dirty="0"/>
              <a:t>&gt;</a:t>
            </a:r>
          </a:p>
          <a:p>
            <a:pPr lvl="1">
              <a:buFont typeface="Wingdings" panose="05000000000000000000" pitchFamily="2" charset="2"/>
              <a:buChar char="l"/>
            </a:pPr>
            <a:r>
              <a:rPr lang="ja-JP" altLang="en-US" dirty="0"/>
              <a:t>ガラス内部の線状欠陥</a:t>
            </a:r>
            <a:endParaRPr lang="en-US" altLang="ja-JP" dirty="0"/>
          </a:p>
          <a:p>
            <a:pPr lvl="1">
              <a:buFont typeface="Wingdings" panose="05000000000000000000" pitchFamily="2" charset="2"/>
              <a:buChar char="l"/>
            </a:pPr>
            <a:r>
              <a:rPr lang="ja-JP" altLang="en-US" dirty="0"/>
              <a:t>ガラス外部に存在する線状欠陥</a:t>
            </a:r>
            <a:endParaRPr lang="en-US" altLang="ja-JP" dirty="0"/>
          </a:p>
          <a:p>
            <a:pPr lvl="1">
              <a:buFont typeface="Wingdings" panose="05000000000000000000" pitchFamily="2" charset="2"/>
              <a:buChar char="l"/>
            </a:pPr>
            <a:r>
              <a:rPr lang="ja-JP" altLang="en-US" dirty="0"/>
              <a:t>泡状欠陥</a:t>
            </a:r>
            <a:endParaRPr lang="en-US" altLang="ja-JP" dirty="0"/>
          </a:p>
          <a:p>
            <a:pPr lvl="1">
              <a:buFont typeface="Wingdings" panose="05000000000000000000" pitchFamily="2" charset="2"/>
              <a:buChar char="l"/>
            </a:pPr>
            <a:r>
              <a:rPr lang="ja-JP" altLang="en-US" dirty="0"/>
              <a:t>列状の微細な泡状欠陥</a:t>
            </a:r>
            <a:endParaRPr lang="en-US" altLang="ja-JP" dirty="0"/>
          </a:p>
          <a:p>
            <a:pPr lvl="1">
              <a:buFont typeface="Wingdings" panose="05000000000000000000" pitchFamily="2" charset="2"/>
              <a:buChar char="l"/>
            </a:pPr>
            <a:r>
              <a:rPr lang="ja-JP" altLang="en-US" dirty="0"/>
              <a:t>黒色の異物</a:t>
            </a:r>
            <a:endParaRPr lang="en-US" altLang="ja-JP" dirty="0"/>
          </a:p>
          <a:p>
            <a:pPr lvl="1">
              <a:buFont typeface="Wingdings" panose="05000000000000000000" pitchFamily="2" charset="2"/>
              <a:buChar char="l"/>
            </a:pPr>
            <a:r>
              <a:rPr lang="ja-JP" altLang="en-US" dirty="0"/>
              <a:t>緑色の異物</a:t>
            </a:r>
            <a:endParaRPr lang="en-US" altLang="ja-JP" dirty="0"/>
          </a:p>
          <a:p>
            <a:pPr lvl="1">
              <a:buFont typeface="Wingdings" panose="05000000000000000000" pitchFamily="2" charset="2"/>
              <a:buChar char="l"/>
            </a:pPr>
            <a:r>
              <a:rPr lang="ja-JP" altLang="en-US" dirty="0"/>
              <a:t>表面の擦り傷</a:t>
            </a:r>
            <a:endParaRPr lang="en-US" altLang="ja-JP" dirty="0"/>
          </a:p>
          <a:p>
            <a:pPr lvl="1">
              <a:buFont typeface="Wingdings" panose="05000000000000000000" pitchFamily="2" charset="2"/>
              <a:buChar char="l"/>
            </a:pPr>
            <a:r>
              <a:rPr lang="ja-JP" altLang="en-US" dirty="0"/>
              <a:t>表面の汚れ</a:t>
            </a:r>
            <a:endParaRPr lang="en-US" altLang="ja-JP" dirty="0"/>
          </a:p>
          <a:p>
            <a:pPr>
              <a:buFont typeface="Wingdings" panose="05000000000000000000" pitchFamily="2" charset="2"/>
              <a:buChar char="l"/>
            </a:pPr>
            <a:r>
              <a:rPr lang="ja-JP" altLang="en-US" sz="2400" dirty="0"/>
              <a:t>細かく分類するためには</a:t>
            </a:r>
            <a:r>
              <a:rPr lang="en-US" altLang="ja-JP" sz="2400" dirty="0"/>
              <a:t>,</a:t>
            </a:r>
            <a:br>
              <a:rPr lang="en-US" altLang="ja-JP" sz="2400" dirty="0"/>
            </a:br>
            <a:r>
              <a:rPr lang="ja-JP" altLang="en-US" sz="2400" dirty="0"/>
              <a:t>今回の欠陥の撮影枚数では少なすぎる</a:t>
            </a:r>
            <a:endParaRPr lang="en-US" altLang="ja-JP" sz="2400" dirty="0"/>
          </a:p>
          <a:p>
            <a:pPr lvl="1">
              <a:buFont typeface="Wingdings" panose="05000000000000000000" pitchFamily="2" charset="2"/>
              <a:buChar char="l"/>
            </a:pPr>
            <a:endParaRPr lang="en-US" altLang="ja-JP" dirty="0"/>
          </a:p>
          <a:p>
            <a:pPr lvl="1">
              <a:buFont typeface="Wingdings" panose="05000000000000000000" pitchFamily="2" charset="2"/>
              <a:buChar char="l"/>
            </a:pPr>
            <a:endParaRPr lang="ja-JP" altLang="en-US" dirty="0"/>
          </a:p>
        </p:txBody>
      </p:sp>
      <p:sp>
        <p:nvSpPr>
          <p:cNvPr id="5" name="矢印: 右 4">
            <a:extLst>
              <a:ext uri="{FF2B5EF4-FFF2-40B4-BE49-F238E27FC236}">
                <a16:creationId xmlns:a16="http://schemas.microsoft.com/office/drawing/2014/main" id="{2B31552D-2C24-4902-A4A6-68C9AE1078E4}"/>
              </a:ext>
            </a:extLst>
          </p:cNvPr>
          <p:cNvSpPr/>
          <p:nvPr/>
        </p:nvSpPr>
        <p:spPr>
          <a:xfrm>
            <a:off x="5767891" y="3429000"/>
            <a:ext cx="656217" cy="1214794"/>
          </a:xfrm>
          <a:prstGeom prst="right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テキスト ボックス 11">
            <a:extLst>
              <a:ext uri="{FF2B5EF4-FFF2-40B4-BE49-F238E27FC236}">
                <a16:creationId xmlns:a16="http://schemas.microsoft.com/office/drawing/2014/main" id="{12F9169C-C90B-44FD-ABB2-28B244EFD421}"/>
              </a:ext>
            </a:extLst>
          </p:cNvPr>
          <p:cNvSpPr txBox="1"/>
          <p:nvPr/>
        </p:nvSpPr>
        <p:spPr>
          <a:xfrm>
            <a:off x="7040792" y="2328237"/>
            <a:ext cx="4663528" cy="3416320"/>
          </a:xfrm>
          <a:prstGeom prst="rect">
            <a:avLst/>
          </a:prstGeom>
          <a:noFill/>
        </p:spPr>
        <p:txBody>
          <a:bodyPr wrap="square" rtlCol="0">
            <a:spAutoFit/>
          </a:bodyPr>
          <a:lstStyle/>
          <a:p>
            <a:r>
              <a:rPr kumimoji="1" lang="ja-JP" altLang="en-US" sz="2400" dirty="0"/>
              <a:t>今回は欠陥を</a:t>
            </a:r>
            <a:endParaRPr kumimoji="1" lang="en-US" altLang="ja-JP" sz="2400" dirty="0"/>
          </a:p>
          <a:p>
            <a:endParaRPr kumimoji="1" lang="en-US" altLang="ja-JP" sz="2400" dirty="0"/>
          </a:p>
          <a:p>
            <a:pPr marL="342900" indent="-342900">
              <a:buFont typeface="Arial" panose="020B0604020202020204" pitchFamily="34" charset="0"/>
              <a:buChar char="•"/>
            </a:pPr>
            <a:r>
              <a:rPr kumimoji="1" lang="ja-JP" altLang="en-US" sz="2400" dirty="0"/>
              <a:t>線状欠陥</a:t>
            </a:r>
            <a:endParaRPr kumimoji="1" lang="en-US" altLang="ja-JP" sz="2400" dirty="0"/>
          </a:p>
          <a:p>
            <a:pPr marL="342900" indent="-342900">
              <a:buFont typeface="Arial" panose="020B0604020202020204" pitchFamily="34" charset="0"/>
              <a:buChar char="•"/>
            </a:pPr>
            <a:r>
              <a:rPr kumimoji="1" lang="ja-JP" altLang="en-US" sz="2400" dirty="0"/>
              <a:t>泡状欠陥</a:t>
            </a:r>
            <a:endParaRPr kumimoji="1" lang="en-US" altLang="ja-JP" sz="2400" dirty="0"/>
          </a:p>
          <a:p>
            <a:pPr marL="342900" indent="-342900">
              <a:buFont typeface="Arial" panose="020B0604020202020204" pitchFamily="34" charset="0"/>
              <a:buChar char="•"/>
            </a:pPr>
            <a:r>
              <a:rPr kumimoji="1" lang="ja-JP" altLang="en-US" sz="2400" dirty="0"/>
              <a:t>表面</a:t>
            </a:r>
            <a:r>
              <a:rPr kumimoji="1" lang="ja-JP" altLang="en-US" sz="2400"/>
              <a:t>の擦り傷</a:t>
            </a:r>
            <a:endParaRPr kumimoji="1" lang="en-US" altLang="ja-JP" sz="2400" dirty="0"/>
          </a:p>
          <a:p>
            <a:pPr marL="342900" indent="-342900">
              <a:buFont typeface="Arial" panose="020B0604020202020204" pitchFamily="34" charset="0"/>
              <a:buChar char="•"/>
            </a:pPr>
            <a:r>
              <a:rPr kumimoji="1" lang="ja-JP" altLang="en-US" sz="2400" dirty="0"/>
              <a:t>異物</a:t>
            </a:r>
            <a:endParaRPr kumimoji="1" lang="en-US" altLang="ja-JP" sz="2400" dirty="0"/>
          </a:p>
          <a:p>
            <a:endParaRPr kumimoji="1" lang="en-US" altLang="ja-JP" sz="2400" dirty="0"/>
          </a:p>
          <a:p>
            <a:r>
              <a:rPr kumimoji="1" lang="ja-JP" altLang="en-US" sz="2400" dirty="0"/>
              <a:t>の四つに大別し</a:t>
            </a:r>
            <a:r>
              <a:rPr kumimoji="1" lang="en-US" altLang="ja-JP" sz="2400" dirty="0"/>
              <a:t>,</a:t>
            </a:r>
            <a:r>
              <a:rPr kumimoji="1" lang="ja-JP" altLang="en-US" sz="2400" dirty="0"/>
              <a:t>「欠陥無し」と含めて</a:t>
            </a:r>
            <a:r>
              <a:rPr kumimoji="1" lang="en-US" altLang="ja-JP" sz="2400" dirty="0"/>
              <a:t>AI</a:t>
            </a:r>
            <a:r>
              <a:rPr kumimoji="1" lang="ja-JP" altLang="en-US" sz="2400" dirty="0"/>
              <a:t>で認識させる</a:t>
            </a:r>
            <a:endParaRPr kumimoji="1" lang="en-US" altLang="ja-JP" sz="2400" dirty="0"/>
          </a:p>
        </p:txBody>
      </p:sp>
    </p:spTree>
    <p:extLst>
      <p:ext uri="{BB962C8B-B14F-4D97-AF65-F5344CB8AC3E}">
        <p14:creationId xmlns:p14="http://schemas.microsoft.com/office/powerpoint/2010/main" val="3467240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71A3F8-E147-4779-8372-700FD7247D35}"/>
              </a:ext>
            </a:extLst>
          </p:cNvPr>
          <p:cNvSpPr>
            <a:spLocks noGrp="1"/>
          </p:cNvSpPr>
          <p:nvPr>
            <p:ph type="title"/>
          </p:nvPr>
        </p:nvSpPr>
        <p:spPr/>
        <p:txBody>
          <a:bodyPr/>
          <a:lstStyle/>
          <a:p>
            <a:r>
              <a:rPr kumimoji="1" lang="ja-JP" altLang="en-US" dirty="0"/>
              <a:t>欠陥について</a:t>
            </a:r>
          </a:p>
        </p:txBody>
      </p:sp>
      <p:graphicFrame>
        <p:nvGraphicFramePr>
          <p:cNvPr id="7" name="表 7">
            <a:extLst>
              <a:ext uri="{FF2B5EF4-FFF2-40B4-BE49-F238E27FC236}">
                <a16:creationId xmlns:a16="http://schemas.microsoft.com/office/drawing/2014/main" id="{729095A1-3C18-4EB4-B7BB-2451EEBF4DD5}"/>
              </a:ext>
            </a:extLst>
          </p:cNvPr>
          <p:cNvGraphicFramePr>
            <a:graphicFrameLocks noGrp="1"/>
          </p:cNvGraphicFramePr>
          <p:nvPr>
            <p:ph idx="1"/>
          </p:nvPr>
        </p:nvGraphicFramePr>
        <p:xfrm>
          <a:off x="110350" y="2084832"/>
          <a:ext cx="5985650" cy="688429"/>
        </p:xfrm>
        <a:graphic>
          <a:graphicData uri="http://schemas.openxmlformats.org/drawingml/2006/table">
            <a:tbl>
              <a:tblPr firstRow="1" bandRow="1">
                <a:tableStyleId>{5C22544A-7EE6-4342-B048-85BDC9FD1C3A}</a:tableStyleId>
              </a:tblPr>
              <a:tblGrid>
                <a:gridCol w="2848003">
                  <a:extLst>
                    <a:ext uri="{9D8B030D-6E8A-4147-A177-3AD203B41FA5}">
                      <a16:colId xmlns:a16="http://schemas.microsoft.com/office/drawing/2014/main" val="4249030153"/>
                    </a:ext>
                  </a:extLst>
                </a:gridCol>
                <a:gridCol w="387275">
                  <a:extLst>
                    <a:ext uri="{9D8B030D-6E8A-4147-A177-3AD203B41FA5}">
                      <a16:colId xmlns:a16="http://schemas.microsoft.com/office/drawing/2014/main" val="1212973837"/>
                    </a:ext>
                  </a:extLst>
                </a:gridCol>
                <a:gridCol w="2750372">
                  <a:extLst>
                    <a:ext uri="{9D8B030D-6E8A-4147-A177-3AD203B41FA5}">
                      <a16:colId xmlns:a16="http://schemas.microsoft.com/office/drawing/2014/main" val="2823938667"/>
                    </a:ext>
                  </a:extLst>
                </a:gridCol>
              </a:tblGrid>
              <a:tr h="688429">
                <a:tc>
                  <a:txBody>
                    <a:bodyPr/>
                    <a:lstStyle/>
                    <a:p>
                      <a:pPr algn="ctr"/>
                      <a:r>
                        <a:rPr kumimoji="1" lang="ja-JP" altLang="en-US" sz="2000" b="0" dirty="0">
                          <a:solidFill>
                            <a:schemeClr val="tx1"/>
                          </a:solidFill>
                        </a:rPr>
                        <a:t>傷</a:t>
                      </a:r>
                      <a:r>
                        <a:rPr kumimoji="1" lang="en-US" altLang="ja-JP" sz="2000" b="0" dirty="0">
                          <a:solidFill>
                            <a:schemeClr val="tx1"/>
                          </a:solidFill>
                        </a:rPr>
                        <a:t>(</a:t>
                      </a:r>
                      <a:r>
                        <a:rPr kumimoji="1" lang="ja-JP" altLang="en-US" sz="2000" b="0" dirty="0">
                          <a:solidFill>
                            <a:schemeClr val="tx1"/>
                          </a:solidFill>
                        </a:rPr>
                        <a:t>表面の擦り傷</a:t>
                      </a:r>
                      <a:r>
                        <a:rPr kumimoji="1" lang="en-US" altLang="ja-JP" sz="2000" b="0" dirty="0">
                          <a:solidFill>
                            <a:schemeClr val="tx1"/>
                          </a:solidFill>
                        </a:rPr>
                        <a:t>)</a:t>
                      </a:r>
                      <a:endParaRPr kumimoji="1" lang="ja-JP" altLang="en-US" sz="20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kumimoji="1" lang="ja-JP" alt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pPr algn="ctr"/>
                      <a:r>
                        <a:rPr kumimoji="1" lang="ja-JP" altLang="en-US" sz="2000" b="0" dirty="0">
                          <a:solidFill>
                            <a:schemeClr val="tx1"/>
                          </a:solidFill>
                        </a:rPr>
                        <a:t>泡状欠陥</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883981830"/>
                  </a:ext>
                </a:extLst>
              </a:tr>
            </a:tbl>
          </a:graphicData>
        </a:graphic>
      </p:graphicFrame>
      <p:pic>
        <p:nvPicPr>
          <p:cNvPr id="9" name="図 8">
            <a:extLst>
              <a:ext uri="{FF2B5EF4-FFF2-40B4-BE49-F238E27FC236}">
                <a16:creationId xmlns:a16="http://schemas.microsoft.com/office/drawing/2014/main" id="{0DAB75AF-4295-45F2-A816-4EEF2BDA9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49" y="2816312"/>
            <a:ext cx="2870330" cy="2296264"/>
          </a:xfrm>
          <a:prstGeom prst="rect">
            <a:avLst/>
          </a:prstGeom>
        </p:spPr>
      </p:pic>
      <p:pic>
        <p:nvPicPr>
          <p:cNvPr id="10" name="図 9" descr="夜空に浮かぶ月&#10;&#10;自動的に生成された説明">
            <a:extLst>
              <a:ext uri="{FF2B5EF4-FFF2-40B4-BE49-F238E27FC236}">
                <a16:creationId xmlns:a16="http://schemas.microsoft.com/office/drawing/2014/main" id="{C5EA1553-F9E0-4F2F-A4D5-3E859B5BEB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5669" y="2816312"/>
            <a:ext cx="2870331" cy="2296264"/>
          </a:xfrm>
          <a:prstGeom prst="rect">
            <a:avLst/>
          </a:prstGeom>
        </p:spPr>
      </p:pic>
      <p:graphicFrame>
        <p:nvGraphicFramePr>
          <p:cNvPr id="6" name="表 7">
            <a:extLst>
              <a:ext uri="{FF2B5EF4-FFF2-40B4-BE49-F238E27FC236}">
                <a16:creationId xmlns:a16="http://schemas.microsoft.com/office/drawing/2014/main" id="{13E57F5A-3915-45FE-B1E7-1AFC486BB8CD}"/>
              </a:ext>
            </a:extLst>
          </p:cNvPr>
          <p:cNvGraphicFramePr>
            <a:graphicFrameLocks/>
          </p:cNvGraphicFramePr>
          <p:nvPr/>
        </p:nvGraphicFramePr>
        <p:xfrm>
          <a:off x="6331858" y="2162684"/>
          <a:ext cx="5758926" cy="532723"/>
        </p:xfrm>
        <a:graphic>
          <a:graphicData uri="http://schemas.openxmlformats.org/drawingml/2006/table">
            <a:tbl>
              <a:tblPr firstRow="1" bandRow="1">
                <a:tableStyleId>{5C22544A-7EE6-4342-B048-85BDC9FD1C3A}</a:tableStyleId>
              </a:tblPr>
              <a:tblGrid>
                <a:gridCol w="2693808">
                  <a:extLst>
                    <a:ext uri="{9D8B030D-6E8A-4147-A177-3AD203B41FA5}">
                      <a16:colId xmlns:a16="http://schemas.microsoft.com/office/drawing/2014/main" val="4249030153"/>
                    </a:ext>
                  </a:extLst>
                </a:gridCol>
                <a:gridCol w="311972">
                  <a:extLst>
                    <a:ext uri="{9D8B030D-6E8A-4147-A177-3AD203B41FA5}">
                      <a16:colId xmlns:a16="http://schemas.microsoft.com/office/drawing/2014/main" val="1212973837"/>
                    </a:ext>
                  </a:extLst>
                </a:gridCol>
                <a:gridCol w="2753146">
                  <a:extLst>
                    <a:ext uri="{9D8B030D-6E8A-4147-A177-3AD203B41FA5}">
                      <a16:colId xmlns:a16="http://schemas.microsoft.com/office/drawing/2014/main" val="2823938667"/>
                    </a:ext>
                  </a:extLst>
                </a:gridCol>
              </a:tblGrid>
              <a:tr h="532723">
                <a:tc>
                  <a:txBody>
                    <a:bodyPr/>
                    <a:lstStyle/>
                    <a:p>
                      <a:pPr algn="ctr"/>
                      <a:r>
                        <a:rPr kumimoji="1" lang="ja-JP" altLang="en-US" sz="2000" b="0" dirty="0">
                          <a:solidFill>
                            <a:schemeClr val="tx1"/>
                          </a:solidFill>
                        </a:rPr>
                        <a:t>線状欠陥</a:t>
                      </a:r>
                      <a:r>
                        <a:rPr kumimoji="1" lang="en-US" altLang="ja-JP" sz="2000" b="0" dirty="0">
                          <a:solidFill>
                            <a:schemeClr val="tx1"/>
                          </a:solidFill>
                        </a:rPr>
                        <a:t>(</a:t>
                      </a:r>
                      <a:r>
                        <a:rPr kumimoji="1" lang="ja-JP" altLang="en-US" sz="2000" b="0" dirty="0">
                          <a:solidFill>
                            <a:schemeClr val="tx1"/>
                          </a:solidFill>
                        </a:rPr>
                        <a:t>エアライン</a:t>
                      </a:r>
                      <a:r>
                        <a:rPr kumimoji="1" lang="en-US" altLang="ja-JP" sz="2000" b="0" dirty="0">
                          <a:solidFill>
                            <a:schemeClr val="tx1"/>
                          </a:solidFill>
                        </a:rPr>
                        <a:t>)</a:t>
                      </a:r>
                      <a:endParaRPr kumimoji="1" lang="ja-JP" altLang="en-US" sz="20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kumimoji="1" lang="ja-JP" alt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kumimoji="1" lang="ja-JP" altLang="en-US" sz="2000" b="0" dirty="0">
                          <a:solidFill>
                            <a:schemeClr val="tx1"/>
                          </a:solidFill>
                        </a:rPr>
                        <a:t>異物</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883981830"/>
                  </a:ext>
                </a:extLst>
              </a:tr>
            </a:tbl>
          </a:graphicData>
        </a:graphic>
      </p:graphicFrame>
      <p:pic>
        <p:nvPicPr>
          <p:cNvPr id="8" name="図 7" descr="屋内, 立つ, キッチン, 座る が含まれている画像&#10;&#10;自動的に生成された説明">
            <a:extLst>
              <a:ext uri="{FF2B5EF4-FFF2-40B4-BE49-F238E27FC236}">
                <a16:creationId xmlns:a16="http://schemas.microsoft.com/office/drawing/2014/main" id="{38D54C3F-DC3A-45B4-BC11-158B281239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0990" y="2816312"/>
            <a:ext cx="2870331" cy="2296264"/>
          </a:xfrm>
          <a:prstGeom prst="rect">
            <a:avLst/>
          </a:prstGeom>
        </p:spPr>
      </p:pic>
      <p:pic>
        <p:nvPicPr>
          <p:cNvPr id="11" name="図 10" descr="水, 砂浜, 飛ぶ, 座る が含まれている画像&#10;&#10;自動的に生成された説明">
            <a:extLst>
              <a:ext uri="{FF2B5EF4-FFF2-40B4-BE49-F238E27FC236}">
                <a16:creationId xmlns:a16="http://schemas.microsoft.com/office/drawing/2014/main" id="{D6EAA454-C827-49A0-9064-83E25301E9A4}"/>
              </a:ext>
            </a:extLst>
          </p:cNvPr>
          <p:cNvPicPr>
            <a:picLocks noChangeAspect="1"/>
          </p:cNvPicPr>
          <p:nvPr/>
        </p:nvPicPr>
        <p:blipFill rotWithShape="1">
          <a:blip r:embed="rId6">
            <a:extLst>
              <a:ext uri="{28A0092B-C50C-407E-A947-70E740481C1C}">
                <a14:useLocalDpi xmlns:a14="http://schemas.microsoft.com/office/drawing/2010/main" val="0"/>
              </a:ext>
            </a:extLst>
          </a:blip>
          <a:srcRect r="13142"/>
          <a:stretch/>
        </p:blipFill>
        <p:spPr>
          <a:xfrm>
            <a:off x="9456312" y="2813087"/>
            <a:ext cx="2625339" cy="2296264"/>
          </a:xfrm>
          <a:prstGeom prst="rect">
            <a:avLst/>
          </a:prstGeom>
        </p:spPr>
      </p:pic>
    </p:spTree>
    <p:extLst>
      <p:ext uri="{BB962C8B-B14F-4D97-AF65-F5344CB8AC3E}">
        <p14:creationId xmlns:p14="http://schemas.microsoft.com/office/powerpoint/2010/main" val="3994732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88ADA7-E80B-495C-99BA-F2DA71D9E13F}"/>
              </a:ext>
            </a:extLst>
          </p:cNvPr>
          <p:cNvSpPr>
            <a:spLocks noGrp="1"/>
          </p:cNvSpPr>
          <p:nvPr>
            <p:ph type="title"/>
          </p:nvPr>
        </p:nvSpPr>
        <p:spPr>
          <a:xfrm>
            <a:off x="780785" y="625039"/>
            <a:ext cx="9905998" cy="1497106"/>
          </a:xfrm>
        </p:spPr>
        <p:txBody>
          <a:bodyPr>
            <a:normAutofit/>
          </a:bodyPr>
          <a:lstStyle/>
          <a:p>
            <a:r>
              <a:rPr kumimoji="1" lang="ja-JP" altLang="en-US" sz="4400" dirty="0">
                <a:effectLst>
                  <a:glow rad="38100">
                    <a:schemeClr val="bg1">
                      <a:lumMod val="65000"/>
                      <a:lumOff val="35000"/>
                      <a:alpha val="40000"/>
                    </a:schemeClr>
                  </a:glow>
                </a:effectLst>
              </a:rPr>
              <a:t>中間発表からの進展</a:t>
            </a:r>
          </a:p>
        </p:txBody>
      </p:sp>
      <p:sp>
        <p:nvSpPr>
          <p:cNvPr id="3" name="コンテンツ プレースホルダー 2">
            <a:extLst>
              <a:ext uri="{FF2B5EF4-FFF2-40B4-BE49-F238E27FC236}">
                <a16:creationId xmlns:a16="http://schemas.microsoft.com/office/drawing/2014/main" id="{BAAB6D62-9959-46F9-8164-2228CEFEDCCC}"/>
              </a:ext>
            </a:extLst>
          </p:cNvPr>
          <p:cNvSpPr>
            <a:spLocks noGrp="1"/>
          </p:cNvSpPr>
          <p:nvPr>
            <p:ph idx="1"/>
          </p:nvPr>
        </p:nvSpPr>
        <p:spPr>
          <a:xfrm>
            <a:off x="337827" y="2552799"/>
            <a:ext cx="9155796" cy="3810001"/>
          </a:xfrm>
        </p:spPr>
        <p:txBody>
          <a:bodyPr anchor="t">
            <a:normAutofit/>
          </a:bodyPr>
          <a:lstStyle/>
          <a:p>
            <a:pPr>
              <a:lnSpc>
                <a:spcPct val="170000"/>
              </a:lnSpc>
              <a:buFont typeface="Wingdings" panose="05000000000000000000" pitchFamily="2" charset="2"/>
              <a:buChar char="l"/>
            </a:pPr>
            <a:r>
              <a:rPr kumimoji="1" lang="ja-JP" altLang="en-US" sz="2600" dirty="0">
                <a:effectLst>
                  <a:glow rad="38100">
                    <a:schemeClr val="bg1">
                      <a:lumMod val="50000"/>
                      <a:lumOff val="50000"/>
                      <a:alpha val="20000"/>
                    </a:schemeClr>
                  </a:glow>
                </a:effectLst>
                <a:latin typeface="+mn-ea"/>
              </a:rPr>
              <a:t>先ほどの顕微鏡を用いて</a:t>
            </a:r>
            <a:r>
              <a:rPr kumimoji="1" lang="en-US" altLang="ja-JP" sz="2600" dirty="0">
                <a:effectLst>
                  <a:glow rad="38100">
                    <a:schemeClr val="bg1">
                      <a:lumMod val="50000"/>
                      <a:lumOff val="50000"/>
                      <a:alpha val="20000"/>
                    </a:schemeClr>
                  </a:glow>
                </a:effectLst>
                <a:latin typeface="+mn-ea"/>
              </a:rPr>
              <a:t>1243</a:t>
            </a:r>
            <a:r>
              <a:rPr kumimoji="1" lang="ja-JP" altLang="en-US" sz="2600" dirty="0">
                <a:effectLst>
                  <a:glow rad="38100">
                    <a:schemeClr val="bg1">
                      <a:lumMod val="50000"/>
                      <a:lumOff val="50000"/>
                      <a:alpha val="20000"/>
                    </a:schemeClr>
                  </a:glow>
                </a:effectLst>
                <a:latin typeface="+mn-ea"/>
              </a:rPr>
              <a:t>枚分</a:t>
            </a:r>
            <a:br>
              <a:rPr lang="en-US" altLang="ja-JP" sz="2600" dirty="0">
                <a:effectLst>
                  <a:glow rad="38100">
                    <a:schemeClr val="bg1">
                      <a:lumMod val="50000"/>
                      <a:lumOff val="50000"/>
                      <a:alpha val="20000"/>
                    </a:schemeClr>
                  </a:glow>
                </a:effectLst>
                <a:latin typeface="+mn-ea"/>
              </a:rPr>
            </a:br>
            <a:r>
              <a:rPr kumimoji="1" lang="ja-JP" altLang="en-US" sz="2600" dirty="0">
                <a:effectLst>
                  <a:glow rad="38100">
                    <a:schemeClr val="bg1">
                      <a:lumMod val="50000"/>
                      <a:lumOff val="50000"/>
                      <a:alpha val="20000"/>
                    </a:schemeClr>
                  </a:glow>
                </a:effectLst>
                <a:latin typeface="+mn-ea"/>
              </a:rPr>
              <a:t>ガラスの欠陥の撮影を</a:t>
            </a:r>
            <a:r>
              <a:rPr lang="ja-JP" altLang="en-US" sz="2600" dirty="0">
                <a:effectLst>
                  <a:glow rad="38100">
                    <a:schemeClr val="bg1">
                      <a:lumMod val="50000"/>
                      <a:lumOff val="50000"/>
                      <a:alpha val="20000"/>
                    </a:schemeClr>
                  </a:glow>
                </a:effectLst>
                <a:latin typeface="+mn-ea"/>
              </a:rPr>
              <a:t>行った</a:t>
            </a:r>
            <a:endParaRPr lang="en-US" altLang="ja-JP" sz="2600" dirty="0">
              <a:effectLst>
                <a:glow rad="38100">
                  <a:schemeClr val="bg1">
                    <a:lumMod val="50000"/>
                    <a:lumOff val="50000"/>
                    <a:alpha val="20000"/>
                  </a:schemeClr>
                </a:glow>
              </a:effectLst>
              <a:latin typeface="+mn-ea"/>
            </a:endParaRPr>
          </a:p>
          <a:p>
            <a:pPr>
              <a:lnSpc>
                <a:spcPct val="170000"/>
              </a:lnSpc>
              <a:buFont typeface="Wingdings" panose="05000000000000000000" pitchFamily="2" charset="2"/>
              <a:buChar char="l"/>
            </a:pPr>
            <a:r>
              <a:rPr lang="ja-JP" altLang="en-US" sz="2600" dirty="0">
                <a:effectLst>
                  <a:glow rad="38100">
                    <a:schemeClr val="bg1">
                      <a:lumMod val="50000"/>
                      <a:lumOff val="50000"/>
                      <a:alpha val="20000"/>
                    </a:schemeClr>
                  </a:glow>
                </a:effectLst>
                <a:latin typeface="+mn-ea"/>
              </a:rPr>
              <a:t>撮影した画像を欠陥ごとに分類した</a:t>
            </a:r>
            <a:endParaRPr lang="en-US" altLang="ja-JP" sz="2600" dirty="0">
              <a:effectLst>
                <a:glow rad="38100">
                  <a:schemeClr val="bg1">
                    <a:lumMod val="50000"/>
                    <a:lumOff val="50000"/>
                    <a:alpha val="20000"/>
                  </a:schemeClr>
                </a:glow>
              </a:effectLst>
              <a:latin typeface="+mn-ea"/>
            </a:endParaRPr>
          </a:p>
        </p:txBody>
      </p:sp>
      <p:pic>
        <p:nvPicPr>
          <p:cNvPr id="6" name="図 5" descr="ノートパソコンを使っている男性&#10;&#10;中程度の精度で自動的に生成された説明">
            <a:extLst>
              <a:ext uri="{FF2B5EF4-FFF2-40B4-BE49-F238E27FC236}">
                <a16:creationId xmlns:a16="http://schemas.microsoft.com/office/drawing/2014/main" id="{1B819D7C-D06B-4E55-9D4F-E7826D4CCCC4}"/>
              </a:ext>
            </a:extLst>
          </p:cNvPr>
          <p:cNvPicPr>
            <a:picLocks noChangeAspect="1"/>
          </p:cNvPicPr>
          <p:nvPr/>
        </p:nvPicPr>
        <p:blipFill rotWithShape="1">
          <a:blip r:embed="rId3">
            <a:extLst>
              <a:ext uri="{28A0092B-C50C-407E-A947-70E740481C1C}">
                <a14:useLocalDpi xmlns:a14="http://schemas.microsoft.com/office/drawing/2010/main" val="0"/>
              </a:ext>
            </a:extLst>
          </a:blip>
          <a:srcRect l="4787" r="11680" b="2116"/>
          <a:stretch/>
        </p:blipFill>
        <p:spPr>
          <a:xfrm>
            <a:off x="6680498" y="1965263"/>
            <a:ext cx="5264076" cy="30842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テキスト ボックス 3">
            <a:extLst>
              <a:ext uri="{FF2B5EF4-FFF2-40B4-BE49-F238E27FC236}">
                <a16:creationId xmlns:a16="http://schemas.microsoft.com/office/drawing/2014/main" id="{9DF15DEF-FCA2-4EBB-BC17-E25D74302184}"/>
              </a:ext>
            </a:extLst>
          </p:cNvPr>
          <p:cNvSpPr txBox="1"/>
          <p:nvPr/>
        </p:nvSpPr>
        <p:spPr>
          <a:xfrm>
            <a:off x="7347472" y="5185186"/>
            <a:ext cx="4077149" cy="369332"/>
          </a:xfrm>
          <a:prstGeom prst="rect">
            <a:avLst/>
          </a:prstGeom>
          <a:noFill/>
        </p:spPr>
        <p:txBody>
          <a:bodyPr wrap="square" rtlCol="0">
            <a:spAutoFit/>
          </a:bodyPr>
          <a:lstStyle/>
          <a:p>
            <a:pPr algn="ctr"/>
            <a:r>
              <a:rPr kumimoji="1" lang="ja-JP" altLang="en-US" dirty="0"/>
              <a:t>撮影中の様子</a:t>
            </a:r>
          </a:p>
        </p:txBody>
      </p:sp>
    </p:spTree>
    <p:extLst>
      <p:ext uri="{BB962C8B-B14F-4D97-AF65-F5344CB8AC3E}">
        <p14:creationId xmlns:p14="http://schemas.microsoft.com/office/powerpoint/2010/main" val="2282792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D7FE56-F103-4912-8D9B-554E5D5E4E48}"/>
              </a:ext>
            </a:extLst>
          </p:cNvPr>
          <p:cNvSpPr>
            <a:spLocks noGrp="1"/>
          </p:cNvSpPr>
          <p:nvPr>
            <p:ph type="title"/>
          </p:nvPr>
        </p:nvSpPr>
        <p:spPr>
          <a:xfrm>
            <a:off x="838200" y="582705"/>
            <a:ext cx="9905998" cy="1905000"/>
          </a:xfrm>
        </p:spPr>
        <p:txBody>
          <a:bodyPr>
            <a:normAutofit/>
          </a:bodyPr>
          <a:lstStyle/>
          <a:p>
            <a:r>
              <a:rPr kumimoji="1" lang="ja-JP" altLang="en-US" sz="4400" dirty="0">
                <a:effectLst>
                  <a:glow rad="38100">
                    <a:schemeClr val="bg1">
                      <a:lumMod val="65000"/>
                      <a:lumOff val="35000"/>
                      <a:alpha val="40000"/>
                    </a:schemeClr>
                  </a:glow>
                </a:effectLst>
                <a:latin typeface="+mj-ea"/>
              </a:rPr>
              <a:t>今回作成した</a:t>
            </a:r>
            <a:r>
              <a:rPr kumimoji="1" lang="en-US" altLang="ja-JP" sz="4400" dirty="0">
                <a:effectLst>
                  <a:glow rad="38100">
                    <a:schemeClr val="bg1">
                      <a:lumMod val="65000"/>
                      <a:lumOff val="35000"/>
                      <a:alpha val="40000"/>
                    </a:schemeClr>
                  </a:glow>
                </a:effectLst>
                <a:latin typeface="+mj-ea"/>
              </a:rPr>
              <a:t>AI</a:t>
            </a:r>
            <a:r>
              <a:rPr kumimoji="1" lang="ja-JP" altLang="en-US" sz="4400" dirty="0">
                <a:effectLst>
                  <a:glow rad="38100">
                    <a:schemeClr val="bg1">
                      <a:lumMod val="65000"/>
                      <a:lumOff val="35000"/>
                      <a:alpha val="40000"/>
                    </a:schemeClr>
                  </a:glow>
                </a:effectLst>
                <a:latin typeface="+mj-ea"/>
              </a:rPr>
              <a:t>について</a:t>
            </a:r>
          </a:p>
        </p:txBody>
      </p:sp>
      <p:sp>
        <p:nvSpPr>
          <p:cNvPr id="3" name="コンテンツ プレースホルダー 2">
            <a:extLst>
              <a:ext uri="{FF2B5EF4-FFF2-40B4-BE49-F238E27FC236}">
                <a16:creationId xmlns:a16="http://schemas.microsoft.com/office/drawing/2014/main" id="{81332301-FEF8-40E1-924D-BFAA6AE72DA3}"/>
              </a:ext>
            </a:extLst>
          </p:cNvPr>
          <p:cNvSpPr>
            <a:spLocks noGrp="1"/>
          </p:cNvSpPr>
          <p:nvPr>
            <p:ph idx="1"/>
          </p:nvPr>
        </p:nvSpPr>
        <p:spPr>
          <a:xfrm>
            <a:off x="838199" y="2023335"/>
            <a:ext cx="10515601" cy="4638722"/>
          </a:xfrm>
        </p:spPr>
        <p:txBody>
          <a:bodyPr>
            <a:normAutofit/>
          </a:bodyPr>
          <a:lstStyle/>
          <a:p>
            <a:pPr>
              <a:lnSpc>
                <a:spcPct val="200000"/>
              </a:lnSpc>
              <a:buFont typeface="Wingdings" panose="05000000000000000000" pitchFamily="2" charset="2"/>
              <a:buChar char="l"/>
            </a:pPr>
            <a:r>
              <a:rPr kumimoji="1" lang="ja-JP" altLang="en-US" sz="2600" u="sng" dirty="0">
                <a:effectLst>
                  <a:glow rad="38100">
                    <a:schemeClr val="bg1">
                      <a:lumMod val="50000"/>
                      <a:lumOff val="50000"/>
                      <a:alpha val="20000"/>
                    </a:schemeClr>
                  </a:glow>
                </a:effectLst>
                <a:latin typeface="+mn-ea"/>
              </a:rPr>
              <a:t>畳み込みニューラルネットワーク</a:t>
            </a:r>
            <a:r>
              <a:rPr kumimoji="1" lang="en-US" altLang="ja-JP" sz="2600" u="sng" dirty="0">
                <a:effectLst>
                  <a:glow rad="38100">
                    <a:schemeClr val="bg1">
                      <a:lumMod val="50000"/>
                      <a:lumOff val="50000"/>
                      <a:alpha val="20000"/>
                    </a:schemeClr>
                  </a:glow>
                </a:effectLst>
                <a:latin typeface="+mn-ea"/>
              </a:rPr>
              <a:t>(CNN)</a:t>
            </a:r>
            <a:r>
              <a:rPr kumimoji="1" lang="ja-JP" altLang="en-US" sz="2600" dirty="0">
                <a:effectLst>
                  <a:glow rad="38100">
                    <a:schemeClr val="bg1">
                      <a:lumMod val="50000"/>
                      <a:lumOff val="50000"/>
                      <a:alpha val="20000"/>
                    </a:schemeClr>
                  </a:glow>
                </a:effectLst>
                <a:latin typeface="+mn-ea"/>
              </a:rPr>
              <a:t>を用いた</a:t>
            </a:r>
            <a:r>
              <a:rPr kumimoji="1" lang="en-US" altLang="ja-JP" sz="2600" dirty="0">
                <a:effectLst>
                  <a:glow rad="38100">
                    <a:schemeClr val="bg1">
                      <a:lumMod val="50000"/>
                      <a:lumOff val="50000"/>
                      <a:alpha val="20000"/>
                    </a:schemeClr>
                  </a:glow>
                </a:effectLst>
                <a:latin typeface="+mn-ea"/>
              </a:rPr>
              <a:t>AI</a:t>
            </a:r>
            <a:r>
              <a:rPr lang="en-US" altLang="ja-JP" sz="2600" dirty="0">
                <a:effectLst>
                  <a:glow rad="38100">
                    <a:schemeClr val="bg1">
                      <a:lumMod val="50000"/>
                      <a:lumOff val="50000"/>
                      <a:alpha val="20000"/>
                    </a:schemeClr>
                  </a:glow>
                </a:effectLst>
                <a:latin typeface="+mn-ea"/>
              </a:rPr>
              <a:t>(10~1</a:t>
            </a:r>
            <a:r>
              <a:rPr lang="ja-JP" altLang="en-US" sz="2600" dirty="0">
                <a:effectLst>
                  <a:glow rad="38100">
                    <a:schemeClr val="bg1">
                      <a:lumMod val="50000"/>
                      <a:lumOff val="50000"/>
                      <a:alpha val="20000"/>
                    </a:schemeClr>
                  </a:glow>
                </a:effectLst>
                <a:latin typeface="+mn-ea"/>
              </a:rPr>
              <a:t>月</a:t>
            </a:r>
            <a:r>
              <a:rPr lang="en-US" altLang="ja-JP" sz="2600" dirty="0">
                <a:effectLst>
                  <a:glow rad="38100">
                    <a:schemeClr val="bg1">
                      <a:lumMod val="50000"/>
                      <a:lumOff val="50000"/>
                      <a:alpha val="20000"/>
                    </a:schemeClr>
                  </a:glow>
                </a:effectLst>
                <a:latin typeface="+mn-ea"/>
              </a:rPr>
              <a:t>)</a:t>
            </a:r>
            <a:endParaRPr kumimoji="1" lang="en-US" altLang="ja-JP" sz="2600" dirty="0">
              <a:effectLst>
                <a:glow rad="38100">
                  <a:schemeClr val="bg1">
                    <a:lumMod val="50000"/>
                    <a:lumOff val="50000"/>
                    <a:alpha val="20000"/>
                  </a:schemeClr>
                </a:glow>
              </a:effectLst>
              <a:latin typeface="+mn-ea"/>
            </a:endParaRPr>
          </a:p>
          <a:p>
            <a:pPr>
              <a:lnSpc>
                <a:spcPct val="200000"/>
              </a:lnSpc>
              <a:buFont typeface="Wingdings" panose="05000000000000000000" pitchFamily="2" charset="2"/>
              <a:buChar char="l"/>
            </a:pPr>
            <a:r>
              <a:rPr lang="en-US" altLang="ja-JP" sz="2600" dirty="0">
                <a:effectLst>
                  <a:glow rad="38100">
                    <a:schemeClr val="bg1">
                      <a:lumMod val="50000"/>
                      <a:lumOff val="50000"/>
                      <a:alpha val="20000"/>
                    </a:schemeClr>
                  </a:glow>
                </a:effectLst>
                <a:latin typeface="+mn-ea"/>
              </a:rPr>
              <a:t>TensorFlow</a:t>
            </a:r>
            <a:r>
              <a:rPr lang="ja-JP" altLang="en-US" sz="2600" dirty="0">
                <a:effectLst>
                  <a:glow rad="38100">
                    <a:schemeClr val="bg1">
                      <a:lumMod val="50000"/>
                      <a:lumOff val="50000"/>
                      <a:alpha val="20000"/>
                    </a:schemeClr>
                  </a:glow>
                </a:effectLst>
                <a:latin typeface="+mn-ea"/>
              </a:rPr>
              <a:t>のアッパーライブラリの</a:t>
            </a:r>
            <a:r>
              <a:rPr kumimoji="1" lang="ja-JP" altLang="en-US" sz="2600" dirty="0">
                <a:effectLst>
                  <a:glow rad="38100">
                    <a:schemeClr val="bg1">
                      <a:lumMod val="50000"/>
                      <a:lumOff val="50000"/>
                      <a:alpha val="20000"/>
                    </a:schemeClr>
                  </a:glow>
                </a:effectLst>
                <a:latin typeface="+mn-ea"/>
              </a:rPr>
              <a:t>一種である</a:t>
            </a:r>
            <a:r>
              <a:rPr lang="en-US" altLang="ja-JP" sz="2600" u="sng" dirty="0" err="1">
                <a:effectLst>
                  <a:glow rad="38100">
                    <a:schemeClr val="bg1">
                      <a:lumMod val="50000"/>
                      <a:lumOff val="50000"/>
                      <a:alpha val="20000"/>
                    </a:schemeClr>
                  </a:glow>
                </a:effectLst>
                <a:latin typeface="+mn-ea"/>
              </a:rPr>
              <a:t>K</a:t>
            </a:r>
            <a:r>
              <a:rPr kumimoji="1" lang="en-US" altLang="ja-JP" sz="2600" u="sng" dirty="0" err="1">
                <a:effectLst>
                  <a:glow rad="38100">
                    <a:schemeClr val="bg1">
                      <a:lumMod val="50000"/>
                      <a:lumOff val="50000"/>
                      <a:alpha val="20000"/>
                    </a:schemeClr>
                  </a:glow>
                </a:effectLst>
                <a:latin typeface="+mn-ea"/>
              </a:rPr>
              <a:t>eras</a:t>
            </a:r>
            <a:r>
              <a:rPr kumimoji="1" lang="ja-JP" altLang="en-US" sz="2600" dirty="0">
                <a:effectLst>
                  <a:glow rad="38100">
                    <a:schemeClr val="bg1">
                      <a:lumMod val="50000"/>
                      <a:lumOff val="50000"/>
                      <a:alpha val="20000"/>
                    </a:schemeClr>
                  </a:glow>
                </a:effectLst>
                <a:latin typeface="+mn-ea"/>
              </a:rPr>
              <a:t>を用いて開発</a:t>
            </a:r>
            <a:endParaRPr kumimoji="1" lang="en-US" altLang="ja-JP" sz="2600" dirty="0">
              <a:effectLst>
                <a:glow rad="38100">
                  <a:schemeClr val="bg1">
                    <a:lumMod val="50000"/>
                    <a:lumOff val="50000"/>
                    <a:alpha val="20000"/>
                  </a:schemeClr>
                </a:glow>
              </a:effectLst>
              <a:latin typeface="+mn-ea"/>
            </a:endParaRPr>
          </a:p>
          <a:p>
            <a:pPr>
              <a:lnSpc>
                <a:spcPct val="200000"/>
              </a:lnSpc>
              <a:buFont typeface="Wingdings" panose="05000000000000000000" pitchFamily="2" charset="2"/>
              <a:buChar char="l"/>
            </a:pPr>
            <a:r>
              <a:rPr kumimoji="1" lang="ja-JP" altLang="en-US" sz="2600" dirty="0">
                <a:effectLst>
                  <a:glow rad="38100">
                    <a:schemeClr val="bg1">
                      <a:lumMod val="50000"/>
                      <a:lumOff val="50000"/>
                      <a:alpha val="20000"/>
                    </a:schemeClr>
                  </a:glow>
                </a:effectLst>
                <a:latin typeface="+mn-ea"/>
              </a:rPr>
              <a:t>精度が上がらなくなった際に</a:t>
            </a:r>
            <a:r>
              <a:rPr kumimoji="1" lang="en-US" altLang="ja-JP" sz="2600" dirty="0">
                <a:effectLst>
                  <a:glow rad="38100">
                    <a:schemeClr val="bg1">
                      <a:lumMod val="50000"/>
                      <a:lumOff val="50000"/>
                      <a:alpha val="20000"/>
                    </a:schemeClr>
                  </a:glow>
                </a:effectLst>
                <a:latin typeface="+mn-ea"/>
              </a:rPr>
              <a:t>,</a:t>
            </a:r>
            <a:r>
              <a:rPr kumimoji="1" lang="ja-JP" altLang="en-US" sz="2600" u="sng" dirty="0">
                <a:effectLst>
                  <a:glow rad="38100">
                    <a:schemeClr val="bg1">
                      <a:lumMod val="50000"/>
                      <a:lumOff val="50000"/>
                      <a:alpha val="20000"/>
                    </a:schemeClr>
                  </a:glow>
                </a:effectLst>
                <a:latin typeface="+mn-ea"/>
              </a:rPr>
              <a:t>学習率</a:t>
            </a:r>
            <a:r>
              <a:rPr kumimoji="1" lang="ja-JP" altLang="en-US" sz="2600" dirty="0">
                <a:effectLst>
                  <a:glow rad="38100">
                    <a:schemeClr val="bg1">
                      <a:lumMod val="50000"/>
                      <a:lumOff val="50000"/>
                      <a:alpha val="20000"/>
                    </a:schemeClr>
                  </a:glow>
                </a:effectLst>
                <a:latin typeface="+mn-ea"/>
              </a:rPr>
              <a:t>を半分にする</a:t>
            </a:r>
            <a:endParaRPr lang="en-US" altLang="ja-JP" sz="2600" dirty="0">
              <a:effectLst>
                <a:glow rad="38100">
                  <a:schemeClr val="bg1">
                    <a:lumMod val="50000"/>
                    <a:lumOff val="50000"/>
                    <a:alpha val="20000"/>
                  </a:schemeClr>
                </a:glow>
              </a:effectLst>
              <a:latin typeface="+mn-ea"/>
            </a:endParaRPr>
          </a:p>
          <a:p>
            <a:pPr>
              <a:lnSpc>
                <a:spcPct val="200000"/>
              </a:lnSpc>
              <a:buFont typeface="Wingdings" panose="05000000000000000000" pitchFamily="2" charset="2"/>
              <a:buChar char="l"/>
            </a:pPr>
            <a:r>
              <a:rPr lang="ja-JP" altLang="en-US" sz="2600" dirty="0">
                <a:effectLst>
                  <a:glow rad="38100">
                    <a:schemeClr val="bg1">
                      <a:lumMod val="50000"/>
                      <a:lumOff val="50000"/>
                      <a:alpha val="20000"/>
                    </a:schemeClr>
                  </a:glow>
                </a:effectLst>
                <a:latin typeface="+mn-ea"/>
              </a:rPr>
              <a:t>データセットとして</a:t>
            </a:r>
            <a:r>
              <a:rPr lang="en-US" altLang="ja-JP" sz="2600" dirty="0">
                <a:effectLst>
                  <a:glow rad="38100">
                    <a:schemeClr val="bg1">
                      <a:lumMod val="50000"/>
                      <a:lumOff val="50000"/>
                      <a:alpha val="20000"/>
                    </a:schemeClr>
                  </a:glow>
                </a:effectLst>
                <a:latin typeface="+mn-ea"/>
              </a:rPr>
              <a:t>,</a:t>
            </a:r>
            <a:r>
              <a:rPr lang="ja-JP" altLang="en-US" sz="2600" dirty="0">
                <a:effectLst>
                  <a:glow rad="38100">
                    <a:schemeClr val="bg1">
                      <a:lumMod val="50000"/>
                      <a:lumOff val="50000"/>
                      <a:alpha val="20000"/>
                    </a:schemeClr>
                  </a:glow>
                </a:effectLst>
                <a:latin typeface="+mn-ea"/>
              </a:rPr>
              <a:t>撮影したガラスの欠陥の画像を使用した</a:t>
            </a:r>
            <a:endParaRPr lang="en-US" altLang="ja-JP" sz="2600" dirty="0">
              <a:effectLst>
                <a:glow rad="38100">
                  <a:schemeClr val="bg1">
                    <a:lumMod val="50000"/>
                    <a:lumOff val="50000"/>
                    <a:alpha val="20000"/>
                  </a:schemeClr>
                </a:glow>
              </a:effectLst>
              <a:latin typeface="+mn-ea"/>
            </a:endParaRPr>
          </a:p>
          <a:p>
            <a:pPr>
              <a:lnSpc>
                <a:spcPct val="150000"/>
              </a:lnSpc>
              <a:buFont typeface="Wingdings" panose="05000000000000000000" pitchFamily="2" charset="2"/>
              <a:buChar char="l"/>
            </a:pPr>
            <a:endParaRPr kumimoji="1" lang="en-US" altLang="ja-JP" sz="2800" dirty="0">
              <a:effectLst>
                <a:glow rad="38100">
                  <a:schemeClr val="bg1">
                    <a:lumMod val="50000"/>
                    <a:lumOff val="50000"/>
                    <a:alpha val="20000"/>
                  </a:schemeClr>
                </a:glow>
              </a:effectLst>
              <a:latin typeface="+mn-ea"/>
            </a:endParaRPr>
          </a:p>
        </p:txBody>
      </p:sp>
    </p:spTree>
    <p:extLst>
      <p:ext uri="{BB962C8B-B14F-4D97-AF65-F5344CB8AC3E}">
        <p14:creationId xmlns:p14="http://schemas.microsoft.com/office/powerpoint/2010/main" val="1046108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D7FE56-F103-4912-8D9B-554E5D5E4E48}"/>
              </a:ext>
            </a:extLst>
          </p:cNvPr>
          <p:cNvSpPr>
            <a:spLocks noGrp="1"/>
          </p:cNvSpPr>
          <p:nvPr>
            <p:ph type="title"/>
          </p:nvPr>
        </p:nvSpPr>
        <p:spPr>
          <a:xfrm>
            <a:off x="838200" y="582705"/>
            <a:ext cx="9905998" cy="1905000"/>
          </a:xfrm>
        </p:spPr>
        <p:txBody>
          <a:bodyPr>
            <a:normAutofit/>
          </a:bodyPr>
          <a:lstStyle/>
          <a:p>
            <a:r>
              <a:rPr kumimoji="1" lang="ja-JP" altLang="en-US" sz="4400" dirty="0">
                <a:effectLst>
                  <a:glow rad="38100">
                    <a:schemeClr val="bg1">
                      <a:lumMod val="65000"/>
                      <a:lumOff val="35000"/>
                      <a:alpha val="40000"/>
                    </a:schemeClr>
                  </a:glow>
                </a:effectLst>
                <a:latin typeface="+mj-ea"/>
              </a:rPr>
              <a:t>今回作成した</a:t>
            </a:r>
            <a:r>
              <a:rPr kumimoji="1" lang="en-US" altLang="ja-JP" sz="4400" dirty="0">
                <a:effectLst>
                  <a:glow rad="38100">
                    <a:schemeClr val="bg1">
                      <a:lumMod val="65000"/>
                      <a:lumOff val="35000"/>
                      <a:alpha val="40000"/>
                    </a:schemeClr>
                  </a:glow>
                </a:effectLst>
                <a:latin typeface="+mj-ea"/>
              </a:rPr>
              <a:t>AI</a:t>
            </a:r>
            <a:r>
              <a:rPr kumimoji="1" lang="ja-JP" altLang="en-US" sz="4400" dirty="0">
                <a:effectLst>
                  <a:glow rad="38100">
                    <a:schemeClr val="bg1">
                      <a:lumMod val="65000"/>
                      <a:lumOff val="35000"/>
                      <a:alpha val="40000"/>
                    </a:schemeClr>
                  </a:glow>
                </a:effectLst>
                <a:latin typeface="+mj-ea"/>
              </a:rPr>
              <a:t>について</a:t>
            </a:r>
          </a:p>
        </p:txBody>
      </p:sp>
      <p:sp>
        <p:nvSpPr>
          <p:cNvPr id="3" name="コンテンツ プレースホルダー 2">
            <a:extLst>
              <a:ext uri="{FF2B5EF4-FFF2-40B4-BE49-F238E27FC236}">
                <a16:creationId xmlns:a16="http://schemas.microsoft.com/office/drawing/2014/main" id="{81332301-FEF8-40E1-924D-BFAA6AE72DA3}"/>
              </a:ext>
            </a:extLst>
          </p:cNvPr>
          <p:cNvSpPr>
            <a:spLocks noGrp="1"/>
          </p:cNvSpPr>
          <p:nvPr>
            <p:ph idx="1"/>
          </p:nvPr>
        </p:nvSpPr>
        <p:spPr>
          <a:xfrm>
            <a:off x="838200" y="2023335"/>
            <a:ext cx="9607475" cy="816684"/>
          </a:xfrm>
        </p:spPr>
        <p:txBody>
          <a:bodyPr>
            <a:normAutofit fontScale="92500"/>
          </a:bodyPr>
          <a:lstStyle/>
          <a:p>
            <a:pPr>
              <a:lnSpc>
                <a:spcPct val="150000"/>
              </a:lnSpc>
              <a:buFont typeface="Wingdings" panose="05000000000000000000" pitchFamily="2" charset="2"/>
              <a:buChar char="l"/>
            </a:pPr>
            <a:r>
              <a:rPr kumimoji="1" lang="ja-JP" altLang="en-US" sz="2800" u="sng" dirty="0">
                <a:effectLst>
                  <a:glow rad="38100">
                    <a:schemeClr val="bg1">
                      <a:lumMod val="50000"/>
                      <a:lumOff val="50000"/>
                      <a:alpha val="20000"/>
                    </a:schemeClr>
                  </a:glow>
                </a:effectLst>
                <a:latin typeface="+mn-ea"/>
              </a:rPr>
              <a:t>欠陥の発見</a:t>
            </a:r>
            <a:r>
              <a:rPr kumimoji="1" lang="en-US" altLang="ja-JP" sz="2800" u="sng" dirty="0">
                <a:effectLst>
                  <a:glow rad="38100">
                    <a:schemeClr val="bg1">
                      <a:lumMod val="50000"/>
                      <a:lumOff val="50000"/>
                      <a:alpha val="20000"/>
                    </a:schemeClr>
                  </a:glow>
                </a:effectLst>
                <a:latin typeface="+mn-ea"/>
              </a:rPr>
              <a:t>,</a:t>
            </a:r>
            <a:r>
              <a:rPr kumimoji="1" lang="ja-JP" altLang="en-US" sz="2800" u="sng" dirty="0">
                <a:effectLst>
                  <a:glow rad="38100">
                    <a:schemeClr val="bg1">
                      <a:lumMod val="50000"/>
                      <a:lumOff val="50000"/>
                      <a:alpha val="20000"/>
                    </a:schemeClr>
                  </a:glow>
                </a:effectLst>
                <a:latin typeface="+mn-ea"/>
              </a:rPr>
              <a:t>欠陥の判別のそれぞれに特化した</a:t>
            </a:r>
            <a:r>
              <a:rPr kumimoji="1" lang="en-US" altLang="ja-JP" sz="2800" u="sng" dirty="0">
                <a:effectLst>
                  <a:glow rad="38100">
                    <a:schemeClr val="bg1">
                      <a:lumMod val="50000"/>
                      <a:lumOff val="50000"/>
                      <a:alpha val="20000"/>
                    </a:schemeClr>
                  </a:glow>
                </a:effectLst>
                <a:latin typeface="+mn-ea"/>
              </a:rPr>
              <a:t>AI</a:t>
            </a:r>
            <a:r>
              <a:rPr lang="ja-JP" altLang="en-US" sz="2800" u="sng" dirty="0">
                <a:effectLst>
                  <a:glow rad="38100">
                    <a:schemeClr val="bg1">
                      <a:lumMod val="50000"/>
                      <a:lumOff val="50000"/>
                      <a:alpha val="20000"/>
                    </a:schemeClr>
                  </a:glow>
                </a:effectLst>
                <a:latin typeface="+mn-ea"/>
              </a:rPr>
              <a:t>を開発した</a:t>
            </a:r>
            <a:endParaRPr kumimoji="1" lang="en-US" altLang="ja-JP" sz="2800" u="sng" dirty="0">
              <a:effectLst>
                <a:glow rad="38100">
                  <a:schemeClr val="bg1">
                    <a:lumMod val="50000"/>
                    <a:lumOff val="50000"/>
                    <a:alpha val="20000"/>
                  </a:schemeClr>
                </a:glow>
              </a:effectLst>
              <a:latin typeface="+mn-ea"/>
            </a:endParaRPr>
          </a:p>
        </p:txBody>
      </p:sp>
      <p:sp>
        <p:nvSpPr>
          <p:cNvPr id="4" name="テキスト ボックス 3">
            <a:extLst>
              <a:ext uri="{FF2B5EF4-FFF2-40B4-BE49-F238E27FC236}">
                <a16:creationId xmlns:a16="http://schemas.microsoft.com/office/drawing/2014/main" id="{935D4B6F-EED2-457A-9553-10DB70ECD686}"/>
              </a:ext>
            </a:extLst>
          </p:cNvPr>
          <p:cNvSpPr txBox="1"/>
          <p:nvPr/>
        </p:nvSpPr>
        <p:spPr>
          <a:xfrm>
            <a:off x="1780390" y="3523910"/>
            <a:ext cx="9607475" cy="1692771"/>
          </a:xfrm>
          <a:prstGeom prst="rect">
            <a:avLst/>
          </a:prstGeom>
          <a:noFill/>
        </p:spPr>
        <p:txBody>
          <a:bodyPr wrap="square" rtlCol="0">
            <a:spAutoFit/>
          </a:bodyPr>
          <a:lstStyle/>
          <a:p>
            <a:r>
              <a:rPr kumimoji="1" lang="ja-JP" altLang="en-US" sz="2600" dirty="0"/>
              <a:t>欠陥発見</a:t>
            </a:r>
            <a:r>
              <a:rPr kumimoji="1" lang="en-US" altLang="ja-JP" sz="2600" dirty="0"/>
              <a:t>:</a:t>
            </a:r>
            <a:r>
              <a:rPr kumimoji="1" lang="ja-JP" altLang="en-US" sz="2600" u="sng" dirty="0"/>
              <a:t>欠陥の有無を判定する</a:t>
            </a:r>
            <a:br>
              <a:rPr kumimoji="1" lang="en-US" altLang="ja-JP" sz="2600" dirty="0"/>
            </a:br>
            <a:endParaRPr kumimoji="1" lang="en-US" altLang="ja-JP" sz="2600" dirty="0"/>
          </a:p>
          <a:p>
            <a:br>
              <a:rPr kumimoji="1" lang="en-US" altLang="ja-JP" sz="2600" dirty="0"/>
            </a:br>
            <a:r>
              <a:rPr kumimoji="1" lang="ja-JP" altLang="en-US" sz="2600" dirty="0"/>
              <a:t>欠陥判別</a:t>
            </a:r>
            <a:r>
              <a:rPr kumimoji="1" lang="en-US" altLang="ja-JP" sz="2600" dirty="0"/>
              <a:t>:</a:t>
            </a:r>
            <a:r>
              <a:rPr kumimoji="1" lang="ja-JP" altLang="en-US" sz="2600" dirty="0"/>
              <a:t>欠陥を発見し</a:t>
            </a:r>
            <a:r>
              <a:rPr kumimoji="1" lang="en-US" altLang="ja-JP" sz="2600" dirty="0"/>
              <a:t>,</a:t>
            </a:r>
            <a:r>
              <a:rPr kumimoji="1" lang="ja-JP" altLang="en-US" sz="2600" u="sng" dirty="0"/>
              <a:t>その欠陥がどの欠陥なのかを判定する</a:t>
            </a:r>
          </a:p>
        </p:txBody>
      </p:sp>
      <p:sp>
        <p:nvSpPr>
          <p:cNvPr id="5" name="左中かっこ 4">
            <a:extLst>
              <a:ext uri="{FF2B5EF4-FFF2-40B4-BE49-F238E27FC236}">
                <a16:creationId xmlns:a16="http://schemas.microsoft.com/office/drawing/2014/main" id="{7BC19606-C376-4061-8431-642509375D48}"/>
              </a:ext>
            </a:extLst>
          </p:cNvPr>
          <p:cNvSpPr/>
          <p:nvPr/>
        </p:nvSpPr>
        <p:spPr>
          <a:xfrm>
            <a:off x="1506070" y="3387819"/>
            <a:ext cx="286056" cy="188259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64966914-8D93-41EA-B091-9EFCEBF402EB}"/>
              </a:ext>
            </a:extLst>
          </p:cNvPr>
          <p:cNvSpPr/>
          <p:nvPr/>
        </p:nvSpPr>
        <p:spPr>
          <a:xfrm>
            <a:off x="1231750" y="5818211"/>
            <a:ext cx="548640" cy="59167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D618E9B-C68C-47FA-9DB6-36D8904F548B}"/>
              </a:ext>
            </a:extLst>
          </p:cNvPr>
          <p:cNvSpPr txBox="1"/>
          <p:nvPr/>
        </p:nvSpPr>
        <p:spPr>
          <a:xfrm>
            <a:off x="1780390" y="5900572"/>
            <a:ext cx="9477487" cy="523220"/>
          </a:xfrm>
          <a:prstGeom prst="rect">
            <a:avLst/>
          </a:prstGeom>
          <a:noFill/>
        </p:spPr>
        <p:txBody>
          <a:bodyPr wrap="square" rtlCol="0">
            <a:spAutoFit/>
          </a:bodyPr>
          <a:lstStyle/>
          <a:p>
            <a:r>
              <a:rPr kumimoji="1" lang="ja-JP" altLang="en-US" sz="2800" dirty="0"/>
              <a:t>欠陥を判別する際に精度</a:t>
            </a:r>
            <a:r>
              <a:rPr kumimoji="1" lang="en-US" altLang="ja-JP" sz="2800" dirty="0"/>
              <a:t>,</a:t>
            </a:r>
            <a:r>
              <a:rPr kumimoji="1" lang="ja-JP" altLang="en-US" sz="2800" dirty="0"/>
              <a:t>損失が受ける影響を調べる</a:t>
            </a:r>
          </a:p>
        </p:txBody>
      </p:sp>
    </p:spTree>
    <p:extLst>
      <p:ext uri="{BB962C8B-B14F-4D97-AF65-F5344CB8AC3E}">
        <p14:creationId xmlns:p14="http://schemas.microsoft.com/office/powerpoint/2010/main" val="2497871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002F87-67A7-48E1-B12A-C2A0115ECA84}"/>
              </a:ext>
            </a:extLst>
          </p:cNvPr>
          <p:cNvSpPr>
            <a:spLocks noGrp="1"/>
          </p:cNvSpPr>
          <p:nvPr>
            <p:ph type="title"/>
          </p:nvPr>
        </p:nvSpPr>
        <p:spPr/>
        <p:txBody>
          <a:bodyPr/>
          <a:lstStyle/>
          <a:p>
            <a:r>
              <a:rPr lang="ja-JP" altLang="en-US" dirty="0"/>
              <a:t>計算</a:t>
            </a:r>
            <a:r>
              <a:rPr kumimoji="1" lang="ja-JP" altLang="en-US" dirty="0"/>
              <a:t>処理について</a:t>
            </a:r>
          </a:p>
        </p:txBody>
      </p:sp>
      <p:sp>
        <p:nvSpPr>
          <p:cNvPr id="3" name="コンテンツ プレースホルダー 2">
            <a:extLst>
              <a:ext uri="{FF2B5EF4-FFF2-40B4-BE49-F238E27FC236}">
                <a16:creationId xmlns:a16="http://schemas.microsoft.com/office/drawing/2014/main" id="{A0247E7F-9567-4582-A3B0-E7E128596D4B}"/>
              </a:ext>
            </a:extLst>
          </p:cNvPr>
          <p:cNvSpPr>
            <a:spLocks noGrp="1"/>
          </p:cNvSpPr>
          <p:nvPr>
            <p:ph idx="1"/>
          </p:nvPr>
        </p:nvSpPr>
        <p:spPr>
          <a:xfrm>
            <a:off x="1024127" y="2818792"/>
            <a:ext cx="6180993" cy="2299984"/>
          </a:xfrm>
        </p:spPr>
        <p:txBody>
          <a:bodyPr>
            <a:normAutofit/>
          </a:bodyPr>
          <a:lstStyle/>
          <a:p>
            <a:r>
              <a:rPr kumimoji="1" lang="en-US" altLang="ja-JP" sz="2800" dirty="0"/>
              <a:t>AI</a:t>
            </a:r>
            <a:r>
              <a:rPr kumimoji="1" lang="ja-JP" altLang="en-US" sz="2800" dirty="0"/>
              <a:t>の計算用サーバを設置</a:t>
            </a:r>
            <a:br>
              <a:rPr kumimoji="1" lang="en-US" altLang="ja-JP" sz="2800" dirty="0"/>
            </a:br>
            <a:r>
              <a:rPr kumimoji="1" lang="en-US" altLang="ja-JP" sz="2800" dirty="0"/>
              <a:t>Linux</a:t>
            </a:r>
            <a:r>
              <a:rPr kumimoji="1" lang="ja-JP" altLang="en-US" sz="2800" dirty="0"/>
              <a:t>環境に</a:t>
            </a:r>
            <a:r>
              <a:rPr kumimoji="1" lang="en-US" altLang="ja-JP" sz="2800" dirty="0"/>
              <a:t>Anaconda</a:t>
            </a:r>
            <a:r>
              <a:rPr kumimoji="1" lang="ja-JP" altLang="en-US" sz="2800" dirty="0"/>
              <a:t>を実装した</a:t>
            </a:r>
            <a:br>
              <a:rPr kumimoji="1" lang="en-US" altLang="ja-JP" sz="2800" dirty="0"/>
            </a:br>
            <a:br>
              <a:rPr kumimoji="1" lang="en-US" altLang="ja-JP" sz="2800" dirty="0"/>
            </a:br>
            <a:br>
              <a:rPr kumimoji="1" lang="en-US" altLang="ja-JP" sz="2800" dirty="0"/>
            </a:br>
            <a:r>
              <a:rPr kumimoji="1" lang="ja-JP" altLang="en-US" sz="2800" dirty="0"/>
              <a:t>→</a:t>
            </a:r>
            <a:r>
              <a:rPr kumimoji="1" lang="en-US" altLang="ja-JP" sz="3200" dirty="0">
                <a:solidFill>
                  <a:schemeClr val="accent1"/>
                </a:solidFill>
              </a:rPr>
              <a:t>G</a:t>
            </a:r>
            <a:r>
              <a:rPr kumimoji="1" lang="en-US" altLang="ja-JP" sz="3200" dirty="0">
                <a:solidFill>
                  <a:srgbClr val="FF0000"/>
                </a:solidFill>
              </a:rPr>
              <a:t>o</a:t>
            </a:r>
            <a:r>
              <a:rPr kumimoji="1" lang="en-US" altLang="ja-JP" sz="3200" dirty="0">
                <a:solidFill>
                  <a:schemeClr val="accent4"/>
                </a:solidFill>
              </a:rPr>
              <a:t>o</a:t>
            </a:r>
            <a:r>
              <a:rPr kumimoji="1" lang="en-US" altLang="ja-JP" sz="3200" dirty="0">
                <a:solidFill>
                  <a:schemeClr val="accent1"/>
                </a:solidFill>
              </a:rPr>
              <a:t>g</a:t>
            </a:r>
            <a:r>
              <a:rPr kumimoji="1" lang="en-US" altLang="ja-JP" sz="3200" dirty="0">
                <a:solidFill>
                  <a:schemeClr val="accent6"/>
                </a:solidFill>
              </a:rPr>
              <a:t>l</a:t>
            </a:r>
            <a:r>
              <a:rPr kumimoji="1" lang="en-US" altLang="ja-JP" sz="3200" dirty="0">
                <a:solidFill>
                  <a:srgbClr val="FF0000"/>
                </a:solidFill>
              </a:rPr>
              <a:t>e </a:t>
            </a:r>
            <a:r>
              <a:rPr kumimoji="1" lang="en-US" altLang="ja-JP" sz="3200" dirty="0" err="1">
                <a:solidFill>
                  <a:srgbClr val="FF0000"/>
                </a:solidFill>
              </a:rPr>
              <a:t>Colaboratory</a:t>
            </a:r>
            <a:r>
              <a:rPr kumimoji="1" lang="ja-JP" altLang="en-US" sz="2400" dirty="0"/>
              <a:t>にて計算した</a:t>
            </a:r>
            <a:endParaRPr kumimoji="1" lang="en-US" altLang="ja-JP" sz="2800" dirty="0"/>
          </a:p>
          <a:p>
            <a:endParaRPr kumimoji="1" lang="ja-JP" altLang="en-US" sz="2400" dirty="0"/>
          </a:p>
        </p:txBody>
      </p:sp>
      <p:pic>
        <p:nvPicPr>
          <p:cNvPr id="7" name="図 6" descr="屋内, コンピュータ, キッチン, 窓 が含まれている画像&#10;&#10;自動的に生成された説明">
            <a:extLst>
              <a:ext uri="{FF2B5EF4-FFF2-40B4-BE49-F238E27FC236}">
                <a16:creationId xmlns:a16="http://schemas.microsoft.com/office/drawing/2014/main" id="{0C824A97-48A3-4556-9D75-E82655131455}"/>
              </a:ext>
            </a:extLst>
          </p:cNvPr>
          <p:cNvPicPr>
            <a:picLocks noChangeAspect="1"/>
          </p:cNvPicPr>
          <p:nvPr/>
        </p:nvPicPr>
        <p:blipFill rotWithShape="1">
          <a:blip r:embed="rId3">
            <a:extLst>
              <a:ext uri="{28A0092B-C50C-407E-A947-70E740481C1C}">
                <a14:useLocalDpi xmlns:a14="http://schemas.microsoft.com/office/drawing/2010/main" val="0"/>
              </a:ext>
            </a:extLst>
          </a:blip>
          <a:srcRect l="9941" r="21765"/>
          <a:stretch/>
        </p:blipFill>
        <p:spPr>
          <a:xfrm>
            <a:off x="7702476" y="585216"/>
            <a:ext cx="4163210" cy="304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図 8" descr="デスクトップコンピューターが机の上にあるモニター&#10;&#10;低い精度で自動的に生成された説明">
            <a:extLst>
              <a:ext uri="{FF2B5EF4-FFF2-40B4-BE49-F238E27FC236}">
                <a16:creationId xmlns:a16="http://schemas.microsoft.com/office/drawing/2014/main" id="{1DAF3F70-A25C-4812-9199-9D415A044029}"/>
              </a:ext>
            </a:extLst>
          </p:cNvPr>
          <p:cNvPicPr>
            <a:picLocks noChangeAspect="1"/>
          </p:cNvPicPr>
          <p:nvPr/>
        </p:nvPicPr>
        <p:blipFill rotWithShape="1">
          <a:blip r:embed="rId4">
            <a:extLst>
              <a:ext uri="{28A0092B-C50C-407E-A947-70E740481C1C}">
                <a14:useLocalDpi xmlns:a14="http://schemas.microsoft.com/office/drawing/2010/main" val="0"/>
              </a:ext>
            </a:extLst>
          </a:blip>
          <a:srcRect t="19482"/>
          <a:stretch/>
        </p:blipFill>
        <p:spPr>
          <a:xfrm>
            <a:off x="7205121" y="1947423"/>
            <a:ext cx="2733215" cy="44014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17472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机の上のノートパソコン&#10;&#10;自動的に生成された説明">
            <a:extLst>
              <a:ext uri="{FF2B5EF4-FFF2-40B4-BE49-F238E27FC236}">
                <a16:creationId xmlns:a16="http://schemas.microsoft.com/office/drawing/2014/main" id="{0DFA6E7F-A503-4A66-B3F1-4DD46FAA7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784" y="1451379"/>
            <a:ext cx="9694432" cy="48472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テキスト ボックス 3">
            <a:extLst>
              <a:ext uri="{FF2B5EF4-FFF2-40B4-BE49-F238E27FC236}">
                <a16:creationId xmlns:a16="http://schemas.microsoft.com/office/drawing/2014/main" id="{A3CFFEBC-8AF5-48ED-BECF-79D44FC259E8}"/>
              </a:ext>
            </a:extLst>
          </p:cNvPr>
          <p:cNvSpPr txBox="1"/>
          <p:nvPr/>
        </p:nvSpPr>
        <p:spPr>
          <a:xfrm>
            <a:off x="748145" y="559405"/>
            <a:ext cx="10988447" cy="523220"/>
          </a:xfrm>
          <a:prstGeom prst="rect">
            <a:avLst/>
          </a:prstGeom>
          <a:noFill/>
        </p:spPr>
        <p:txBody>
          <a:bodyPr wrap="square" rtlCol="0">
            <a:spAutoFit/>
          </a:bodyPr>
          <a:lstStyle/>
          <a:p>
            <a:r>
              <a:rPr kumimoji="1" lang="en-US" altLang="ja-JP" sz="2800" dirty="0"/>
              <a:t>GPU</a:t>
            </a:r>
            <a:r>
              <a:rPr kumimoji="1" lang="ja-JP" altLang="en-US" sz="2800" dirty="0"/>
              <a:t>搭載のノート</a:t>
            </a:r>
            <a:r>
              <a:rPr kumimoji="1" lang="en-US" altLang="ja-JP" sz="2800" dirty="0"/>
              <a:t>PC</a:t>
            </a:r>
            <a:r>
              <a:rPr kumimoji="1" lang="ja-JP" altLang="en-US" sz="2800" dirty="0"/>
              <a:t>を追加でセットアップし、計算処理を行った</a:t>
            </a:r>
          </a:p>
        </p:txBody>
      </p:sp>
    </p:spTree>
    <p:extLst>
      <p:ext uri="{BB962C8B-B14F-4D97-AF65-F5344CB8AC3E}">
        <p14:creationId xmlns:p14="http://schemas.microsoft.com/office/powerpoint/2010/main" val="2391810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2BC36706-04E5-47D8-8055-5F98E5DE5380}"/>
              </a:ext>
            </a:extLst>
          </p:cNvPr>
          <p:cNvSpPr/>
          <p:nvPr/>
        </p:nvSpPr>
        <p:spPr>
          <a:xfrm>
            <a:off x="1268964" y="2399457"/>
            <a:ext cx="1972987" cy="214601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29AB6D3-1C5A-472A-8351-7E39B5275751}"/>
              </a:ext>
            </a:extLst>
          </p:cNvPr>
          <p:cNvSpPr/>
          <p:nvPr/>
        </p:nvSpPr>
        <p:spPr>
          <a:xfrm>
            <a:off x="1421364" y="2551857"/>
            <a:ext cx="1972987" cy="214601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23F4ED9C-D647-491E-A0B6-A0C7051D2F88}"/>
              </a:ext>
            </a:extLst>
          </p:cNvPr>
          <p:cNvSpPr/>
          <p:nvPr/>
        </p:nvSpPr>
        <p:spPr>
          <a:xfrm>
            <a:off x="1573763" y="2704257"/>
            <a:ext cx="2025527" cy="2147442"/>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3D0DEC37-1002-4A7C-953C-2B6C215E89CC}"/>
              </a:ext>
            </a:extLst>
          </p:cNvPr>
          <p:cNvSpPr txBox="1"/>
          <p:nvPr/>
        </p:nvSpPr>
        <p:spPr>
          <a:xfrm>
            <a:off x="432318" y="1440249"/>
            <a:ext cx="4290526" cy="707886"/>
          </a:xfrm>
          <a:prstGeom prst="rect">
            <a:avLst/>
          </a:prstGeom>
          <a:noFill/>
        </p:spPr>
        <p:txBody>
          <a:bodyPr wrap="square" rtlCol="0">
            <a:spAutoFit/>
          </a:bodyPr>
          <a:lstStyle/>
          <a:p>
            <a:r>
              <a:rPr kumimoji="1" lang="ja-JP" altLang="en-US" sz="2000" dirty="0"/>
              <a:t>中間発表にて作成した</a:t>
            </a:r>
            <a:r>
              <a:rPr kumimoji="1" lang="en-US" altLang="ja-JP" sz="2000" dirty="0"/>
              <a:t>AI</a:t>
            </a:r>
            <a:r>
              <a:rPr kumimoji="1" lang="ja-JP" altLang="en-US" sz="2000" dirty="0"/>
              <a:t>に使用したデータセットの画像</a:t>
            </a:r>
          </a:p>
        </p:txBody>
      </p:sp>
      <p:sp>
        <p:nvSpPr>
          <p:cNvPr id="7" name="テキスト ボックス 6">
            <a:extLst>
              <a:ext uri="{FF2B5EF4-FFF2-40B4-BE49-F238E27FC236}">
                <a16:creationId xmlns:a16="http://schemas.microsoft.com/office/drawing/2014/main" id="{E79C7C86-429C-4A20-A28E-EE5F985DB465}"/>
              </a:ext>
            </a:extLst>
          </p:cNvPr>
          <p:cNvSpPr txBox="1"/>
          <p:nvPr/>
        </p:nvSpPr>
        <p:spPr>
          <a:xfrm>
            <a:off x="155108" y="5303139"/>
            <a:ext cx="4290526" cy="369332"/>
          </a:xfrm>
          <a:prstGeom prst="rect">
            <a:avLst/>
          </a:prstGeom>
          <a:noFill/>
        </p:spPr>
        <p:txBody>
          <a:bodyPr wrap="square" rtlCol="0">
            <a:spAutoFit/>
          </a:bodyPr>
          <a:lstStyle/>
          <a:p>
            <a:pPr algn="ctr"/>
            <a:r>
              <a:rPr kumimoji="1" lang="ja-JP" altLang="en-US" dirty="0"/>
              <a:t>画像のサイズ</a:t>
            </a:r>
            <a:r>
              <a:rPr kumimoji="1" lang="en-US" altLang="ja-JP" dirty="0"/>
              <a:t>(32×32)×</a:t>
            </a:r>
            <a:r>
              <a:rPr kumimoji="1" lang="ja-JP" altLang="en-US" dirty="0"/>
              <a:t>彩度</a:t>
            </a:r>
            <a:r>
              <a:rPr kumimoji="1" lang="en-US" altLang="ja-JP" dirty="0"/>
              <a:t>(</a:t>
            </a:r>
            <a:r>
              <a:rPr kumimoji="1" lang="en-US" altLang="ja-JP" u="sng" dirty="0"/>
              <a:t>3</a:t>
            </a:r>
            <a:r>
              <a:rPr kumimoji="1" lang="ja-JP" altLang="en-US" u="sng" dirty="0"/>
              <a:t>色</a:t>
            </a:r>
            <a:r>
              <a:rPr kumimoji="1" lang="en-US" altLang="ja-JP" dirty="0"/>
              <a:t>)</a:t>
            </a:r>
            <a:endParaRPr kumimoji="1" lang="ja-JP" altLang="en-US" dirty="0"/>
          </a:p>
        </p:txBody>
      </p:sp>
      <p:sp>
        <p:nvSpPr>
          <p:cNvPr id="8" name="矢印: 右 7">
            <a:extLst>
              <a:ext uri="{FF2B5EF4-FFF2-40B4-BE49-F238E27FC236}">
                <a16:creationId xmlns:a16="http://schemas.microsoft.com/office/drawing/2014/main" id="{91479077-0CC5-4863-AF5C-1D2D928E3DA6}"/>
              </a:ext>
            </a:extLst>
          </p:cNvPr>
          <p:cNvSpPr/>
          <p:nvPr/>
        </p:nvSpPr>
        <p:spPr>
          <a:xfrm>
            <a:off x="3966664" y="2915014"/>
            <a:ext cx="1147665" cy="1243433"/>
          </a:xfrm>
          <a:prstGeom prst="rightArrow">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E1F329C-7F59-44C8-90DF-998B62DD7547}"/>
              </a:ext>
            </a:extLst>
          </p:cNvPr>
          <p:cNvSpPr/>
          <p:nvPr/>
        </p:nvSpPr>
        <p:spPr>
          <a:xfrm>
            <a:off x="5938234" y="1440249"/>
            <a:ext cx="1800000" cy="1800000"/>
          </a:xfrm>
          <a:prstGeom prst="rect">
            <a:avLst/>
          </a:prstGeom>
          <a:gradFill flip="none" rotWithShape="1">
            <a:gsLst>
              <a:gs pos="0">
                <a:schemeClr val="bg1"/>
              </a:gs>
              <a:gs pos="90000">
                <a:srgbClr val="161616"/>
              </a:gs>
              <a:gs pos="75000">
                <a:srgbClr val="2B2B2B"/>
              </a:gs>
              <a:gs pos="60000">
                <a:srgbClr val="555555"/>
              </a:gs>
              <a:gs pos="35000">
                <a:schemeClr val="accent3">
                  <a:lumMod val="95000"/>
                  <a:lumOff val="5000"/>
                </a:schemeClr>
              </a:gs>
              <a:gs pos="100000">
                <a:schemeClr val="tx1">
                  <a:lumMod val="95000"/>
                  <a:lumOff val="5000"/>
                </a:schemeClr>
              </a:gs>
            </a:gsLst>
            <a:lin ang="10800000" scaled="0"/>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0EFEA984-77CF-4566-83A4-0AF2BF351CAC}"/>
              </a:ext>
            </a:extLst>
          </p:cNvPr>
          <p:cNvSpPr txBox="1"/>
          <p:nvPr/>
        </p:nvSpPr>
        <p:spPr>
          <a:xfrm>
            <a:off x="5770179" y="624064"/>
            <a:ext cx="6084748" cy="400110"/>
          </a:xfrm>
          <a:prstGeom prst="rect">
            <a:avLst/>
          </a:prstGeom>
          <a:noFill/>
        </p:spPr>
        <p:txBody>
          <a:bodyPr wrap="square" rtlCol="0">
            <a:spAutoFit/>
          </a:bodyPr>
          <a:lstStyle/>
          <a:p>
            <a:r>
              <a:rPr kumimoji="1" lang="ja-JP" altLang="en-US" sz="2000" dirty="0"/>
              <a:t>今回作成した</a:t>
            </a:r>
            <a:r>
              <a:rPr kumimoji="1" lang="en-US" altLang="ja-JP" sz="2000" dirty="0"/>
              <a:t>AI</a:t>
            </a:r>
            <a:r>
              <a:rPr kumimoji="1" lang="ja-JP" altLang="en-US" sz="2000" dirty="0"/>
              <a:t>に使用した自作データセット</a:t>
            </a:r>
          </a:p>
        </p:txBody>
      </p:sp>
      <p:sp>
        <p:nvSpPr>
          <p:cNvPr id="15" name="テキスト ボックス 14">
            <a:extLst>
              <a:ext uri="{FF2B5EF4-FFF2-40B4-BE49-F238E27FC236}">
                <a16:creationId xmlns:a16="http://schemas.microsoft.com/office/drawing/2014/main" id="{BAEF05FD-8C0D-4166-9B88-B87625704ED4}"/>
              </a:ext>
            </a:extLst>
          </p:cNvPr>
          <p:cNvSpPr txBox="1"/>
          <p:nvPr/>
        </p:nvSpPr>
        <p:spPr>
          <a:xfrm>
            <a:off x="432318" y="551516"/>
            <a:ext cx="4699913" cy="646331"/>
          </a:xfrm>
          <a:prstGeom prst="rect">
            <a:avLst/>
          </a:prstGeom>
          <a:noFill/>
        </p:spPr>
        <p:txBody>
          <a:bodyPr wrap="square" rtlCol="0">
            <a:spAutoFit/>
          </a:bodyPr>
          <a:lstStyle/>
          <a:p>
            <a:r>
              <a:rPr kumimoji="1" lang="ja-JP" altLang="en-US" sz="3600" dirty="0"/>
              <a:t>教師データについて</a:t>
            </a:r>
          </a:p>
        </p:txBody>
      </p:sp>
      <p:grpSp>
        <p:nvGrpSpPr>
          <p:cNvPr id="12" name="グループ化 11">
            <a:extLst>
              <a:ext uri="{FF2B5EF4-FFF2-40B4-BE49-F238E27FC236}">
                <a16:creationId xmlns:a16="http://schemas.microsoft.com/office/drawing/2014/main" id="{D904D62B-DCA5-4FA9-A24A-3C79EBFD68F8}"/>
              </a:ext>
            </a:extLst>
          </p:cNvPr>
          <p:cNvGrpSpPr/>
          <p:nvPr/>
        </p:nvGrpSpPr>
        <p:grpSpPr>
          <a:xfrm>
            <a:off x="5938234" y="3872471"/>
            <a:ext cx="1800000" cy="1800000"/>
            <a:chOff x="5916496" y="4645347"/>
            <a:chExt cx="1280116" cy="1243435"/>
          </a:xfrm>
        </p:grpSpPr>
        <p:sp>
          <p:nvSpPr>
            <p:cNvPr id="18" name="正方形/長方形 17">
              <a:extLst>
                <a:ext uri="{FF2B5EF4-FFF2-40B4-BE49-F238E27FC236}">
                  <a16:creationId xmlns:a16="http://schemas.microsoft.com/office/drawing/2014/main" id="{B047894D-48F4-4A3E-BC64-A922C19A9083}"/>
                </a:ext>
              </a:extLst>
            </p:cNvPr>
            <p:cNvSpPr/>
            <p:nvPr/>
          </p:nvSpPr>
          <p:spPr>
            <a:xfrm>
              <a:off x="5916496" y="4645348"/>
              <a:ext cx="1280116" cy="1243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212826C9-B971-43D2-801F-18DF0746C4C0}"/>
                </a:ext>
              </a:extLst>
            </p:cNvPr>
            <p:cNvSpPr/>
            <p:nvPr/>
          </p:nvSpPr>
          <p:spPr>
            <a:xfrm>
              <a:off x="6527110" y="4645347"/>
              <a:ext cx="669501" cy="12434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 name="左中かっこ 1">
            <a:extLst>
              <a:ext uri="{FF2B5EF4-FFF2-40B4-BE49-F238E27FC236}">
                <a16:creationId xmlns:a16="http://schemas.microsoft.com/office/drawing/2014/main" id="{B804E054-CF53-4A58-A124-6ECD8A075586}"/>
              </a:ext>
            </a:extLst>
          </p:cNvPr>
          <p:cNvSpPr/>
          <p:nvPr/>
        </p:nvSpPr>
        <p:spPr>
          <a:xfrm>
            <a:off x="5385319" y="935421"/>
            <a:ext cx="384860" cy="5202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EAF261B-DD23-40EF-BC73-C6FA9528BB58}"/>
              </a:ext>
            </a:extLst>
          </p:cNvPr>
          <p:cNvSpPr txBox="1"/>
          <p:nvPr/>
        </p:nvSpPr>
        <p:spPr>
          <a:xfrm>
            <a:off x="8105192" y="2471595"/>
            <a:ext cx="4086808" cy="283154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t>画像サイズ</a:t>
            </a:r>
            <a:r>
              <a:rPr kumimoji="1" lang="en-US" altLang="ja-JP" sz="2000" dirty="0"/>
              <a:t>(32×32)</a:t>
            </a:r>
          </a:p>
          <a:p>
            <a:pPr marL="285750" indent="-285750">
              <a:buFont typeface="Arial" panose="020B0604020202020204" pitchFamily="34" charset="0"/>
              <a:buChar char="•"/>
            </a:pPr>
            <a:endParaRPr kumimoji="1" lang="en-US" altLang="ja-JP" sz="2000" dirty="0"/>
          </a:p>
          <a:p>
            <a:pPr marL="285750" indent="-285750">
              <a:buFont typeface="Arial" panose="020B0604020202020204" pitchFamily="34" charset="0"/>
              <a:buChar char="•"/>
            </a:pPr>
            <a:r>
              <a:rPr kumimoji="1" lang="ja-JP" altLang="en-US" sz="2000" dirty="0"/>
              <a:t>彩度</a:t>
            </a:r>
            <a:br>
              <a:rPr kumimoji="1" lang="en-US" altLang="ja-JP" sz="2000" dirty="0"/>
            </a:br>
            <a:r>
              <a:rPr kumimoji="1" lang="en-US" altLang="ja-JP" sz="2000" dirty="0"/>
              <a:t>(</a:t>
            </a:r>
            <a:r>
              <a:rPr kumimoji="1" lang="ja-JP" altLang="en-US" sz="2000" dirty="0"/>
              <a:t>グレースケール、</a:t>
            </a:r>
            <a:br>
              <a:rPr kumimoji="1" lang="en-US" altLang="ja-JP" sz="2000" dirty="0"/>
            </a:br>
            <a:r>
              <a:rPr kumimoji="1" lang="en-US" altLang="ja-JP" sz="2000" dirty="0"/>
              <a:t>cv2.Threshold()</a:t>
            </a:r>
            <a:r>
              <a:rPr kumimoji="1" lang="ja-JP" altLang="en-US" sz="2000" dirty="0"/>
              <a:t>による</a:t>
            </a:r>
            <a:r>
              <a:rPr kumimoji="1" lang="en-US" altLang="ja-JP" sz="2000" dirty="0"/>
              <a:t>2</a:t>
            </a:r>
            <a:r>
              <a:rPr kumimoji="1" lang="ja-JP" altLang="en-US" sz="2000" dirty="0"/>
              <a:t>値化</a:t>
            </a:r>
            <a:r>
              <a:rPr kumimoji="1" lang="en-US" altLang="ja-JP" sz="2000" dirty="0"/>
              <a:t>)</a:t>
            </a:r>
            <a:br>
              <a:rPr kumimoji="1" lang="en-US" altLang="ja-JP" sz="2000" dirty="0"/>
            </a:br>
            <a:endParaRPr kumimoji="1" lang="en-US" altLang="ja-JP" sz="2000" dirty="0"/>
          </a:p>
          <a:p>
            <a:pPr marL="285750" indent="-285750">
              <a:buFont typeface="Arial" panose="020B0604020202020204" pitchFamily="34" charset="0"/>
              <a:buChar char="•"/>
            </a:pPr>
            <a:r>
              <a:rPr kumimoji="1" lang="ja-JP" altLang="en-US" sz="2000" dirty="0"/>
              <a:t>データ数は</a:t>
            </a:r>
            <a:r>
              <a:rPr kumimoji="1" lang="en-US" altLang="ja-JP" sz="2000" dirty="0"/>
              <a:t>10000</a:t>
            </a:r>
            <a:r>
              <a:rPr kumimoji="1" lang="ja-JP" altLang="en-US" sz="2000" dirty="0"/>
              <a:t>枚で固定</a:t>
            </a:r>
            <a:endParaRPr kumimoji="1" lang="en-US" altLang="ja-JP" sz="2000" dirty="0"/>
          </a:p>
          <a:p>
            <a:pPr marL="285750" indent="-285750">
              <a:buFont typeface="Arial" panose="020B0604020202020204" pitchFamily="34" charset="0"/>
              <a:buChar char="•"/>
            </a:pPr>
            <a:endParaRPr kumimoji="1" lang="en-US" altLang="ja-JP" sz="2000" dirty="0"/>
          </a:p>
          <a:p>
            <a:pPr marL="285750" indent="-285750">
              <a:buFont typeface="Arial" panose="020B0604020202020204" pitchFamily="34" charset="0"/>
              <a:buChar char="•"/>
            </a:pPr>
            <a:endParaRPr kumimoji="1" lang="ja-JP" altLang="en-US" dirty="0"/>
          </a:p>
        </p:txBody>
      </p:sp>
      <p:sp>
        <p:nvSpPr>
          <p:cNvPr id="20" name="テキスト ボックス 19">
            <a:extLst>
              <a:ext uri="{FF2B5EF4-FFF2-40B4-BE49-F238E27FC236}">
                <a16:creationId xmlns:a16="http://schemas.microsoft.com/office/drawing/2014/main" id="{572FA57F-8ED5-4C97-884C-9644A479B7CA}"/>
              </a:ext>
            </a:extLst>
          </p:cNvPr>
          <p:cNvSpPr txBox="1"/>
          <p:nvPr/>
        </p:nvSpPr>
        <p:spPr>
          <a:xfrm>
            <a:off x="6838234" y="5890370"/>
            <a:ext cx="5570483" cy="400110"/>
          </a:xfrm>
          <a:prstGeom prst="rect">
            <a:avLst/>
          </a:prstGeom>
          <a:noFill/>
        </p:spPr>
        <p:txBody>
          <a:bodyPr wrap="square" rtlCol="0">
            <a:spAutoFit/>
          </a:bodyPr>
          <a:lstStyle/>
          <a:p>
            <a:r>
              <a:rPr kumimoji="1" lang="ja-JP" altLang="en-US" sz="2000" dirty="0"/>
              <a:t>→これらを組み合わせて精度の向上を図る</a:t>
            </a:r>
          </a:p>
        </p:txBody>
      </p:sp>
    </p:spTree>
    <p:extLst>
      <p:ext uri="{BB962C8B-B14F-4D97-AF65-F5344CB8AC3E}">
        <p14:creationId xmlns:p14="http://schemas.microsoft.com/office/powerpoint/2010/main" val="1416339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543EEC-4784-4928-9491-041CC3226E3D}"/>
              </a:ext>
            </a:extLst>
          </p:cNvPr>
          <p:cNvSpPr>
            <a:spLocks noGrp="1"/>
          </p:cNvSpPr>
          <p:nvPr>
            <p:ph type="title"/>
          </p:nvPr>
        </p:nvSpPr>
        <p:spPr/>
        <p:txBody>
          <a:bodyPr/>
          <a:lstStyle/>
          <a:p>
            <a:r>
              <a:rPr kumimoji="1" lang="ja-JP" altLang="en-US" dirty="0"/>
              <a:t>研究結果</a:t>
            </a:r>
            <a:r>
              <a:rPr kumimoji="1" lang="en-US" altLang="ja-JP" dirty="0"/>
              <a:t>(</a:t>
            </a:r>
            <a:r>
              <a:rPr kumimoji="1" lang="ja-JP" altLang="en-US" dirty="0"/>
              <a:t>欠陥</a:t>
            </a:r>
            <a:r>
              <a:rPr lang="ja-JP" altLang="en-US" dirty="0"/>
              <a:t>発見</a:t>
            </a:r>
            <a:r>
              <a:rPr kumimoji="1" lang="en-US" altLang="ja-JP" dirty="0"/>
              <a:t>)</a:t>
            </a:r>
            <a:endParaRPr kumimoji="1" lang="ja-JP" altLang="en-US" dirty="0"/>
          </a:p>
        </p:txBody>
      </p:sp>
      <p:sp>
        <p:nvSpPr>
          <p:cNvPr id="10" name="テキスト ボックス 9">
            <a:extLst>
              <a:ext uri="{FF2B5EF4-FFF2-40B4-BE49-F238E27FC236}">
                <a16:creationId xmlns:a16="http://schemas.microsoft.com/office/drawing/2014/main" id="{A82522ED-6DBF-45AB-9AD6-5CB4F10E3954}"/>
              </a:ext>
            </a:extLst>
          </p:cNvPr>
          <p:cNvSpPr txBox="1"/>
          <p:nvPr/>
        </p:nvSpPr>
        <p:spPr>
          <a:xfrm>
            <a:off x="1404939" y="6132737"/>
            <a:ext cx="4141694" cy="369332"/>
          </a:xfrm>
          <a:prstGeom prst="rect">
            <a:avLst/>
          </a:prstGeom>
          <a:noFill/>
        </p:spPr>
        <p:txBody>
          <a:bodyPr wrap="square" rtlCol="0">
            <a:spAutoFit/>
          </a:bodyPr>
          <a:lstStyle/>
          <a:p>
            <a:pPr algn="ctr"/>
            <a:r>
              <a:rPr kumimoji="1" lang="ja-JP" altLang="en-US" dirty="0"/>
              <a:t>図</a:t>
            </a:r>
            <a:r>
              <a:rPr kumimoji="1" lang="en-US" altLang="ja-JP" dirty="0"/>
              <a:t>1 </a:t>
            </a:r>
            <a:r>
              <a:rPr kumimoji="1" lang="ja-JP" altLang="en-US" dirty="0"/>
              <a:t>解析精度と学習回数の関係</a:t>
            </a:r>
            <a:endParaRPr kumimoji="1" lang="en-US" altLang="ja-JP" dirty="0"/>
          </a:p>
        </p:txBody>
      </p:sp>
      <p:sp>
        <p:nvSpPr>
          <p:cNvPr id="11" name="テキスト ボックス 10">
            <a:extLst>
              <a:ext uri="{FF2B5EF4-FFF2-40B4-BE49-F238E27FC236}">
                <a16:creationId xmlns:a16="http://schemas.microsoft.com/office/drawing/2014/main" id="{DD9C86CF-FA79-4652-9135-8CA636DB17F0}"/>
              </a:ext>
            </a:extLst>
          </p:cNvPr>
          <p:cNvSpPr txBox="1"/>
          <p:nvPr/>
        </p:nvSpPr>
        <p:spPr>
          <a:xfrm>
            <a:off x="7596692" y="6070320"/>
            <a:ext cx="2979850" cy="369332"/>
          </a:xfrm>
          <a:prstGeom prst="rect">
            <a:avLst/>
          </a:prstGeom>
          <a:noFill/>
        </p:spPr>
        <p:txBody>
          <a:bodyPr wrap="square" rtlCol="0">
            <a:spAutoFit/>
          </a:bodyPr>
          <a:lstStyle/>
          <a:p>
            <a:pPr algn="ctr"/>
            <a:r>
              <a:rPr kumimoji="1" lang="ja-JP" altLang="en-US" dirty="0"/>
              <a:t>図</a:t>
            </a:r>
            <a:r>
              <a:rPr kumimoji="1" lang="en-US" altLang="ja-JP" dirty="0"/>
              <a:t>2 </a:t>
            </a:r>
            <a:r>
              <a:rPr kumimoji="1" lang="ja-JP" altLang="en-US" dirty="0"/>
              <a:t>損失と学習回数の変化</a:t>
            </a:r>
            <a:endParaRPr kumimoji="1" lang="en-US" altLang="ja-JP" dirty="0"/>
          </a:p>
        </p:txBody>
      </p:sp>
      <p:sp>
        <p:nvSpPr>
          <p:cNvPr id="12" name="テキスト ボックス 11">
            <a:extLst>
              <a:ext uri="{FF2B5EF4-FFF2-40B4-BE49-F238E27FC236}">
                <a16:creationId xmlns:a16="http://schemas.microsoft.com/office/drawing/2014/main" id="{FBCBE13E-F8E2-497C-B92A-DA9966ECE7D1}"/>
              </a:ext>
            </a:extLst>
          </p:cNvPr>
          <p:cNvSpPr txBox="1"/>
          <p:nvPr/>
        </p:nvSpPr>
        <p:spPr>
          <a:xfrm>
            <a:off x="1447799" y="1761666"/>
            <a:ext cx="6319221" cy="830997"/>
          </a:xfrm>
          <a:prstGeom prst="rect">
            <a:avLst/>
          </a:prstGeom>
          <a:noFill/>
        </p:spPr>
        <p:txBody>
          <a:bodyPr wrap="square" rtlCol="0">
            <a:spAutoFit/>
          </a:bodyPr>
          <a:lstStyle/>
          <a:p>
            <a:r>
              <a:rPr kumimoji="1" lang="ja-JP" altLang="en-US" sz="2400" dirty="0"/>
              <a:t>画像サイズ</a:t>
            </a:r>
            <a:r>
              <a:rPr kumimoji="1" lang="en-US" altLang="ja-JP" sz="2400" dirty="0"/>
              <a:t>: 32×32</a:t>
            </a:r>
            <a:br>
              <a:rPr kumimoji="1" lang="en-US" altLang="ja-JP" sz="2400" dirty="0"/>
            </a:br>
            <a:r>
              <a:rPr kumimoji="1" lang="ja-JP" altLang="en-US" sz="2400" dirty="0"/>
              <a:t>画像彩度</a:t>
            </a:r>
            <a:r>
              <a:rPr kumimoji="1" lang="en-US" altLang="ja-JP" sz="2400" dirty="0"/>
              <a:t>: </a:t>
            </a:r>
            <a:r>
              <a:rPr kumimoji="1" lang="ja-JP" altLang="en-US" sz="2400" dirty="0"/>
              <a:t>グレースケール</a:t>
            </a:r>
          </a:p>
        </p:txBody>
      </p:sp>
      <p:pic>
        <p:nvPicPr>
          <p:cNvPr id="4" name="図 3" descr="グラフ&#10;&#10;自動的に生成された説明">
            <a:extLst>
              <a:ext uri="{FF2B5EF4-FFF2-40B4-BE49-F238E27FC236}">
                <a16:creationId xmlns:a16="http://schemas.microsoft.com/office/drawing/2014/main" id="{6E800304-33C1-4C6B-9564-6B609554C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807" y="2679566"/>
            <a:ext cx="4903317" cy="3328158"/>
          </a:xfrm>
          <a:prstGeom prst="rect">
            <a:avLst/>
          </a:prstGeom>
        </p:spPr>
      </p:pic>
      <p:pic>
        <p:nvPicPr>
          <p:cNvPr id="6" name="図 5" descr="グラフ, ヒストグラム&#10;&#10;自動的に生成された説明">
            <a:extLst>
              <a:ext uri="{FF2B5EF4-FFF2-40B4-BE49-F238E27FC236}">
                <a16:creationId xmlns:a16="http://schemas.microsoft.com/office/drawing/2014/main" id="{F5EA32CB-12BA-4F00-956F-C3854EC1FF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903" y="2667412"/>
            <a:ext cx="4903317" cy="3328158"/>
          </a:xfrm>
          <a:prstGeom prst="rect">
            <a:avLst/>
          </a:prstGeom>
        </p:spPr>
      </p:pic>
    </p:spTree>
    <p:extLst>
      <p:ext uri="{BB962C8B-B14F-4D97-AF65-F5344CB8AC3E}">
        <p14:creationId xmlns:p14="http://schemas.microsoft.com/office/powerpoint/2010/main" val="1294923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543EEC-4784-4928-9491-041CC3226E3D}"/>
              </a:ext>
            </a:extLst>
          </p:cNvPr>
          <p:cNvSpPr>
            <a:spLocks noGrp="1"/>
          </p:cNvSpPr>
          <p:nvPr>
            <p:ph type="title"/>
          </p:nvPr>
        </p:nvSpPr>
        <p:spPr/>
        <p:txBody>
          <a:bodyPr/>
          <a:lstStyle/>
          <a:p>
            <a:r>
              <a:rPr kumimoji="1" lang="ja-JP" altLang="en-US" dirty="0"/>
              <a:t>研究結果</a:t>
            </a:r>
            <a:r>
              <a:rPr kumimoji="1" lang="en-US" altLang="ja-JP" dirty="0"/>
              <a:t>(</a:t>
            </a:r>
            <a:r>
              <a:rPr kumimoji="1" lang="ja-JP" altLang="en-US" dirty="0"/>
              <a:t>欠陥</a:t>
            </a:r>
            <a:r>
              <a:rPr lang="ja-JP" altLang="en-US" dirty="0"/>
              <a:t>発見</a:t>
            </a:r>
            <a:r>
              <a:rPr kumimoji="1" lang="en-US" altLang="ja-JP" dirty="0"/>
              <a:t>)</a:t>
            </a:r>
            <a:endParaRPr kumimoji="1" lang="ja-JP" altLang="en-US" dirty="0"/>
          </a:p>
        </p:txBody>
      </p:sp>
      <p:sp>
        <p:nvSpPr>
          <p:cNvPr id="10" name="テキスト ボックス 9">
            <a:extLst>
              <a:ext uri="{FF2B5EF4-FFF2-40B4-BE49-F238E27FC236}">
                <a16:creationId xmlns:a16="http://schemas.microsoft.com/office/drawing/2014/main" id="{A82522ED-6DBF-45AB-9AD6-5CB4F10E3954}"/>
              </a:ext>
            </a:extLst>
          </p:cNvPr>
          <p:cNvSpPr txBox="1"/>
          <p:nvPr/>
        </p:nvSpPr>
        <p:spPr>
          <a:xfrm>
            <a:off x="1361908" y="6070320"/>
            <a:ext cx="4141694" cy="369332"/>
          </a:xfrm>
          <a:prstGeom prst="rect">
            <a:avLst/>
          </a:prstGeom>
          <a:noFill/>
        </p:spPr>
        <p:txBody>
          <a:bodyPr wrap="square" rtlCol="0">
            <a:spAutoFit/>
          </a:bodyPr>
          <a:lstStyle/>
          <a:p>
            <a:pPr algn="ctr"/>
            <a:r>
              <a:rPr kumimoji="1" lang="ja-JP" altLang="en-US" dirty="0"/>
              <a:t>図</a:t>
            </a:r>
            <a:r>
              <a:rPr kumimoji="1" lang="en-US" altLang="ja-JP" dirty="0"/>
              <a:t>3 </a:t>
            </a:r>
            <a:r>
              <a:rPr kumimoji="1" lang="ja-JP" altLang="en-US" dirty="0"/>
              <a:t>解析精度と学習回数の関係</a:t>
            </a:r>
            <a:endParaRPr kumimoji="1" lang="en-US" altLang="ja-JP" dirty="0"/>
          </a:p>
        </p:txBody>
      </p:sp>
      <p:sp>
        <p:nvSpPr>
          <p:cNvPr id="11" name="テキスト ボックス 10">
            <a:extLst>
              <a:ext uri="{FF2B5EF4-FFF2-40B4-BE49-F238E27FC236}">
                <a16:creationId xmlns:a16="http://schemas.microsoft.com/office/drawing/2014/main" id="{DD9C86CF-FA79-4652-9135-8CA636DB17F0}"/>
              </a:ext>
            </a:extLst>
          </p:cNvPr>
          <p:cNvSpPr txBox="1"/>
          <p:nvPr/>
        </p:nvSpPr>
        <p:spPr>
          <a:xfrm>
            <a:off x="7596692" y="6070320"/>
            <a:ext cx="2979850" cy="369332"/>
          </a:xfrm>
          <a:prstGeom prst="rect">
            <a:avLst/>
          </a:prstGeom>
          <a:noFill/>
        </p:spPr>
        <p:txBody>
          <a:bodyPr wrap="square" rtlCol="0">
            <a:spAutoFit/>
          </a:bodyPr>
          <a:lstStyle/>
          <a:p>
            <a:pPr algn="ctr"/>
            <a:r>
              <a:rPr kumimoji="1" lang="ja-JP" altLang="en-US" dirty="0"/>
              <a:t>図</a:t>
            </a:r>
            <a:r>
              <a:rPr kumimoji="1" lang="en-US" altLang="ja-JP" dirty="0"/>
              <a:t>4 </a:t>
            </a:r>
            <a:r>
              <a:rPr kumimoji="1" lang="ja-JP" altLang="en-US" dirty="0"/>
              <a:t>損失と学習回数の変化</a:t>
            </a:r>
            <a:endParaRPr kumimoji="1" lang="en-US" altLang="ja-JP" dirty="0"/>
          </a:p>
        </p:txBody>
      </p:sp>
      <p:sp>
        <p:nvSpPr>
          <p:cNvPr id="12" name="テキスト ボックス 11">
            <a:extLst>
              <a:ext uri="{FF2B5EF4-FFF2-40B4-BE49-F238E27FC236}">
                <a16:creationId xmlns:a16="http://schemas.microsoft.com/office/drawing/2014/main" id="{FBCBE13E-F8E2-497C-B92A-DA9966ECE7D1}"/>
              </a:ext>
            </a:extLst>
          </p:cNvPr>
          <p:cNvSpPr txBox="1"/>
          <p:nvPr/>
        </p:nvSpPr>
        <p:spPr>
          <a:xfrm>
            <a:off x="1447799" y="1761666"/>
            <a:ext cx="6319221" cy="830997"/>
          </a:xfrm>
          <a:prstGeom prst="rect">
            <a:avLst/>
          </a:prstGeom>
          <a:noFill/>
        </p:spPr>
        <p:txBody>
          <a:bodyPr wrap="square" rtlCol="0">
            <a:spAutoFit/>
          </a:bodyPr>
          <a:lstStyle/>
          <a:p>
            <a:r>
              <a:rPr kumimoji="1" lang="ja-JP" altLang="en-US" sz="2400" dirty="0"/>
              <a:t>画像サイズ</a:t>
            </a:r>
            <a:r>
              <a:rPr kumimoji="1" lang="en-US" altLang="ja-JP" sz="2400" dirty="0"/>
              <a:t>: 32×32</a:t>
            </a:r>
            <a:br>
              <a:rPr kumimoji="1" lang="en-US" altLang="ja-JP" sz="2400" dirty="0"/>
            </a:br>
            <a:r>
              <a:rPr kumimoji="1" lang="ja-JP" altLang="en-US" sz="2400" dirty="0"/>
              <a:t>画像彩度</a:t>
            </a:r>
            <a:r>
              <a:rPr kumimoji="1" lang="en-US" altLang="ja-JP" sz="2400" dirty="0"/>
              <a:t>: 2</a:t>
            </a:r>
            <a:r>
              <a:rPr kumimoji="1" lang="ja-JP" altLang="en-US" sz="2400" dirty="0"/>
              <a:t>値化</a:t>
            </a:r>
          </a:p>
        </p:txBody>
      </p:sp>
      <p:pic>
        <p:nvPicPr>
          <p:cNvPr id="5" name="図 4" descr="グラフィカル ユーザー インターフェイス が含まれている画像&#10;&#10;自動的に生成された説明">
            <a:extLst>
              <a:ext uri="{FF2B5EF4-FFF2-40B4-BE49-F238E27FC236}">
                <a16:creationId xmlns:a16="http://schemas.microsoft.com/office/drawing/2014/main" id="{8A1563B2-197C-4A3F-918E-304F76CE9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14" y="2667412"/>
            <a:ext cx="4979534" cy="3328158"/>
          </a:xfrm>
          <a:prstGeom prst="rect">
            <a:avLst/>
          </a:prstGeom>
        </p:spPr>
      </p:pic>
      <p:pic>
        <p:nvPicPr>
          <p:cNvPr id="8" name="図 7" descr="グラフ, ヒストグラム&#10;&#10;自動的に生成された説明">
            <a:extLst>
              <a:ext uri="{FF2B5EF4-FFF2-40B4-BE49-F238E27FC236}">
                <a16:creationId xmlns:a16="http://schemas.microsoft.com/office/drawing/2014/main" id="{EFADD3D5-99F0-4D98-BE46-D9D1507290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53" y="2667412"/>
            <a:ext cx="4903317" cy="3328158"/>
          </a:xfrm>
          <a:prstGeom prst="rect">
            <a:avLst/>
          </a:prstGeom>
        </p:spPr>
      </p:pic>
    </p:spTree>
    <p:extLst>
      <p:ext uri="{BB962C8B-B14F-4D97-AF65-F5344CB8AC3E}">
        <p14:creationId xmlns:p14="http://schemas.microsoft.com/office/powerpoint/2010/main" val="1939590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C8F3FB-D5E8-4750-A45A-54434E34DB97}"/>
              </a:ext>
            </a:extLst>
          </p:cNvPr>
          <p:cNvSpPr>
            <a:spLocks noGrp="1"/>
          </p:cNvSpPr>
          <p:nvPr>
            <p:ph type="title"/>
          </p:nvPr>
        </p:nvSpPr>
        <p:spPr>
          <a:xfrm>
            <a:off x="838200" y="670561"/>
            <a:ext cx="9692640" cy="1325562"/>
          </a:xfrm>
        </p:spPr>
        <p:txBody>
          <a:bodyPr/>
          <a:lstStyle/>
          <a:p>
            <a:r>
              <a:rPr kumimoji="1" lang="ja-JP" altLang="en-US" sz="5400" dirty="0">
                <a:effectLst>
                  <a:glow rad="38100">
                    <a:schemeClr val="bg1">
                      <a:lumMod val="65000"/>
                      <a:lumOff val="35000"/>
                      <a:alpha val="40000"/>
                    </a:schemeClr>
                  </a:glow>
                </a:effectLst>
              </a:rPr>
              <a:t>目次</a:t>
            </a:r>
          </a:p>
        </p:txBody>
      </p:sp>
      <p:sp>
        <p:nvSpPr>
          <p:cNvPr id="3" name="コンテンツ プレースホルダー 2">
            <a:extLst>
              <a:ext uri="{FF2B5EF4-FFF2-40B4-BE49-F238E27FC236}">
                <a16:creationId xmlns:a16="http://schemas.microsoft.com/office/drawing/2014/main" id="{FBD61E37-97E7-44B8-8807-A9C90F7D610B}"/>
              </a:ext>
            </a:extLst>
          </p:cNvPr>
          <p:cNvSpPr>
            <a:spLocks noGrp="1"/>
          </p:cNvSpPr>
          <p:nvPr>
            <p:ph idx="1"/>
          </p:nvPr>
        </p:nvSpPr>
        <p:spPr>
          <a:xfrm>
            <a:off x="838200" y="1814635"/>
            <a:ext cx="10515600" cy="4558173"/>
          </a:xfrm>
        </p:spPr>
        <p:txBody>
          <a:bodyPr>
            <a:normAutofit/>
          </a:bodyPr>
          <a:lstStyle/>
          <a:p>
            <a:pPr marL="514350" indent="-514350">
              <a:lnSpc>
                <a:spcPct val="110000"/>
              </a:lnSpc>
              <a:buFont typeface="+mj-lt"/>
              <a:buAutoNum type="arabicPeriod"/>
            </a:pPr>
            <a:r>
              <a:rPr kumimoji="1" lang="ja-JP" altLang="en-US" sz="2800" dirty="0">
                <a:effectLst>
                  <a:glow rad="38100">
                    <a:schemeClr val="bg1">
                      <a:lumMod val="50000"/>
                      <a:lumOff val="50000"/>
                      <a:alpha val="20000"/>
                    </a:schemeClr>
                  </a:glow>
                </a:effectLst>
                <a:latin typeface="+mn-ea"/>
              </a:rPr>
              <a:t>研究背景</a:t>
            </a:r>
            <a:endParaRPr kumimoji="1" lang="en-US" altLang="ja-JP" sz="2800" dirty="0">
              <a:effectLst>
                <a:glow rad="38100">
                  <a:schemeClr val="bg1">
                    <a:lumMod val="50000"/>
                    <a:lumOff val="50000"/>
                    <a:alpha val="20000"/>
                  </a:schemeClr>
                </a:glow>
              </a:effectLst>
              <a:latin typeface="+mn-ea"/>
            </a:endParaRPr>
          </a:p>
          <a:p>
            <a:pPr marL="514350" indent="-514350">
              <a:lnSpc>
                <a:spcPct val="110000"/>
              </a:lnSpc>
              <a:buFont typeface="+mj-lt"/>
              <a:buAutoNum type="arabicPeriod"/>
            </a:pPr>
            <a:r>
              <a:rPr lang="ja-JP" altLang="en-US" sz="2800" dirty="0">
                <a:effectLst>
                  <a:glow rad="38100">
                    <a:schemeClr val="bg1">
                      <a:lumMod val="50000"/>
                      <a:lumOff val="50000"/>
                      <a:alpha val="20000"/>
                    </a:schemeClr>
                  </a:glow>
                </a:effectLst>
                <a:latin typeface="+mn-ea"/>
              </a:rPr>
              <a:t>共同研究を行う企業について</a:t>
            </a:r>
            <a:endParaRPr kumimoji="1" lang="en-US" altLang="ja-JP" sz="2800" dirty="0">
              <a:effectLst>
                <a:glow rad="38100">
                  <a:schemeClr val="bg1">
                    <a:lumMod val="50000"/>
                    <a:lumOff val="50000"/>
                    <a:alpha val="20000"/>
                  </a:schemeClr>
                </a:glow>
              </a:effectLst>
              <a:latin typeface="+mn-ea"/>
            </a:endParaRPr>
          </a:p>
          <a:p>
            <a:pPr marL="514350" indent="-514350">
              <a:lnSpc>
                <a:spcPct val="110000"/>
              </a:lnSpc>
              <a:buFont typeface="+mj-lt"/>
              <a:buAutoNum type="arabicPeriod"/>
            </a:pPr>
            <a:r>
              <a:rPr lang="ja-JP" altLang="en-US" sz="2800" dirty="0">
                <a:effectLst>
                  <a:glow rad="38100">
                    <a:schemeClr val="bg1">
                      <a:lumMod val="50000"/>
                      <a:lumOff val="50000"/>
                      <a:alpha val="20000"/>
                    </a:schemeClr>
                  </a:glow>
                </a:effectLst>
                <a:latin typeface="+mn-ea"/>
              </a:rPr>
              <a:t>今回の研究</a:t>
            </a:r>
            <a:endParaRPr kumimoji="1" lang="en-US" altLang="ja-JP" sz="2800" dirty="0">
              <a:effectLst>
                <a:glow rad="38100">
                  <a:schemeClr val="bg1">
                    <a:lumMod val="50000"/>
                    <a:lumOff val="50000"/>
                    <a:alpha val="20000"/>
                  </a:schemeClr>
                </a:glow>
              </a:effectLst>
              <a:latin typeface="+mn-ea"/>
            </a:endParaRPr>
          </a:p>
          <a:p>
            <a:pPr marL="514350" indent="-514350">
              <a:lnSpc>
                <a:spcPct val="110000"/>
              </a:lnSpc>
              <a:buFont typeface="+mj-lt"/>
              <a:buAutoNum type="arabicPeriod"/>
            </a:pPr>
            <a:r>
              <a:rPr kumimoji="1" lang="ja-JP" altLang="en-US" sz="2800" dirty="0">
                <a:effectLst>
                  <a:glow rad="38100">
                    <a:schemeClr val="bg1">
                      <a:lumMod val="50000"/>
                      <a:lumOff val="50000"/>
                      <a:alpha val="20000"/>
                    </a:schemeClr>
                  </a:glow>
                </a:effectLst>
                <a:latin typeface="+mn-ea"/>
              </a:rPr>
              <a:t>中間発表からの進展</a:t>
            </a:r>
            <a:endParaRPr kumimoji="1" lang="en-US" altLang="ja-JP" sz="2800" dirty="0">
              <a:effectLst>
                <a:glow rad="38100">
                  <a:schemeClr val="bg1">
                    <a:lumMod val="50000"/>
                    <a:lumOff val="50000"/>
                    <a:alpha val="20000"/>
                  </a:schemeClr>
                </a:glow>
              </a:effectLst>
              <a:latin typeface="+mn-ea"/>
            </a:endParaRPr>
          </a:p>
          <a:p>
            <a:pPr marL="514350" indent="-514350">
              <a:lnSpc>
                <a:spcPct val="110000"/>
              </a:lnSpc>
              <a:buFont typeface="+mj-lt"/>
              <a:buAutoNum type="arabicPeriod"/>
            </a:pPr>
            <a:r>
              <a:rPr kumimoji="1" lang="ja-JP" altLang="en-US" sz="2800" dirty="0">
                <a:effectLst>
                  <a:glow rad="38100">
                    <a:schemeClr val="bg1">
                      <a:lumMod val="50000"/>
                      <a:lumOff val="50000"/>
                      <a:alpha val="20000"/>
                    </a:schemeClr>
                  </a:glow>
                </a:effectLst>
                <a:latin typeface="+mn-ea"/>
              </a:rPr>
              <a:t>研究結果</a:t>
            </a:r>
            <a:endParaRPr kumimoji="1" lang="en-US" altLang="ja-JP" sz="2800" dirty="0">
              <a:effectLst>
                <a:glow rad="38100">
                  <a:schemeClr val="bg1">
                    <a:lumMod val="50000"/>
                    <a:lumOff val="50000"/>
                    <a:alpha val="20000"/>
                  </a:schemeClr>
                </a:glow>
              </a:effectLst>
              <a:latin typeface="+mn-ea"/>
            </a:endParaRPr>
          </a:p>
          <a:p>
            <a:pPr marL="514350" indent="-514350">
              <a:lnSpc>
                <a:spcPct val="110000"/>
              </a:lnSpc>
              <a:buFont typeface="+mj-lt"/>
              <a:buAutoNum type="arabicPeriod"/>
            </a:pPr>
            <a:r>
              <a:rPr kumimoji="1" lang="ja-JP" altLang="en-US" sz="2800" dirty="0">
                <a:effectLst>
                  <a:glow rad="38100">
                    <a:schemeClr val="bg1">
                      <a:lumMod val="50000"/>
                      <a:lumOff val="50000"/>
                      <a:alpha val="20000"/>
                    </a:schemeClr>
                  </a:glow>
                </a:effectLst>
                <a:latin typeface="+mn-ea"/>
              </a:rPr>
              <a:t>研究結果の考察</a:t>
            </a:r>
            <a:endParaRPr kumimoji="1" lang="en-US" altLang="ja-JP" sz="2800" dirty="0">
              <a:effectLst>
                <a:glow rad="38100">
                  <a:schemeClr val="bg1">
                    <a:lumMod val="50000"/>
                    <a:lumOff val="50000"/>
                    <a:alpha val="20000"/>
                  </a:schemeClr>
                </a:glow>
              </a:effectLst>
              <a:latin typeface="+mn-ea"/>
            </a:endParaRPr>
          </a:p>
          <a:p>
            <a:pPr marL="514350" indent="-514350">
              <a:lnSpc>
                <a:spcPct val="110000"/>
              </a:lnSpc>
              <a:buFont typeface="+mj-lt"/>
              <a:buAutoNum type="arabicPeriod"/>
            </a:pPr>
            <a:r>
              <a:rPr lang="ja-JP" altLang="en-US" sz="2800" dirty="0">
                <a:effectLst>
                  <a:glow rad="38100">
                    <a:schemeClr val="bg1">
                      <a:lumMod val="50000"/>
                      <a:lumOff val="50000"/>
                      <a:alpha val="20000"/>
                    </a:schemeClr>
                  </a:glow>
                </a:effectLst>
                <a:latin typeface="+mn-ea"/>
              </a:rPr>
              <a:t>研究のまとめ</a:t>
            </a:r>
            <a:endParaRPr kumimoji="1" lang="ja-JP" altLang="en-US" sz="2800" dirty="0">
              <a:effectLst>
                <a:glow rad="38100">
                  <a:schemeClr val="bg1">
                    <a:lumMod val="50000"/>
                    <a:lumOff val="50000"/>
                    <a:alpha val="20000"/>
                  </a:schemeClr>
                </a:glow>
              </a:effectLst>
              <a:latin typeface="+mn-ea"/>
            </a:endParaRPr>
          </a:p>
        </p:txBody>
      </p:sp>
    </p:spTree>
    <p:extLst>
      <p:ext uri="{BB962C8B-B14F-4D97-AF65-F5344CB8AC3E}">
        <p14:creationId xmlns:p14="http://schemas.microsoft.com/office/powerpoint/2010/main" val="3070662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543EEC-4784-4928-9491-041CC3226E3D}"/>
              </a:ext>
            </a:extLst>
          </p:cNvPr>
          <p:cNvSpPr>
            <a:spLocks noGrp="1"/>
          </p:cNvSpPr>
          <p:nvPr>
            <p:ph type="title"/>
          </p:nvPr>
        </p:nvSpPr>
        <p:spPr/>
        <p:txBody>
          <a:bodyPr/>
          <a:lstStyle/>
          <a:p>
            <a:r>
              <a:rPr kumimoji="1" lang="ja-JP" altLang="en-US" dirty="0"/>
              <a:t>研究結果</a:t>
            </a:r>
            <a:r>
              <a:rPr kumimoji="1" lang="en-US" altLang="ja-JP" dirty="0"/>
              <a:t>(</a:t>
            </a:r>
            <a:r>
              <a:rPr kumimoji="1" lang="ja-JP" altLang="en-US" dirty="0"/>
              <a:t>欠陥</a:t>
            </a:r>
            <a:r>
              <a:rPr lang="ja-JP" altLang="en-US" dirty="0"/>
              <a:t>発見</a:t>
            </a:r>
            <a:r>
              <a:rPr kumimoji="1" lang="en-US" altLang="ja-JP" dirty="0"/>
              <a:t>)</a:t>
            </a:r>
            <a:endParaRPr kumimoji="1" lang="ja-JP" altLang="en-US" dirty="0"/>
          </a:p>
        </p:txBody>
      </p:sp>
      <p:sp>
        <p:nvSpPr>
          <p:cNvPr id="10" name="テキスト ボックス 9">
            <a:extLst>
              <a:ext uri="{FF2B5EF4-FFF2-40B4-BE49-F238E27FC236}">
                <a16:creationId xmlns:a16="http://schemas.microsoft.com/office/drawing/2014/main" id="{A82522ED-6DBF-45AB-9AD6-5CB4F10E3954}"/>
              </a:ext>
            </a:extLst>
          </p:cNvPr>
          <p:cNvSpPr txBox="1"/>
          <p:nvPr/>
        </p:nvSpPr>
        <p:spPr>
          <a:xfrm>
            <a:off x="1361908" y="6070320"/>
            <a:ext cx="4141694" cy="369332"/>
          </a:xfrm>
          <a:prstGeom prst="rect">
            <a:avLst/>
          </a:prstGeom>
          <a:noFill/>
        </p:spPr>
        <p:txBody>
          <a:bodyPr wrap="square" rtlCol="0">
            <a:spAutoFit/>
          </a:bodyPr>
          <a:lstStyle/>
          <a:p>
            <a:pPr algn="ctr"/>
            <a:r>
              <a:rPr kumimoji="1" lang="ja-JP" altLang="en-US" dirty="0"/>
              <a:t>図</a:t>
            </a:r>
            <a:r>
              <a:rPr kumimoji="1" lang="en-US" altLang="ja-JP" dirty="0"/>
              <a:t>5 </a:t>
            </a:r>
            <a:r>
              <a:rPr kumimoji="1" lang="ja-JP" altLang="en-US" dirty="0"/>
              <a:t>解析精度と学習回数の関係</a:t>
            </a:r>
            <a:endParaRPr kumimoji="1" lang="en-US" altLang="ja-JP" dirty="0"/>
          </a:p>
        </p:txBody>
      </p:sp>
      <p:sp>
        <p:nvSpPr>
          <p:cNvPr id="11" name="テキスト ボックス 10">
            <a:extLst>
              <a:ext uri="{FF2B5EF4-FFF2-40B4-BE49-F238E27FC236}">
                <a16:creationId xmlns:a16="http://schemas.microsoft.com/office/drawing/2014/main" id="{DD9C86CF-FA79-4652-9135-8CA636DB17F0}"/>
              </a:ext>
            </a:extLst>
          </p:cNvPr>
          <p:cNvSpPr txBox="1"/>
          <p:nvPr/>
        </p:nvSpPr>
        <p:spPr>
          <a:xfrm>
            <a:off x="7596692" y="6070320"/>
            <a:ext cx="2979850" cy="369332"/>
          </a:xfrm>
          <a:prstGeom prst="rect">
            <a:avLst/>
          </a:prstGeom>
          <a:noFill/>
        </p:spPr>
        <p:txBody>
          <a:bodyPr wrap="square" rtlCol="0">
            <a:spAutoFit/>
          </a:bodyPr>
          <a:lstStyle/>
          <a:p>
            <a:pPr algn="ctr"/>
            <a:r>
              <a:rPr kumimoji="1" lang="ja-JP" altLang="en-US" dirty="0"/>
              <a:t>図</a:t>
            </a:r>
            <a:r>
              <a:rPr kumimoji="1" lang="en-US" altLang="ja-JP" dirty="0"/>
              <a:t>6 </a:t>
            </a:r>
            <a:r>
              <a:rPr kumimoji="1" lang="ja-JP" altLang="en-US" dirty="0"/>
              <a:t>損失と学習回数の変化</a:t>
            </a:r>
            <a:endParaRPr kumimoji="1" lang="en-US" altLang="ja-JP" dirty="0"/>
          </a:p>
        </p:txBody>
      </p:sp>
      <p:sp>
        <p:nvSpPr>
          <p:cNvPr id="12" name="テキスト ボックス 11">
            <a:extLst>
              <a:ext uri="{FF2B5EF4-FFF2-40B4-BE49-F238E27FC236}">
                <a16:creationId xmlns:a16="http://schemas.microsoft.com/office/drawing/2014/main" id="{FBCBE13E-F8E2-497C-B92A-DA9966ECE7D1}"/>
              </a:ext>
            </a:extLst>
          </p:cNvPr>
          <p:cNvSpPr txBox="1"/>
          <p:nvPr/>
        </p:nvSpPr>
        <p:spPr>
          <a:xfrm>
            <a:off x="1447798" y="1761666"/>
            <a:ext cx="7341199" cy="830997"/>
          </a:xfrm>
          <a:prstGeom prst="rect">
            <a:avLst/>
          </a:prstGeom>
          <a:noFill/>
        </p:spPr>
        <p:txBody>
          <a:bodyPr wrap="square" rtlCol="0">
            <a:spAutoFit/>
          </a:bodyPr>
          <a:lstStyle/>
          <a:p>
            <a:r>
              <a:rPr kumimoji="1" lang="ja-JP" altLang="en-US" sz="2400" dirty="0"/>
              <a:t>画像サイズ</a:t>
            </a:r>
            <a:r>
              <a:rPr kumimoji="1" lang="en-US" altLang="ja-JP" sz="2400" dirty="0"/>
              <a:t>: 32×32</a:t>
            </a:r>
            <a:br>
              <a:rPr kumimoji="1" lang="en-US" altLang="ja-JP" sz="2400" dirty="0"/>
            </a:br>
            <a:r>
              <a:rPr kumimoji="1" lang="ja-JP" altLang="en-US" sz="2400" dirty="0"/>
              <a:t>画像彩度</a:t>
            </a:r>
            <a:r>
              <a:rPr kumimoji="1" lang="en-US" altLang="ja-JP" sz="2400" dirty="0"/>
              <a:t>: 2</a:t>
            </a:r>
            <a:r>
              <a:rPr kumimoji="1" lang="ja-JP" altLang="en-US" sz="2400" dirty="0"/>
              <a:t>値化</a:t>
            </a:r>
            <a:r>
              <a:rPr kumimoji="1" lang="en-US" altLang="ja-JP" sz="2400" dirty="0"/>
              <a:t>+</a:t>
            </a:r>
            <a:r>
              <a:rPr kumimoji="1" lang="ja-JP" altLang="en-US" sz="2400" dirty="0"/>
              <a:t>グレースケール</a:t>
            </a:r>
            <a:r>
              <a:rPr kumimoji="1" lang="en-US" altLang="ja-JP" sz="2400" dirty="0"/>
              <a:t>(</a:t>
            </a:r>
            <a:r>
              <a:rPr kumimoji="1" lang="ja-JP" altLang="en-US" sz="2400" dirty="0"/>
              <a:t>混合生成</a:t>
            </a:r>
            <a:r>
              <a:rPr kumimoji="1" lang="en-US" altLang="ja-JP" sz="2400" dirty="0"/>
              <a:t>)</a:t>
            </a:r>
            <a:endParaRPr kumimoji="1" lang="ja-JP" altLang="en-US" sz="2400" dirty="0"/>
          </a:p>
        </p:txBody>
      </p:sp>
      <p:pic>
        <p:nvPicPr>
          <p:cNvPr id="4" name="図 3" descr="グラフ, 折れ線グラフ&#10;&#10;自動的に生成された説明">
            <a:extLst>
              <a:ext uri="{FF2B5EF4-FFF2-40B4-BE49-F238E27FC236}">
                <a16:creationId xmlns:a16="http://schemas.microsoft.com/office/drawing/2014/main" id="{04CF998C-D3C4-4A06-A762-98DE3069B8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807" y="2592663"/>
            <a:ext cx="4903317" cy="3328158"/>
          </a:xfrm>
          <a:prstGeom prst="rect">
            <a:avLst/>
          </a:prstGeom>
        </p:spPr>
      </p:pic>
      <p:pic>
        <p:nvPicPr>
          <p:cNvPr id="7" name="図 6" descr="グラフ, ヒストグラム&#10;&#10;自動的に生成された説明">
            <a:extLst>
              <a:ext uri="{FF2B5EF4-FFF2-40B4-BE49-F238E27FC236}">
                <a16:creationId xmlns:a16="http://schemas.microsoft.com/office/drawing/2014/main" id="{F7CBF1BC-B127-4930-BB61-C024E38A8D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7691" y="2592663"/>
            <a:ext cx="4903317" cy="3328158"/>
          </a:xfrm>
          <a:prstGeom prst="rect">
            <a:avLst/>
          </a:prstGeom>
        </p:spPr>
      </p:pic>
    </p:spTree>
    <p:extLst>
      <p:ext uri="{BB962C8B-B14F-4D97-AF65-F5344CB8AC3E}">
        <p14:creationId xmlns:p14="http://schemas.microsoft.com/office/powerpoint/2010/main" val="2122541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543EEC-4784-4928-9491-041CC3226E3D}"/>
              </a:ext>
            </a:extLst>
          </p:cNvPr>
          <p:cNvSpPr>
            <a:spLocks noGrp="1"/>
          </p:cNvSpPr>
          <p:nvPr>
            <p:ph type="title"/>
          </p:nvPr>
        </p:nvSpPr>
        <p:spPr/>
        <p:txBody>
          <a:bodyPr/>
          <a:lstStyle/>
          <a:p>
            <a:r>
              <a:rPr kumimoji="1" lang="ja-JP" altLang="en-US" dirty="0"/>
              <a:t>研究結果</a:t>
            </a:r>
            <a:r>
              <a:rPr kumimoji="1" lang="en-US" altLang="ja-JP" dirty="0"/>
              <a:t>(</a:t>
            </a:r>
            <a:r>
              <a:rPr kumimoji="1" lang="ja-JP" altLang="en-US" dirty="0"/>
              <a:t>欠陥</a:t>
            </a:r>
            <a:r>
              <a:rPr lang="ja-JP" altLang="en-US" dirty="0"/>
              <a:t>発見</a:t>
            </a:r>
            <a:r>
              <a:rPr kumimoji="1" lang="en-US" altLang="ja-JP" dirty="0"/>
              <a:t>)</a:t>
            </a:r>
            <a:endParaRPr kumimoji="1" lang="ja-JP" altLang="en-US" dirty="0"/>
          </a:p>
        </p:txBody>
      </p:sp>
      <p:sp>
        <p:nvSpPr>
          <p:cNvPr id="12" name="テキスト ボックス 11">
            <a:extLst>
              <a:ext uri="{FF2B5EF4-FFF2-40B4-BE49-F238E27FC236}">
                <a16:creationId xmlns:a16="http://schemas.microsoft.com/office/drawing/2014/main" id="{FBCBE13E-F8E2-497C-B92A-DA9966ECE7D1}"/>
              </a:ext>
            </a:extLst>
          </p:cNvPr>
          <p:cNvSpPr txBox="1"/>
          <p:nvPr/>
        </p:nvSpPr>
        <p:spPr>
          <a:xfrm>
            <a:off x="811753" y="4837455"/>
            <a:ext cx="10568494" cy="1592744"/>
          </a:xfrm>
          <a:prstGeom prst="rect">
            <a:avLst/>
          </a:prstGeom>
          <a:noFill/>
        </p:spPr>
        <p:txBody>
          <a:bodyPr wrap="square" rtlCol="0">
            <a:spAutoFit/>
          </a:bodyPr>
          <a:lstStyle/>
          <a:p>
            <a:pPr marL="342900" indent="-342900">
              <a:lnSpc>
                <a:spcPct val="200000"/>
              </a:lnSpc>
              <a:buFont typeface="Wingdings" panose="05000000000000000000" pitchFamily="2" charset="2"/>
              <a:buChar char="l"/>
            </a:pPr>
            <a:r>
              <a:rPr kumimoji="1" lang="ja-JP" altLang="en-US" sz="2600" dirty="0"/>
              <a:t>完全</a:t>
            </a:r>
            <a:r>
              <a:rPr kumimoji="1" lang="en-US" altLang="ja-JP" sz="2600" dirty="0"/>
              <a:t>2</a:t>
            </a:r>
            <a:r>
              <a:rPr kumimoji="1" lang="ja-JP" altLang="en-US" sz="2600" dirty="0"/>
              <a:t>値化の場合は</a:t>
            </a:r>
            <a:r>
              <a:rPr kumimoji="1" lang="en-US" altLang="ja-JP" sz="2600" dirty="0"/>
              <a:t>,50</a:t>
            </a:r>
            <a:r>
              <a:rPr kumimoji="1" lang="ja-JP" altLang="en-US" sz="2600" dirty="0"/>
              <a:t>回目以降で約</a:t>
            </a:r>
            <a:r>
              <a:rPr kumimoji="1" lang="en-US" altLang="ja-JP" sz="2600" dirty="0"/>
              <a:t>78%</a:t>
            </a:r>
            <a:r>
              <a:rPr kumimoji="1" lang="ja-JP" altLang="en-US" sz="2600" dirty="0"/>
              <a:t>で収束している</a:t>
            </a:r>
            <a:endParaRPr kumimoji="1" lang="en-US" altLang="ja-JP" sz="2600" dirty="0"/>
          </a:p>
          <a:p>
            <a:pPr marL="342900" indent="-342900">
              <a:lnSpc>
                <a:spcPct val="200000"/>
              </a:lnSpc>
              <a:buFont typeface="Wingdings" panose="05000000000000000000" pitchFamily="2" charset="2"/>
              <a:buChar char="l"/>
            </a:pPr>
            <a:r>
              <a:rPr kumimoji="1" lang="ja-JP" altLang="en-US" sz="2600" dirty="0"/>
              <a:t>全ての結果において</a:t>
            </a:r>
            <a:r>
              <a:rPr kumimoji="1" lang="en-US" altLang="ja-JP" sz="2600" dirty="0"/>
              <a:t>,</a:t>
            </a:r>
            <a:r>
              <a:rPr kumimoji="1" lang="ja-JP" altLang="en-US" sz="2600" dirty="0"/>
              <a:t>約</a:t>
            </a:r>
            <a:r>
              <a:rPr kumimoji="1" lang="en-US" altLang="ja-JP" sz="2600" dirty="0"/>
              <a:t>60</a:t>
            </a:r>
            <a:r>
              <a:rPr kumimoji="1" lang="ja-JP" altLang="en-US" sz="2600" dirty="0"/>
              <a:t>回目で結果が収束している</a:t>
            </a:r>
            <a:endParaRPr kumimoji="1" lang="en-US" altLang="ja-JP" sz="2600" dirty="0"/>
          </a:p>
        </p:txBody>
      </p:sp>
      <p:graphicFrame>
        <p:nvGraphicFramePr>
          <p:cNvPr id="6" name="表 7">
            <a:extLst>
              <a:ext uri="{FF2B5EF4-FFF2-40B4-BE49-F238E27FC236}">
                <a16:creationId xmlns:a16="http://schemas.microsoft.com/office/drawing/2014/main" id="{0E3C59EC-DB9A-4D83-B851-8CA75A130B40}"/>
              </a:ext>
            </a:extLst>
          </p:cNvPr>
          <p:cNvGraphicFramePr>
            <a:graphicFrameLocks noGrp="1"/>
          </p:cNvGraphicFramePr>
          <p:nvPr>
            <p:extLst>
              <p:ext uri="{D42A27DB-BD31-4B8C-83A1-F6EECF244321}">
                <p14:modId xmlns:p14="http://schemas.microsoft.com/office/powerpoint/2010/main" val="4074942333"/>
              </p:ext>
            </p:extLst>
          </p:nvPr>
        </p:nvGraphicFramePr>
        <p:xfrm>
          <a:off x="687160" y="1880696"/>
          <a:ext cx="10817680" cy="2768600"/>
        </p:xfrm>
        <a:graphic>
          <a:graphicData uri="http://schemas.openxmlformats.org/drawingml/2006/table">
            <a:tbl>
              <a:tblPr firstRow="1" bandRow="1">
                <a:tableStyleId>{9D7B26C5-4107-4FEC-AEDC-1716B250A1EF}</a:tableStyleId>
              </a:tblPr>
              <a:tblGrid>
                <a:gridCol w="2163536">
                  <a:extLst>
                    <a:ext uri="{9D8B030D-6E8A-4147-A177-3AD203B41FA5}">
                      <a16:colId xmlns:a16="http://schemas.microsoft.com/office/drawing/2014/main" val="3780878117"/>
                    </a:ext>
                  </a:extLst>
                </a:gridCol>
                <a:gridCol w="2163536">
                  <a:extLst>
                    <a:ext uri="{9D8B030D-6E8A-4147-A177-3AD203B41FA5}">
                      <a16:colId xmlns:a16="http://schemas.microsoft.com/office/drawing/2014/main" val="1705070545"/>
                    </a:ext>
                  </a:extLst>
                </a:gridCol>
                <a:gridCol w="2163536">
                  <a:extLst>
                    <a:ext uri="{9D8B030D-6E8A-4147-A177-3AD203B41FA5}">
                      <a16:colId xmlns:a16="http://schemas.microsoft.com/office/drawing/2014/main" val="1307853760"/>
                    </a:ext>
                  </a:extLst>
                </a:gridCol>
                <a:gridCol w="2163536">
                  <a:extLst>
                    <a:ext uri="{9D8B030D-6E8A-4147-A177-3AD203B41FA5}">
                      <a16:colId xmlns:a16="http://schemas.microsoft.com/office/drawing/2014/main" val="3277145935"/>
                    </a:ext>
                  </a:extLst>
                </a:gridCol>
                <a:gridCol w="2163536">
                  <a:extLst>
                    <a:ext uri="{9D8B030D-6E8A-4147-A177-3AD203B41FA5}">
                      <a16:colId xmlns:a16="http://schemas.microsoft.com/office/drawing/2014/main" val="1830808805"/>
                    </a:ext>
                  </a:extLst>
                </a:gridCol>
              </a:tblGrid>
              <a:tr h="370840">
                <a:tc>
                  <a:txBody>
                    <a:bodyPr/>
                    <a:lstStyle/>
                    <a:p>
                      <a:pPr algn="ctr"/>
                      <a:r>
                        <a:rPr kumimoji="1" lang="ja-JP" altLang="en-US" dirty="0"/>
                        <a:t>画像の種類</a:t>
                      </a:r>
                    </a:p>
                  </a:txBody>
                  <a:tcPr anchor="ctr">
                    <a:lnR w="12700" cap="flat" cmpd="sng" algn="ctr">
                      <a:solidFill>
                        <a:schemeClr val="tx1"/>
                      </a:solidFill>
                      <a:prstDash val="solid"/>
                      <a:round/>
                      <a:headEnd type="none" w="med" len="med"/>
                      <a:tailEnd type="none" w="med" len="med"/>
                    </a:lnR>
                  </a:tcPr>
                </a:tc>
                <a:tc gridSpan="2">
                  <a:txBody>
                    <a:bodyPr/>
                    <a:lstStyle/>
                    <a:p>
                      <a:pPr algn="ctr"/>
                      <a:r>
                        <a:rPr kumimoji="1" lang="ja-JP" altLang="en-US" dirty="0"/>
                        <a:t>精度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kumimoji="1" lang="ja-JP" altLang="en-US" dirty="0"/>
                    </a:p>
                  </a:txBody>
                  <a:tcPr>
                    <a:lnR w="12700" cap="flat" cmpd="sng" algn="ctr">
                      <a:solidFill>
                        <a:schemeClr val="tx1"/>
                      </a:solidFill>
                      <a:prstDash val="solid"/>
                      <a:round/>
                      <a:headEnd type="none" w="med" len="med"/>
                      <a:tailEnd type="none" w="med" len="med"/>
                    </a:lnR>
                  </a:tcPr>
                </a:tc>
                <a:tc gridSpan="2">
                  <a:txBody>
                    <a:bodyPr/>
                    <a:lstStyle/>
                    <a:p>
                      <a:pPr algn="ctr"/>
                      <a:r>
                        <a:rPr kumimoji="1" lang="ja-JP" altLang="en-US" dirty="0"/>
                        <a:t>損失</a:t>
                      </a:r>
                    </a:p>
                  </a:txBody>
                  <a:tcPr anchor="ctr">
                    <a:lnL w="12700" cap="flat" cmpd="sng" algn="ctr">
                      <a:solidFill>
                        <a:schemeClr val="tx1"/>
                      </a:solidFill>
                      <a:prstDash val="solid"/>
                      <a:round/>
                      <a:headEnd type="none" w="med" len="med"/>
                      <a:tailEnd type="none" w="med" len="med"/>
                    </a:lnL>
                  </a:tcPr>
                </a:tc>
                <a:tc hMerge="1">
                  <a:txBody>
                    <a:bodyPr/>
                    <a:lstStyle/>
                    <a:p>
                      <a:endParaRPr kumimoji="1" lang="ja-JP" altLang="en-US" dirty="0"/>
                    </a:p>
                  </a:txBody>
                  <a:tcPr/>
                </a:tc>
                <a:extLst>
                  <a:ext uri="{0D108BD9-81ED-4DB2-BD59-A6C34878D82A}">
                    <a16:rowId xmlns:a16="http://schemas.microsoft.com/office/drawing/2014/main" val="638938310"/>
                  </a:ext>
                </a:extLst>
              </a:tr>
              <a:tr h="370840">
                <a:tc rowSpan="2">
                  <a:txBody>
                    <a:bodyPr/>
                    <a:lstStyle/>
                    <a:p>
                      <a:pPr algn="ctr"/>
                      <a:r>
                        <a:rPr lang="en-US" altLang="ja-JP" dirty="0">
                          <a:latin typeface="Cambria Math" panose="02040503050406030204" pitchFamily="18" charset="0"/>
                          <a:ea typeface="Cambria Math" panose="02040503050406030204" pitchFamily="18" charset="0"/>
                        </a:rPr>
                        <a:t>grayscale</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Training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solidFill>
                      <a:schemeClr val="accent2">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0.9792</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solidFill>
                      <a:schemeClr val="accent2">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Training loss</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solidFill>
                      <a:schemeClr val="accent2">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0.1032</a:t>
                      </a:r>
                      <a:endParaRPr kumimoji="1" lang="ja-JP" altLang="en-US" dirty="0">
                        <a:latin typeface="Cambria Math" panose="02040503050406030204" pitchFamily="18" charset="0"/>
                      </a:endParaRPr>
                    </a:p>
                  </a:txBody>
                  <a:tcPr anchor="ctr">
                    <a:solidFill>
                      <a:schemeClr val="accent2">
                        <a:alpha val="20000"/>
                      </a:schemeClr>
                    </a:solidFill>
                  </a:tcPr>
                </a:tc>
                <a:extLst>
                  <a:ext uri="{0D108BD9-81ED-4DB2-BD59-A6C34878D82A}">
                    <a16:rowId xmlns:a16="http://schemas.microsoft.com/office/drawing/2014/main" val="3634242538"/>
                  </a:ext>
                </a:extLst>
              </a:tr>
              <a:tr h="370840">
                <a:tc vMerge="1">
                  <a:txBody>
                    <a:bodyPr/>
                    <a:lstStyle/>
                    <a:p>
                      <a:endParaRPr kumimoji="1" lang="ja-JP"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Validation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b="1" dirty="0">
                          <a:solidFill>
                            <a:srgbClr val="FF0000"/>
                          </a:solidFill>
                          <a:latin typeface="Cambria Math" panose="02040503050406030204" pitchFamily="18" charset="0"/>
                          <a:ea typeface="Cambria Math" panose="02040503050406030204" pitchFamily="18" charset="0"/>
                        </a:rPr>
                        <a:t>0.9945</a:t>
                      </a:r>
                      <a:endParaRPr kumimoji="1" lang="ja-JP" altLang="en-US" b="1" dirty="0">
                        <a:solidFill>
                          <a:srgbClr val="FF0000"/>
                        </a:solidFill>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Validation loss</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0.0943</a:t>
                      </a:r>
                      <a:endParaRPr kumimoji="1" lang="ja-JP" altLang="en-US" dirty="0">
                        <a:latin typeface="Cambria Math" panose="02040503050406030204"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1160493"/>
                  </a:ext>
                </a:extLst>
              </a:tr>
              <a:tr h="370840">
                <a:tc rowSpan="2">
                  <a:txBody>
                    <a:bodyPr/>
                    <a:lstStyle/>
                    <a:p>
                      <a:pPr algn="ctr"/>
                      <a:r>
                        <a:rPr lang="en-US" altLang="ja-JP" dirty="0">
                          <a:latin typeface="Cambria Math" panose="02040503050406030204" pitchFamily="18" charset="0"/>
                          <a:ea typeface="Cambria Math" panose="02040503050406030204" pitchFamily="18" charset="0"/>
                        </a:rPr>
                        <a:t>Binarization</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a:latin typeface="Cambria Math" panose="02040503050406030204" pitchFamily="18" charset="0"/>
                          <a:ea typeface="Cambria Math" panose="02040503050406030204" pitchFamily="18" charset="0"/>
                        </a:rPr>
                        <a:t>Training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0.8512</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Training loss</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0.3867</a:t>
                      </a:r>
                      <a:endParaRPr kumimoji="1" lang="ja-JP" altLang="en-US" dirty="0">
                        <a:latin typeface="Cambria Math" panose="02040503050406030204" pitchFamily="18" charset="0"/>
                      </a:endParaRPr>
                    </a:p>
                  </a:txBody>
                  <a:tcPr anchor="ctr">
                    <a:lnT w="12700" cap="flat" cmpd="sng" algn="ctr">
                      <a:solidFill>
                        <a:schemeClr val="tx1"/>
                      </a:solidFill>
                      <a:prstDash val="solid"/>
                      <a:round/>
                      <a:headEnd type="none" w="med" len="med"/>
                      <a:tailEnd type="none" w="med" len="med"/>
                    </a:lnT>
                    <a:solidFill>
                      <a:schemeClr val="accent2">
                        <a:alpha val="20000"/>
                      </a:schemeClr>
                    </a:solidFill>
                  </a:tcPr>
                </a:tc>
                <a:extLst>
                  <a:ext uri="{0D108BD9-81ED-4DB2-BD59-A6C34878D82A}">
                    <a16:rowId xmlns:a16="http://schemas.microsoft.com/office/drawing/2014/main" val="4225916147"/>
                  </a:ext>
                </a:extLst>
              </a:tr>
              <a:tr h="370840">
                <a:tc vMerge="1">
                  <a:txBody>
                    <a:bodyPr/>
                    <a:lstStyle/>
                    <a:p>
                      <a:endParaRPr kumimoji="1" lang="ja-JP"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Validation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0.7829</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Validation loss</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0.5028</a:t>
                      </a:r>
                      <a:endParaRPr kumimoji="1" lang="ja-JP" altLang="en-US" dirty="0">
                        <a:latin typeface="Cambria Math" panose="02040503050406030204"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2689604"/>
                  </a:ext>
                </a:extLst>
              </a:tr>
              <a:tr h="490868">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dirty="0">
                          <a:latin typeface="Cambria Math" panose="02040503050406030204" pitchFamily="18" charset="0"/>
                          <a:ea typeface="Cambria Math" panose="02040503050406030204" pitchFamily="18" charset="0"/>
                        </a:rPr>
                        <a:t>grayscale</a:t>
                      </a:r>
                      <a:endParaRPr kumimoji="1" lang="ja-JP" altLang="en-US" dirty="0">
                        <a:latin typeface="Cambria Math" panose="02040503050406030204" pitchFamily="18" charset="0"/>
                      </a:endParaRPr>
                    </a:p>
                    <a:p>
                      <a:pPr algn="ctr"/>
                      <a:r>
                        <a:rPr kumimoji="1" lang="en-US" altLang="ja-JP" dirty="0">
                          <a:latin typeface="Cambria Math" panose="02040503050406030204" pitchFamily="18" charset="0"/>
                          <a:ea typeface="Cambria Math" panose="02040503050406030204" pitchFamily="18"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dirty="0">
                          <a:latin typeface="Cambria Math" panose="02040503050406030204" pitchFamily="18" charset="0"/>
                          <a:ea typeface="Cambria Math" panose="02040503050406030204" pitchFamily="18" charset="0"/>
                        </a:rPr>
                        <a:t>Binarization</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Training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0.9365</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Training loss</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0.1843</a:t>
                      </a:r>
                      <a:endParaRPr kumimoji="1" lang="ja-JP" altLang="en-US" dirty="0">
                        <a:latin typeface="Cambria Math" panose="02040503050406030204" pitchFamily="18" charset="0"/>
                      </a:endParaRPr>
                    </a:p>
                  </a:txBody>
                  <a:tcPr anchor="ctr">
                    <a:lnT w="12700" cap="flat" cmpd="sng" algn="ctr">
                      <a:solidFill>
                        <a:schemeClr val="tx1"/>
                      </a:solidFill>
                      <a:prstDash val="solid"/>
                      <a:round/>
                      <a:headEnd type="none" w="med" len="med"/>
                      <a:tailEnd type="none" w="med" len="med"/>
                    </a:lnT>
                    <a:solidFill>
                      <a:schemeClr val="accent2">
                        <a:alpha val="20000"/>
                      </a:schemeClr>
                    </a:solidFill>
                  </a:tcPr>
                </a:tc>
                <a:extLst>
                  <a:ext uri="{0D108BD9-81ED-4DB2-BD59-A6C34878D82A}">
                    <a16:rowId xmlns:a16="http://schemas.microsoft.com/office/drawing/2014/main" val="3044300564"/>
                  </a:ext>
                </a:extLst>
              </a:tr>
              <a:tr h="370840">
                <a:tc vMerge="1">
                  <a:txBody>
                    <a:bodyPr/>
                    <a:lstStyle/>
                    <a:p>
                      <a:endParaRPr kumimoji="1" lang="ja-JP" altLang="en-US" dirty="0"/>
                    </a:p>
                  </a:txBody>
                  <a:tcPr>
                    <a:lnR w="12700" cap="flat" cmpd="sng" algn="ctr">
                      <a:solidFill>
                        <a:schemeClr val="tx1"/>
                      </a:solidFill>
                      <a:prstDash val="solid"/>
                      <a:round/>
                      <a:headEnd type="none" w="med" len="med"/>
                      <a:tailEnd type="none" w="med" len="med"/>
                    </a:lnR>
                  </a:tcPr>
                </a:tc>
                <a:tc>
                  <a:txBody>
                    <a:bodyPr/>
                    <a:lstStyle/>
                    <a:p>
                      <a:pPr algn="ctr"/>
                      <a:r>
                        <a:rPr kumimoji="1" lang="en-US" altLang="ja-JP" dirty="0">
                          <a:latin typeface="Cambria Math" panose="02040503050406030204" pitchFamily="18" charset="0"/>
                          <a:ea typeface="Cambria Math" panose="02040503050406030204" pitchFamily="18" charset="0"/>
                        </a:rPr>
                        <a:t>Validation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kumimoji="1" lang="en-US" altLang="ja-JP" dirty="0">
                          <a:latin typeface="Cambria Math" panose="02040503050406030204" pitchFamily="18" charset="0"/>
                          <a:ea typeface="Cambria Math" panose="02040503050406030204" pitchFamily="18" charset="0"/>
                        </a:rPr>
                        <a:t>0.9432</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kumimoji="1" lang="en-US" altLang="ja-JP" dirty="0">
                          <a:latin typeface="Cambria Math" panose="02040503050406030204" pitchFamily="18" charset="0"/>
                          <a:ea typeface="Cambria Math" panose="02040503050406030204" pitchFamily="18" charset="0"/>
                        </a:rPr>
                        <a:t>Validation loss</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kumimoji="1" lang="en-US" altLang="ja-JP" dirty="0">
                          <a:latin typeface="Cambria Math" panose="02040503050406030204" pitchFamily="18" charset="0"/>
                          <a:ea typeface="Cambria Math" panose="02040503050406030204" pitchFamily="18" charset="0"/>
                        </a:rPr>
                        <a:t>0.1667</a:t>
                      </a:r>
                      <a:endParaRPr kumimoji="1" lang="ja-JP" altLang="en-US" dirty="0">
                        <a:latin typeface="Cambria Math" panose="02040503050406030204" pitchFamily="18" charset="0"/>
                      </a:endParaRPr>
                    </a:p>
                  </a:txBody>
                  <a:tcPr anchor="ctr"/>
                </a:tc>
                <a:extLst>
                  <a:ext uri="{0D108BD9-81ED-4DB2-BD59-A6C34878D82A}">
                    <a16:rowId xmlns:a16="http://schemas.microsoft.com/office/drawing/2014/main" val="3172594230"/>
                  </a:ext>
                </a:extLst>
              </a:tr>
            </a:tbl>
          </a:graphicData>
        </a:graphic>
      </p:graphicFrame>
    </p:spTree>
    <p:extLst>
      <p:ext uri="{BB962C8B-B14F-4D97-AF65-F5344CB8AC3E}">
        <p14:creationId xmlns:p14="http://schemas.microsoft.com/office/powerpoint/2010/main" val="1485808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543EEC-4784-4928-9491-041CC3226E3D}"/>
              </a:ext>
            </a:extLst>
          </p:cNvPr>
          <p:cNvSpPr>
            <a:spLocks noGrp="1"/>
          </p:cNvSpPr>
          <p:nvPr>
            <p:ph type="title"/>
          </p:nvPr>
        </p:nvSpPr>
        <p:spPr/>
        <p:txBody>
          <a:bodyPr/>
          <a:lstStyle/>
          <a:p>
            <a:r>
              <a:rPr kumimoji="1" lang="ja-JP" altLang="en-US" dirty="0"/>
              <a:t>研究結果</a:t>
            </a:r>
            <a:r>
              <a:rPr kumimoji="1" lang="en-US" altLang="ja-JP" dirty="0"/>
              <a:t>(</a:t>
            </a:r>
            <a:r>
              <a:rPr kumimoji="1" lang="ja-JP" altLang="en-US" dirty="0"/>
              <a:t>欠陥</a:t>
            </a:r>
            <a:r>
              <a:rPr lang="ja-JP" altLang="en-US" dirty="0"/>
              <a:t>判別</a:t>
            </a:r>
            <a:r>
              <a:rPr kumimoji="1" lang="en-US" altLang="ja-JP" dirty="0"/>
              <a:t>)</a:t>
            </a:r>
            <a:endParaRPr kumimoji="1" lang="ja-JP" altLang="en-US" dirty="0"/>
          </a:p>
        </p:txBody>
      </p:sp>
      <p:pic>
        <p:nvPicPr>
          <p:cNvPr id="7" name="図 6" descr="グラフ が含まれている画像&#10;&#10;自動的に生成された説明">
            <a:extLst>
              <a:ext uri="{FF2B5EF4-FFF2-40B4-BE49-F238E27FC236}">
                <a16:creationId xmlns:a16="http://schemas.microsoft.com/office/drawing/2014/main" id="{4D641493-4B70-4B0A-8600-01B7E91ED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127" y="2679566"/>
            <a:ext cx="4903317" cy="3366267"/>
          </a:xfrm>
          <a:prstGeom prst="rect">
            <a:avLst/>
          </a:prstGeom>
        </p:spPr>
      </p:pic>
      <p:pic>
        <p:nvPicPr>
          <p:cNvPr id="9" name="図 8" descr="グラフ, ヒストグラム&#10;&#10;自動的に生成された説明">
            <a:extLst>
              <a:ext uri="{FF2B5EF4-FFF2-40B4-BE49-F238E27FC236}">
                <a16:creationId xmlns:a16="http://schemas.microsoft.com/office/drawing/2014/main" id="{C31BDE8C-6538-4E9A-9B82-877D851C9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4558" y="2679566"/>
            <a:ext cx="5039243" cy="3368066"/>
          </a:xfrm>
          <a:prstGeom prst="rect">
            <a:avLst/>
          </a:prstGeom>
        </p:spPr>
      </p:pic>
      <p:sp>
        <p:nvSpPr>
          <p:cNvPr id="10" name="テキスト ボックス 9">
            <a:extLst>
              <a:ext uri="{FF2B5EF4-FFF2-40B4-BE49-F238E27FC236}">
                <a16:creationId xmlns:a16="http://schemas.microsoft.com/office/drawing/2014/main" id="{A82522ED-6DBF-45AB-9AD6-5CB4F10E3954}"/>
              </a:ext>
            </a:extLst>
          </p:cNvPr>
          <p:cNvSpPr txBox="1"/>
          <p:nvPr/>
        </p:nvSpPr>
        <p:spPr>
          <a:xfrm>
            <a:off x="1404939" y="6132737"/>
            <a:ext cx="4141694" cy="369332"/>
          </a:xfrm>
          <a:prstGeom prst="rect">
            <a:avLst/>
          </a:prstGeom>
          <a:noFill/>
        </p:spPr>
        <p:txBody>
          <a:bodyPr wrap="square" rtlCol="0">
            <a:spAutoFit/>
          </a:bodyPr>
          <a:lstStyle/>
          <a:p>
            <a:pPr algn="ctr"/>
            <a:r>
              <a:rPr kumimoji="1" lang="ja-JP" altLang="en-US" dirty="0"/>
              <a:t>図</a:t>
            </a:r>
            <a:r>
              <a:rPr kumimoji="1" lang="en-US" altLang="ja-JP" dirty="0"/>
              <a:t>7 </a:t>
            </a:r>
            <a:r>
              <a:rPr kumimoji="1" lang="ja-JP" altLang="en-US" dirty="0"/>
              <a:t>解析精度と学習回数の関係</a:t>
            </a:r>
            <a:endParaRPr kumimoji="1" lang="en-US" altLang="ja-JP" dirty="0"/>
          </a:p>
        </p:txBody>
      </p:sp>
      <p:sp>
        <p:nvSpPr>
          <p:cNvPr id="11" name="テキスト ボックス 10">
            <a:extLst>
              <a:ext uri="{FF2B5EF4-FFF2-40B4-BE49-F238E27FC236}">
                <a16:creationId xmlns:a16="http://schemas.microsoft.com/office/drawing/2014/main" id="{DD9C86CF-FA79-4652-9135-8CA636DB17F0}"/>
              </a:ext>
            </a:extLst>
          </p:cNvPr>
          <p:cNvSpPr txBox="1"/>
          <p:nvPr/>
        </p:nvSpPr>
        <p:spPr>
          <a:xfrm>
            <a:off x="7596692" y="6132737"/>
            <a:ext cx="2979850" cy="369332"/>
          </a:xfrm>
          <a:prstGeom prst="rect">
            <a:avLst/>
          </a:prstGeom>
          <a:noFill/>
        </p:spPr>
        <p:txBody>
          <a:bodyPr wrap="square" rtlCol="0">
            <a:spAutoFit/>
          </a:bodyPr>
          <a:lstStyle/>
          <a:p>
            <a:pPr algn="ctr"/>
            <a:r>
              <a:rPr kumimoji="1" lang="ja-JP" altLang="en-US" dirty="0"/>
              <a:t>図</a:t>
            </a:r>
            <a:r>
              <a:rPr kumimoji="1" lang="en-US" altLang="ja-JP" dirty="0"/>
              <a:t>8 </a:t>
            </a:r>
            <a:r>
              <a:rPr kumimoji="1" lang="ja-JP" altLang="en-US" dirty="0"/>
              <a:t>損失と学習回数の変化</a:t>
            </a:r>
            <a:endParaRPr kumimoji="1" lang="en-US" altLang="ja-JP" dirty="0"/>
          </a:p>
        </p:txBody>
      </p:sp>
      <p:sp>
        <p:nvSpPr>
          <p:cNvPr id="12" name="テキスト ボックス 11">
            <a:extLst>
              <a:ext uri="{FF2B5EF4-FFF2-40B4-BE49-F238E27FC236}">
                <a16:creationId xmlns:a16="http://schemas.microsoft.com/office/drawing/2014/main" id="{FBCBE13E-F8E2-497C-B92A-DA9966ECE7D1}"/>
              </a:ext>
            </a:extLst>
          </p:cNvPr>
          <p:cNvSpPr txBox="1"/>
          <p:nvPr/>
        </p:nvSpPr>
        <p:spPr>
          <a:xfrm>
            <a:off x="1447799" y="1761666"/>
            <a:ext cx="6319221" cy="830997"/>
          </a:xfrm>
          <a:prstGeom prst="rect">
            <a:avLst/>
          </a:prstGeom>
          <a:noFill/>
        </p:spPr>
        <p:txBody>
          <a:bodyPr wrap="square" rtlCol="0">
            <a:spAutoFit/>
          </a:bodyPr>
          <a:lstStyle/>
          <a:p>
            <a:r>
              <a:rPr kumimoji="1" lang="ja-JP" altLang="en-US" sz="2400" dirty="0"/>
              <a:t>画像サイズ</a:t>
            </a:r>
            <a:r>
              <a:rPr kumimoji="1" lang="en-US" altLang="ja-JP" sz="2400" dirty="0"/>
              <a:t>: 32×32</a:t>
            </a:r>
            <a:br>
              <a:rPr kumimoji="1" lang="en-US" altLang="ja-JP" sz="2400" dirty="0"/>
            </a:br>
            <a:r>
              <a:rPr kumimoji="1" lang="ja-JP" altLang="en-US" sz="2400" dirty="0"/>
              <a:t>画像彩度</a:t>
            </a:r>
            <a:r>
              <a:rPr kumimoji="1" lang="en-US" altLang="ja-JP" sz="2400" dirty="0"/>
              <a:t>: </a:t>
            </a:r>
            <a:r>
              <a:rPr kumimoji="1" lang="ja-JP" altLang="en-US" sz="2400" dirty="0"/>
              <a:t>グレースケール</a:t>
            </a:r>
          </a:p>
        </p:txBody>
      </p:sp>
    </p:spTree>
    <p:extLst>
      <p:ext uri="{BB962C8B-B14F-4D97-AF65-F5344CB8AC3E}">
        <p14:creationId xmlns:p14="http://schemas.microsoft.com/office/powerpoint/2010/main" val="301368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543EEC-4784-4928-9491-041CC3226E3D}"/>
              </a:ext>
            </a:extLst>
          </p:cNvPr>
          <p:cNvSpPr>
            <a:spLocks noGrp="1"/>
          </p:cNvSpPr>
          <p:nvPr>
            <p:ph type="title"/>
          </p:nvPr>
        </p:nvSpPr>
        <p:spPr/>
        <p:txBody>
          <a:bodyPr/>
          <a:lstStyle/>
          <a:p>
            <a:r>
              <a:rPr kumimoji="1" lang="ja-JP" altLang="en-US" dirty="0"/>
              <a:t>研究結果</a:t>
            </a:r>
            <a:r>
              <a:rPr kumimoji="1" lang="en-US" altLang="ja-JP" dirty="0"/>
              <a:t>(</a:t>
            </a:r>
            <a:r>
              <a:rPr kumimoji="1" lang="ja-JP" altLang="en-US" dirty="0"/>
              <a:t>欠陥</a:t>
            </a:r>
            <a:r>
              <a:rPr lang="ja-JP" altLang="en-US" dirty="0"/>
              <a:t>判別</a:t>
            </a:r>
            <a:r>
              <a:rPr kumimoji="1" lang="en-US" altLang="ja-JP" dirty="0"/>
              <a:t>)</a:t>
            </a:r>
            <a:endParaRPr kumimoji="1" lang="ja-JP" altLang="en-US" dirty="0"/>
          </a:p>
        </p:txBody>
      </p:sp>
      <p:sp>
        <p:nvSpPr>
          <p:cNvPr id="10" name="テキスト ボックス 9">
            <a:extLst>
              <a:ext uri="{FF2B5EF4-FFF2-40B4-BE49-F238E27FC236}">
                <a16:creationId xmlns:a16="http://schemas.microsoft.com/office/drawing/2014/main" id="{A82522ED-6DBF-45AB-9AD6-5CB4F10E3954}"/>
              </a:ext>
            </a:extLst>
          </p:cNvPr>
          <p:cNvSpPr txBox="1"/>
          <p:nvPr/>
        </p:nvSpPr>
        <p:spPr>
          <a:xfrm>
            <a:off x="1361908" y="6070320"/>
            <a:ext cx="4141694" cy="369332"/>
          </a:xfrm>
          <a:prstGeom prst="rect">
            <a:avLst/>
          </a:prstGeom>
          <a:noFill/>
        </p:spPr>
        <p:txBody>
          <a:bodyPr wrap="square" rtlCol="0">
            <a:spAutoFit/>
          </a:bodyPr>
          <a:lstStyle/>
          <a:p>
            <a:pPr algn="ctr"/>
            <a:r>
              <a:rPr kumimoji="1" lang="ja-JP" altLang="en-US" dirty="0"/>
              <a:t>図</a:t>
            </a:r>
            <a:r>
              <a:rPr kumimoji="1" lang="en-US" altLang="ja-JP" dirty="0"/>
              <a:t>9 </a:t>
            </a:r>
            <a:r>
              <a:rPr kumimoji="1" lang="ja-JP" altLang="en-US" dirty="0"/>
              <a:t>解析精度と学習回数の関係</a:t>
            </a:r>
            <a:endParaRPr kumimoji="1" lang="en-US" altLang="ja-JP" dirty="0"/>
          </a:p>
        </p:txBody>
      </p:sp>
      <p:sp>
        <p:nvSpPr>
          <p:cNvPr id="11" name="テキスト ボックス 10">
            <a:extLst>
              <a:ext uri="{FF2B5EF4-FFF2-40B4-BE49-F238E27FC236}">
                <a16:creationId xmlns:a16="http://schemas.microsoft.com/office/drawing/2014/main" id="{DD9C86CF-FA79-4652-9135-8CA636DB17F0}"/>
              </a:ext>
            </a:extLst>
          </p:cNvPr>
          <p:cNvSpPr txBox="1"/>
          <p:nvPr/>
        </p:nvSpPr>
        <p:spPr>
          <a:xfrm>
            <a:off x="7596692" y="6088118"/>
            <a:ext cx="3233400" cy="369332"/>
          </a:xfrm>
          <a:prstGeom prst="rect">
            <a:avLst/>
          </a:prstGeom>
          <a:noFill/>
        </p:spPr>
        <p:txBody>
          <a:bodyPr wrap="square" rtlCol="0">
            <a:spAutoFit/>
          </a:bodyPr>
          <a:lstStyle/>
          <a:p>
            <a:pPr algn="ctr"/>
            <a:r>
              <a:rPr kumimoji="1" lang="ja-JP" altLang="en-US" dirty="0"/>
              <a:t>図</a:t>
            </a:r>
            <a:r>
              <a:rPr kumimoji="1" lang="en-US" altLang="ja-JP" dirty="0"/>
              <a:t>10 </a:t>
            </a:r>
            <a:r>
              <a:rPr kumimoji="1" lang="ja-JP" altLang="en-US" dirty="0"/>
              <a:t>損失と学習回数の変化</a:t>
            </a:r>
            <a:endParaRPr kumimoji="1" lang="en-US" altLang="ja-JP" dirty="0"/>
          </a:p>
        </p:txBody>
      </p:sp>
      <p:sp>
        <p:nvSpPr>
          <p:cNvPr id="12" name="テキスト ボックス 11">
            <a:extLst>
              <a:ext uri="{FF2B5EF4-FFF2-40B4-BE49-F238E27FC236}">
                <a16:creationId xmlns:a16="http://schemas.microsoft.com/office/drawing/2014/main" id="{FBCBE13E-F8E2-497C-B92A-DA9966ECE7D1}"/>
              </a:ext>
            </a:extLst>
          </p:cNvPr>
          <p:cNvSpPr txBox="1"/>
          <p:nvPr/>
        </p:nvSpPr>
        <p:spPr>
          <a:xfrm>
            <a:off x="1447799" y="1761666"/>
            <a:ext cx="6319221" cy="830997"/>
          </a:xfrm>
          <a:prstGeom prst="rect">
            <a:avLst/>
          </a:prstGeom>
          <a:noFill/>
        </p:spPr>
        <p:txBody>
          <a:bodyPr wrap="square" rtlCol="0">
            <a:spAutoFit/>
          </a:bodyPr>
          <a:lstStyle/>
          <a:p>
            <a:r>
              <a:rPr kumimoji="1" lang="ja-JP" altLang="en-US" sz="2400" dirty="0"/>
              <a:t>画像サイズ</a:t>
            </a:r>
            <a:r>
              <a:rPr kumimoji="1" lang="en-US" altLang="ja-JP" sz="2400" dirty="0"/>
              <a:t>: 32×32</a:t>
            </a:r>
            <a:br>
              <a:rPr kumimoji="1" lang="en-US" altLang="ja-JP" sz="2400" dirty="0"/>
            </a:br>
            <a:r>
              <a:rPr kumimoji="1" lang="ja-JP" altLang="en-US" sz="2400" dirty="0"/>
              <a:t>画像彩度</a:t>
            </a:r>
            <a:r>
              <a:rPr kumimoji="1" lang="en-US" altLang="ja-JP" sz="2400" dirty="0"/>
              <a:t>: 2</a:t>
            </a:r>
            <a:r>
              <a:rPr kumimoji="1" lang="ja-JP" altLang="en-US" sz="2400" dirty="0"/>
              <a:t>値化</a:t>
            </a:r>
          </a:p>
        </p:txBody>
      </p:sp>
      <p:pic>
        <p:nvPicPr>
          <p:cNvPr id="4" name="図 3" descr="グラフ&#10;&#10;自動的に生成された説明">
            <a:extLst>
              <a:ext uri="{FF2B5EF4-FFF2-40B4-BE49-F238E27FC236}">
                <a16:creationId xmlns:a16="http://schemas.microsoft.com/office/drawing/2014/main" id="{20109100-06C0-4A79-A779-8CBA03FE4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625" y="2667412"/>
            <a:ext cx="4903317" cy="3328158"/>
          </a:xfrm>
          <a:prstGeom prst="rect">
            <a:avLst/>
          </a:prstGeom>
        </p:spPr>
      </p:pic>
      <p:pic>
        <p:nvPicPr>
          <p:cNvPr id="6" name="図 5" descr="グラフ, ヒストグラム&#10;&#10;自動的に生成された説明">
            <a:extLst>
              <a:ext uri="{FF2B5EF4-FFF2-40B4-BE49-F238E27FC236}">
                <a16:creationId xmlns:a16="http://schemas.microsoft.com/office/drawing/2014/main" id="{4C8B9C45-1210-404D-9ED7-95C99DABE7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841" y="2667412"/>
            <a:ext cx="4979534" cy="3328158"/>
          </a:xfrm>
          <a:prstGeom prst="rect">
            <a:avLst/>
          </a:prstGeom>
        </p:spPr>
      </p:pic>
    </p:spTree>
    <p:extLst>
      <p:ext uri="{BB962C8B-B14F-4D97-AF65-F5344CB8AC3E}">
        <p14:creationId xmlns:p14="http://schemas.microsoft.com/office/powerpoint/2010/main" val="2351299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543EEC-4784-4928-9491-041CC3226E3D}"/>
              </a:ext>
            </a:extLst>
          </p:cNvPr>
          <p:cNvSpPr>
            <a:spLocks noGrp="1"/>
          </p:cNvSpPr>
          <p:nvPr>
            <p:ph type="title"/>
          </p:nvPr>
        </p:nvSpPr>
        <p:spPr/>
        <p:txBody>
          <a:bodyPr/>
          <a:lstStyle/>
          <a:p>
            <a:r>
              <a:rPr kumimoji="1" lang="ja-JP" altLang="en-US" dirty="0"/>
              <a:t>研究結果</a:t>
            </a:r>
            <a:r>
              <a:rPr kumimoji="1" lang="en-US" altLang="ja-JP" dirty="0"/>
              <a:t>(</a:t>
            </a:r>
            <a:r>
              <a:rPr kumimoji="1" lang="ja-JP" altLang="en-US" dirty="0"/>
              <a:t>欠陥</a:t>
            </a:r>
            <a:r>
              <a:rPr lang="ja-JP" altLang="en-US" dirty="0"/>
              <a:t>判別</a:t>
            </a:r>
            <a:r>
              <a:rPr kumimoji="1" lang="en-US" altLang="ja-JP" dirty="0"/>
              <a:t>)</a:t>
            </a:r>
            <a:endParaRPr kumimoji="1" lang="ja-JP" altLang="en-US" dirty="0"/>
          </a:p>
        </p:txBody>
      </p:sp>
      <p:sp>
        <p:nvSpPr>
          <p:cNvPr id="10" name="テキスト ボックス 9">
            <a:extLst>
              <a:ext uri="{FF2B5EF4-FFF2-40B4-BE49-F238E27FC236}">
                <a16:creationId xmlns:a16="http://schemas.microsoft.com/office/drawing/2014/main" id="{A82522ED-6DBF-45AB-9AD6-5CB4F10E3954}"/>
              </a:ext>
            </a:extLst>
          </p:cNvPr>
          <p:cNvSpPr txBox="1"/>
          <p:nvPr/>
        </p:nvSpPr>
        <p:spPr>
          <a:xfrm>
            <a:off x="1361908" y="6070320"/>
            <a:ext cx="4141694" cy="369332"/>
          </a:xfrm>
          <a:prstGeom prst="rect">
            <a:avLst/>
          </a:prstGeom>
          <a:noFill/>
        </p:spPr>
        <p:txBody>
          <a:bodyPr wrap="square" rtlCol="0">
            <a:spAutoFit/>
          </a:bodyPr>
          <a:lstStyle/>
          <a:p>
            <a:pPr algn="ctr"/>
            <a:r>
              <a:rPr kumimoji="1" lang="ja-JP" altLang="en-US" dirty="0"/>
              <a:t>図</a:t>
            </a:r>
            <a:r>
              <a:rPr kumimoji="1" lang="en-US" altLang="ja-JP" dirty="0"/>
              <a:t>11 </a:t>
            </a:r>
            <a:r>
              <a:rPr kumimoji="1" lang="ja-JP" altLang="en-US" dirty="0"/>
              <a:t>解析精度と学習回数の関係</a:t>
            </a:r>
            <a:endParaRPr kumimoji="1" lang="en-US" altLang="ja-JP" dirty="0"/>
          </a:p>
        </p:txBody>
      </p:sp>
      <p:sp>
        <p:nvSpPr>
          <p:cNvPr id="11" name="テキスト ボックス 10">
            <a:extLst>
              <a:ext uri="{FF2B5EF4-FFF2-40B4-BE49-F238E27FC236}">
                <a16:creationId xmlns:a16="http://schemas.microsoft.com/office/drawing/2014/main" id="{DD9C86CF-FA79-4652-9135-8CA636DB17F0}"/>
              </a:ext>
            </a:extLst>
          </p:cNvPr>
          <p:cNvSpPr txBox="1"/>
          <p:nvPr/>
        </p:nvSpPr>
        <p:spPr>
          <a:xfrm>
            <a:off x="7432469" y="5995570"/>
            <a:ext cx="3397623" cy="369332"/>
          </a:xfrm>
          <a:prstGeom prst="rect">
            <a:avLst/>
          </a:prstGeom>
          <a:noFill/>
        </p:spPr>
        <p:txBody>
          <a:bodyPr wrap="square" rtlCol="0">
            <a:spAutoFit/>
          </a:bodyPr>
          <a:lstStyle/>
          <a:p>
            <a:pPr algn="ctr"/>
            <a:r>
              <a:rPr kumimoji="1" lang="ja-JP" altLang="en-US" dirty="0"/>
              <a:t>図</a:t>
            </a:r>
            <a:r>
              <a:rPr kumimoji="1" lang="en-US" altLang="ja-JP" dirty="0"/>
              <a:t>12 </a:t>
            </a:r>
            <a:r>
              <a:rPr kumimoji="1" lang="ja-JP" altLang="en-US" dirty="0"/>
              <a:t>損失と学習回数の変化</a:t>
            </a:r>
            <a:endParaRPr kumimoji="1" lang="en-US" altLang="ja-JP" dirty="0"/>
          </a:p>
        </p:txBody>
      </p:sp>
      <p:sp>
        <p:nvSpPr>
          <p:cNvPr id="12" name="テキスト ボックス 11">
            <a:extLst>
              <a:ext uri="{FF2B5EF4-FFF2-40B4-BE49-F238E27FC236}">
                <a16:creationId xmlns:a16="http://schemas.microsoft.com/office/drawing/2014/main" id="{FBCBE13E-F8E2-497C-B92A-DA9966ECE7D1}"/>
              </a:ext>
            </a:extLst>
          </p:cNvPr>
          <p:cNvSpPr txBox="1"/>
          <p:nvPr/>
        </p:nvSpPr>
        <p:spPr>
          <a:xfrm>
            <a:off x="1447798" y="1761666"/>
            <a:ext cx="7341199" cy="830997"/>
          </a:xfrm>
          <a:prstGeom prst="rect">
            <a:avLst/>
          </a:prstGeom>
          <a:noFill/>
        </p:spPr>
        <p:txBody>
          <a:bodyPr wrap="square" rtlCol="0">
            <a:spAutoFit/>
          </a:bodyPr>
          <a:lstStyle/>
          <a:p>
            <a:r>
              <a:rPr kumimoji="1" lang="ja-JP" altLang="en-US" sz="2400" dirty="0"/>
              <a:t>画像サイズ</a:t>
            </a:r>
            <a:r>
              <a:rPr kumimoji="1" lang="en-US" altLang="ja-JP" sz="2400" dirty="0"/>
              <a:t>: 32×32</a:t>
            </a:r>
            <a:br>
              <a:rPr kumimoji="1" lang="en-US" altLang="ja-JP" sz="2400" dirty="0"/>
            </a:br>
            <a:r>
              <a:rPr kumimoji="1" lang="ja-JP" altLang="en-US" sz="2400" dirty="0"/>
              <a:t>画像彩度</a:t>
            </a:r>
            <a:r>
              <a:rPr kumimoji="1" lang="en-US" altLang="ja-JP" sz="2400" dirty="0"/>
              <a:t>: 2</a:t>
            </a:r>
            <a:r>
              <a:rPr kumimoji="1" lang="ja-JP" altLang="en-US" sz="2400" dirty="0"/>
              <a:t>値化</a:t>
            </a:r>
            <a:r>
              <a:rPr kumimoji="1" lang="en-US" altLang="ja-JP" sz="2400" dirty="0"/>
              <a:t>+</a:t>
            </a:r>
            <a:r>
              <a:rPr kumimoji="1" lang="ja-JP" altLang="en-US" sz="2400" dirty="0"/>
              <a:t>グレースケール</a:t>
            </a:r>
            <a:r>
              <a:rPr kumimoji="1" lang="en-US" altLang="ja-JP" sz="2400" dirty="0"/>
              <a:t>(</a:t>
            </a:r>
            <a:r>
              <a:rPr kumimoji="1" lang="ja-JP" altLang="en-US" sz="2400" dirty="0"/>
              <a:t>混合生成</a:t>
            </a:r>
            <a:r>
              <a:rPr kumimoji="1" lang="en-US" altLang="ja-JP" sz="2400" dirty="0"/>
              <a:t>)</a:t>
            </a:r>
            <a:endParaRPr kumimoji="1" lang="ja-JP" altLang="en-US" sz="2400" dirty="0"/>
          </a:p>
        </p:txBody>
      </p:sp>
      <p:pic>
        <p:nvPicPr>
          <p:cNvPr id="5" name="図 4" descr="グラフ&#10;&#10;自動的に生成された説明">
            <a:extLst>
              <a:ext uri="{FF2B5EF4-FFF2-40B4-BE49-F238E27FC236}">
                <a16:creationId xmlns:a16="http://schemas.microsoft.com/office/drawing/2014/main" id="{26586E25-71DB-43C0-817D-573D6475F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843" y="2667412"/>
            <a:ext cx="4903317" cy="3328158"/>
          </a:xfrm>
          <a:prstGeom prst="rect">
            <a:avLst/>
          </a:prstGeom>
        </p:spPr>
      </p:pic>
      <p:pic>
        <p:nvPicPr>
          <p:cNvPr id="8" name="図 7" descr="グラフ, ヒストグラム&#10;&#10;自動的に生成された説明">
            <a:extLst>
              <a:ext uri="{FF2B5EF4-FFF2-40B4-BE49-F238E27FC236}">
                <a16:creationId xmlns:a16="http://schemas.microsoft.com/office/drawing/2014/main" id="{C8B682C0-DED8-4121-A952-5CE985DA3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842" y="2653965"/>
            <a:ext cx="4903317" cy="3328158"/>
          </a:xfrm>
          <a:prstGeom prst="rect">
            <a:avLst/>
          </a:prstGeom>
        </p:spPr>
      </p:pic>
    </p:spTree>
    <p:extLst>
      <p:ext uri="{BB962C8B-B14F-4D97-AF65-F5344CB8AC3E}">
        <p14:creationId xmlns:p14="http://schemas.microsoft.com/office/powerpoint/2010/main" val="3363629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543EEC-4784-4928-9491-041CC3226E3D}"/>
              </a:ext>
            </a:extLst>
          </p:cNvPr>
          <p:cNvSpPr>
            <a:spLocks noGrp="1"/>
          </p:cNvSpPr>
          <p:nvPr>
            <p:ph type="title"/>
          </p:nvPr>
        </p:nvSpPr>
        <p:spPr/>
        <p:txBody>
          <a:bodyPr/>
          <a:lstStyle/>
          <a:p>
            <a:r>
              <a:rPr kumimoji="1" lang="ja-JP" altLang="en-US" dirty="0"/>
              <a:t>研究結果</a:t>
            </a:r>
            <a:r>
              <a:rPr kumimoji="1" lang="en-US" altLang="ja-JP" dirty="0"/>
              <a:t>(</a:t>
            </a:r>
            <a:r>
              <a:rPr kumimoji="1" lang="ja-JP" altLang="en-US" dirty="0"/>
              <a:t>欠陥判別</a:t>
            </a:r>
            <a:r>
              <a:rPr kumimoji="1" lang="en-US" altLang="ja-JP" dirty="0"/>
              <a:t>)</a:t>
            </a:r>
            <a:endParaRPr kumimoji="1" lang="ja-JP" altLang="en-US" dirty="0"/>
          </a:p>
        </p:txBody>
      </p:sp>
      <p:sp>
        <p:nvSpPr>
          <p:cNvPr id="12" name="テキスト ボックス 11">
            <a:extLst>
              <a:ext uri="{FF2B5EF4-FFF2-40B4-BE49-F238E27FC236}">
                <a16:creationId xmlns:a16="http://schemas.microsoft.com/office/drawing/2014/main" id="{FBCBE13E-F8E2-497C-B92A-DA9966ECE7D1}"/>
              </a:ext>
            </a:extLst>
          </p:cNvPr>
          <p:cNvSpPr txBox="1"/>
          <p:nvPr/>
        </p:nvSpPr>
        <p:spPr>
          <a:xfrm>
            <a:off x="811752" y="4837455"/>
            <a:ext cx="11125323" cy="1592744"/>
          </a:xfrm>
          <a:prstGeom prst="rect">
            <a:avLst/>
          </a:prstGeom>
          <a:noFill/>
        </p:spPr>
        <p:txBody>
          <a:bodyPr wrap="square" rtlCol="0">
            <a:spAutoFit/>
          </a:bodyPr>
          <a:lstStyle/>
          <a:p>
            <a:pPr marL="342900" indent="-342900">
              <a:lnSpc>
                <a:spcPct val="200000"/>
              </a:lnSpc>
              <a:buFont typeface="Wingdings" panose="05000000000000000000" pitchFamily="2" charset="2"/>
              <a:buChar char="l"/>
            </a:pPr>
            <a:r>
              <a:rPr kumimoji="1" lang="ja-JP" altLang="en-US" sz="2600" dirty="0"/>
              <a:t>欠陥判別の際の結果に比べてパラメータの開き具合が大きい</a:t>
            </a:r>
            <a:endParaRPr kumimoji="1" lang="en-US" altLang="ja-JP" sz="2600" dirty="0"/>
          </a:p>
          <a:p>
            <a:pPr marL="342900" indent="-342900">
              <a:lnSpc>
                <a:spcPct val="200000"/>
              </a:lnSpc>
              <a:buFont typeface="Wingdings" panose="05000000000000000000" pitchFamily="2" charset="2"/>
              <a:buChar char="l"/>
            </a:pPr>
            <a:r>
              <a:rPr kumimoji="1" lang="ja-JP" altLang="en-US" sz="2600" dirty="0"/>
              <a:t>完全</a:t>
            </a:r>
            <a:r>
              <a:rPr kumimoji="1" lang="en-US" altLang="ja-JP" sz="2600" dirty="0"/>
              <a:t>2</a:t>
            </a:r>
            <a:r>
              <a:rPr kumimoji="1" lang="ja-JP" altLang="en-US" sz="2600" dirty="0"/>
              <a:t>値化の</a:t>
            </a:r>
            <a:r>
              <a:rPr kumimoji="1" lang="en-US" altLang="ja-JP" sz="2600" dirty="0"/>
              <a:t>Validation</a:t>
            </a:r>
            <a:r>
              <a:rPr kumimoji="1" lang="ja-JP" altLang="en-US" sz="2600" dirty="0"/>
              <a:t>パラメータを除いて約</a:t>
            </a:r>
            <a:r>
              <a:rPr kumimoji="1" lang="en-US" altLang="ja-JP" sz="2600" dirty="0"/>
              <a:t>60</a:t>
            </a:r>
            <a:r>
              <a:rPr kumimoji="1" lang="ja-JP" altLang="en-US" sz="2600" dirty="0"/>
              <a:t>回目以降で収束している</a:t>
            </a:r>
            <a:endParaRPr kumimoji="1" lang="en-US" altLang="ja-JP" sz="2600" dirty="0"/>
          </a:p>
        </p:txBody>
      </p:sp>
      <p:graphicFrame>
        <p:nvGraphicFramePr>
          <p:cNvPr id="6" name="表 7">
            <a:extLst>
              <a:ext uri="{FF2B5EF4-FFF2-40B4-BE49-F238E27FC236}">
                <a16:creationId xmlns:a16="http://schemas.microsoft.com/office/drawing/2014/main" id="{0E3C59EC-DB9A-4D83-B851-8CA75A130B40}"/>
              </a:ext>
            </a:extLst>
          </p:cNvPr>
          <p:cNvGraphicFramePr>
            <a:graphicFrameLocks noGrp="1"/>
          </p:cNvGraphicFramePr>
          <p:nvPr>
            <p:extLst>
              <p:ext uri="{D42A27DB-BD31-4B8C-83A1-F6EECF244321}">
                <p14:modId xmlns:p14="http://schemas.microsoft.com/office/powerpoint/2010/main" val="2160306335"/>
              </p:ext>
            </p:extLst>
          </p:nvPr>
        </p:nvGraphicFramePr>
        <p:xfrm>
          <a:off x="687160" y="1880696"/>
          <a:ext cx="10817680" cy="2768600"/>
        </p:xfrm>
        <a:graphic>
          <a:graphicData uri="http://schemas.openxmlformats.org/drawingml/2006/table">
            <a:tbl>
              <a:tblPr firstRow="1" bandRow="1">
                <a:tableStyleId>{9D7B26C5-4107-4FEC-AEDC-1716B250A1EF}</a:tableStyleId>
              </a:tblPr>
              <a:tblGrid>
                <a:gridCol w="2163536">
                  <a:extLst>
                    <a:ext uri="{9D8B030D-6E8A-4147-A177-3AD203B41FA5}">
                      <a16:colId xmlns:a16="http://schemas.microsoft.com/office/drawing/2014/main" val="3780878117"/>
                    </a:ext>
                  </a:extLst>
                </a:gridCol>
                <a:gridCol w="2163536">
                  <a:extLst>
                    <a:ext uri="{9D8B030D-6E8A-4147-A177-3AD203B41FA5}">
                      <a16:colId xmlns:a16="http://schemas.microsoft.com/office/drawing/2014/main" val="1705070545"/>
                    </a:ext>
                  </a:extLst>
                </a:gridCol>
                <a:gridCol w="2163536">
                  <a:extLst>
                    <a:ext uri="{9D8B030D-6E8A-4147-A177-3AD203B41FA5}">
                      <a16:colId xmlns:a16="http://schemas.microsoft.com/office/drawing/2014/main" val="1307853760"/>
                    </a:ext>
                  </a:extLst>
                </a:gridCol>
                <a:gridCol w="2163536">
                  <a:extLst>
                    <a:ext uri="{9D8B030D-6E8A-4147-A177-3AD203B41FA5}">
                      <a16:colId xmlns:a16="http://schemas.microsoft.com/office/drawing/2014/main" val="3277145935"/>
                    </a:ext>
                  </a:extLst>
                </a:gridCol>
                <a:gridCol w="2163536">
                  <a:extLst>
                    <a:ext uri="{9D8B030D-6E8A-4147-A177-3AD203B41FA5}">
                      <a16:colId xmlns:a16="http://schemas.microsoft.com/office/drawing/2014/main" val="1830808805"/>
                    </a:ext>
                  </a:extLst>
                </a:gridCol>
              </a:tblGrid>
              <a:tr h="370840">
                <a:tc>
                  <a:txBody>
                    <a:bodyPr/>
                    <a:lstStyle/>
                    <a:p>
                      <a:pPr algn="ctr"/>
                      <a:r>
                        <a:rPr kumimoji="1" lang="ja-JP" altLang="en-US" dirty="0"/>
                        <a:t>画像の種類</a:t>
                      </a:r>
                    </a:p>
                  </a:txBody>
                  <a:tcPr anchor="ctr">
                    <a:lnR w="12700" cap="flat" cmpd="sng" algn="ctr">
                      <a:solidFill>
                        <a:schemeClr val="tx1"/>
                      </a:solidFill>
                      <a:prstDash val="solid"/>
                      <a:round/>
                      <a:headEnd type="none" w="med" len="med"/>
                      <a:tailEnd type="none" w="med" len="med"/>
                    </a:lnR>
                  </a:tcPr>
                </a:tc>
                <a:tc gridSpan="2">
                  <a:txBody>
                    <a:bodyPr/>
                    <a:lstStyle/>
                    <a:p>
                      <a:pPr algn="ctr"/>
                      <a:r>
                        <a:rPr kumimoji="1" lang="ja-JP" altLang="en-US" dirty="0"/>
                        <a:t>精度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kumimoji="1" lang="ja-JP" altLang="en-US" dirty="0"/>
                    </a:p>
                  </a:txBody>
                  <a:tcPr>
                    <a:lnR w="12700" cap="flat" cmpd="sng" algn="ctr">
                      <a:solidFill>
                        <a:schemeClr val="tx1"/>
                      </a:solidFill>
                      <a:prstDash val="solid"/>
                      <a:round/>
                      <a:headEnd type="none" w="med" len="med"/>
                      <a:tailEnd type="none" w="med" len="med"/>
                    </a:lnR>
                  </a:tcPr>
                </a:tc>
                <a:tc gridSpan="2">
                  <a:txBody>
                    <a:bodyPr/>
                    <a:lstStyle/>
                    <a:p>
                      <a:pPr algn="ctr"/>
                      <a:r>
                        <a:rPr kumimoji="1" lang="ja-JP" altLang="en-US" dirty="0"/>
                        <a:t>損失</a:t>
                      </a:r>
                    </a:p>
                  </a:txBody>
                  <a:tcPr anchor="ctr">
                    <a:lnL w="12700" cap="flat" cmpd="sng" algn="ctr">
                      <a:solidFill>
                        <a:schemeClr val="tx1"/>
                      </a:solidFill>
                      <a:prstDash val="solid"/>
                      <a:round/>
                      <a:headEnd type="none" w="med" len="med"/>
                      <a:tailEnd type="none" w="med" len="med"/>
                    </a:lnL>
                  </a:tcPr>
                </a:tc>
                <a:tc hMerge="1">
                  <a:txBody>
                    <a:bodyPr/>
                    <a:lstStyle/>
                    <a:p>
                      <a:endParaRPr kumimoji="1" lang="ja-JP" altLang="en-US" dirty="0"/>
                    </a:p>
                  </a:txBody>
                  <a:tcPr/>
                </a:tc>
                <a:extLst>
                  <a:ext uri="{0D108BD9-81ED-4DB2-BD59-A6C34878D82A}">
                    <a16:rowId xmlns:a16="http://schemas.microsoft.com/office/drawing/2014/main" val="638938310"/>
                  </a:ext>
                </a:extLst>
              </a:tr>
              <a:tr h="370840">
                <a:tc rowSpan="2">
                  <a:txBody>
                    <a:bodyPr/>
                    <a:lstStyle/>
                    <a:p>
                      <a:pPr algn="ctr"/>
                      <a:r>
                        <a:rPr lang="en-US" altLang="ja-JP" dirty="0">
                          <a:latin typeface="Cambria Math" panose="02040503050406030204" pitchFamily="18" charset="0"/>
                          <a:ea typeface="Cambria Math" panose="02040503050406030204" pitchFamily="18" charset="0"/>
                        </a:rPr>
                        <a:t>grayscale</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Training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solidFill>
                      <a:schemeClr val="accent1">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0.9662</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solidFill>
                      <a:schemeClr val="accent1">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Training loss</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solidFill>
                      <a:schemeClr val="accent1">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0.3869</a:t>
                      </a:r>
                      <a:endParaRPr kumimoji="1" lang="ja-JP" altLang="en-US" dirty="0">
                        <a:latin typeface="Cambria Math" panose="02040503050406030204" pitchFamily="18" charset="0"/>
                      </a:endParaRPr>
                    </a:p>
                  </a:txBody>
                  <a:tcPr anchor="ctr">
                    <a:solidFill>
                      <a:schemeClr val="accent1">
                        <a:alpha val="20000"/>
                      </a:schemeClr>
                    </a:solidFill>
                  </a:tcPr>
                </a:tc>
                <a:extLst>
                  <a:ext uri="{0D108BD9-81ED-4DB2-BD59-A6C34878D82A}">
                    <a16:rowId xmlns:a16="http://schemas.microsoft.com/office/drawing/2014/main" val="3634242538"/>
                  </a:ext>
                </a:extLst>
              </a:tr>
              <a:tr h="370840">
                <a:tc vMerge="1">
                  <a:txBody>
                    <a:bodyPr/>
                    <a:lstStyle/>
                    <a:p>
                      <a:endParaRPr kumimoji="1" lang="ja-JP"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Validation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0.8042</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Validation loss</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1.1346</a:t>
                      </a:r>
                      <a:endParaRPr kumimoji="1" lang="ja-JP" altLang="en-US" dirty="0">
                        <a:latin typeface="Cambria Math" panose="02040503050406030204"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1160493"/>
                  </a:ext>
                </a:extLst>
              </a:tr>
              <a:tr h="370840">
                <a:tc rowSpan="2">
                  <a:txBody>
                    <a:bodyPr/>
                    <a:lstStyle/>
                    <a:p>
                      <a:pPr algn="ctr"/>
                      <a:r>
                        <a:rPr lang="en-US" altLang="ja-JP" dirty="0">
                          <a:latin typeface="Cambria Math" panose="02040503050406030204" pitchFamily="18" charset="0"/>
                          <a:ea typeface="Cambria Math" panose="02040503050406030204" pitchFamily="18" charset="0"/>
                        </a:rPr>
                        <a:t>Binarization</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a:latin typeface="Cambria Math" panose="02040503050406030204" pitchFamily="18" charset="0"/>
                          <a:ea typeface="Cambria Math" panose="02040503050406030204" pitchFamily="18" charset="0"/>
                        </a:rPr>
                        <a:t>Training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0.9211</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Training loss</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0.3738</a:t>
                      </a:r>
                      <a:endParaRPr kumimoji="1" lang="ja-JP" altLang="en-US" dirty="0">
                        <a:latin typeface="Cambria Math" panose="02040503050406030204" pitchFamily="18" charset="0"/>
                      </a:endParaRPr>
                    </a:p>
                  </a:txBody>
                  <a:tcPr anchor="ctr">
                    <a:lnT w="12700" cap="flat" cmpd="sng" algn="ctr">
                      <a:solidFill>
                        <a:schemeClr val="tx1"/>
                      </a:solidFill>
                      <a:prstDash val="solid"/>
                      <a:round/>
                      <a:headEnd type="none" w="med" len="med"/>
                      <a:tailEnd type="none" w="med" len="med"/>
                    </a:lnT>
                    <a:solidFill>
                      <a:schemeClr val="accent1">
                        <a:alpha val="20000"/>
                      </a:schemeClr>
                    </a:solidFill>
                  </a:tcPr>
                </a:tc>
                <a:extLst>
                  <a:ext uri="{0D108BD9-81ED-4DB2-BD59-A6C34878D82A}">
                    <a16:rowId xmlns:a16="http://schemas.microsoft.com/office/drawing/2014/main" val="4225916147"/>
                  </a:ext>
                </a:extLst>
              </a:tr>
              <a:tr h="370840">
                <a:tc vMerge="1">
                  <a:txBody>
                    <a:bodyPr/>
                    <a:lstStyle/>
                    <a:p>
                      <a:endParaRPr kumimoji="1" lang="ja-JP"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Validation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0.8754</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Validation loss</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0.6043</a:t>
                      </a:r>
                      <a:endParaRPr kumimoji="1" lang="ja-JP" altLang="en-US" dirty="0">
                        <a:latin typeface="Cambria Math" panose="02040503050406030204"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2689604"/>
                  </a:ext>
                </a:extLst>
              </a:tr>
              <a:tr h="490868">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dirty="0">
                          <a:latin typeface="Cambria Math" panose="02040503050406030204" pitchFamily="18" charset="0"/>
                          <a:ea typeface="Cambria Math" panose="02040503050406030204" pitchFamily="18" charset="0"/>
                        </a:rPr>
                        <a:t>grayscale</a:t>
                      </a:r>
                      <a:endParaRPr kumimoji="1" lang="ja-JP" altLang="en-US" dirty="0">
                        <a:latin typeface="Cambria Math" panose="02040503050406030204" pitchFamily="18" charset="0"/>
                      </a:endParaRPr>
                    </a:p>
                    <a:p>
                      <a:pPr algn="ctr"/>
                      <a:r>
                        <a:rPr kumimoji="1" lang="en-US" altLang="ja-JP" dirty="0">
                          <a:latin typeface="Cambria Math" panose="02040503050406030204" pitchFamily="18" charset="0"/>
                          <a:ea typeface="Cambria Math" panose="02040503050406030204" pitchFamily="18"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dirty="0">
                          <a:latin typeface="Cambria Math" panose="02040503050406030204" pitchFamily="18" charset="0"/>
                          <a:ea typeface="Cambria Math" panose="02040503050406030204" pitchFamily="18" charset="0"/>
                        </a:rPr>
                        <a:t>Binarization</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Training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0.7359</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Training loss</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0.5347</a:t>
                      </a:r>
                      <a:endParaRPr kumimoji="1" lang="ja-JP" altLang="en-US" dirty="0">
                        <a:latin typeface="Cambria Math" panose="02040503050406030204" pitchFamily="18" charset="0"/>
                      </a:endParaRPr>
                    </a:p>
                  </a:txBody>
                  <a:tcPr anchor="ctr">
                    <a:lnT w="12700" cap="flat" cmpd="sng" algn="ctr">
                      <a:solidFill>
                        <a:schemeClr val="tx1"/>
                      </a:solidFill>
                      <a:prstDash val="solid"/>
                      <a:round/>
                      <a:headEnd type="none" w="med" len="med"/>
                      <a:tailEnd type="none" w="med" len="med"/>
                    </a:lnT>
                    <a:solidFill>
                      <a:schemeClr val="accent1">
                        <a:alpha val="20000"/>
                      </a:schemeClr>
                    </a:solidFill>
                  </a:tcPr>
                </a:tc>
                <a:extLst>
                  <a:ext uri="{0D108BD9-81ED-4DB2-BD59-A6C34878D82A}">
                    <a16:rowId xmlns:a16="http://schemas.microsoft.com/office/drawing/2014/main" val="3044300564"/>
                  </a:ext>
                </a:extLst>
              </a:tr>
              <a:tr h="370840">
                <a:tc vMerge="1">
                  <a:txBody>
                    <a:bodyPr/>
                    <a:lstStyle/>
                    <a:p>
                      <a:endParaRPr kumimoji="1" lang="ja-JP" altLang="en-US" dirty="0"/>
                    </a:p>
                  </a:txBody>
                  <a:tcPr>
                    <a:lnR w="12700" cap="flat" cmpd="sng" algn="ctr">
                      <a:solidFill>
                        <a:schemeClr val="tx1"/>
                      </a:solidFill>
                      <a:prstDash val="solid"/>
                      <a:round/>
                      <a:headEnd type="none" w="med" len="med"/>
                      <a:tailEnd type="none" w="med" len="med"/>
                    </a:lnR>
                  </a:tcPr>
                </a:tc>
                <a:tc>
                  <a:txBody>
                    <a:bodyPr/>
                    <a:lstStyle/>
                    <a:p>
                      <a:pPr algn="ctr"/>
                      <a:r>
                        <a:rPr kumimoji="1" lang="en-US" altLang="ja-JP" dirty="0">
                          <a:latin typeface="Cambria Math" panose="02040503050406030204" pitchFamily="18" charset="0"/>
                          <a:ea typeface="Cambria Math" panose="02040503050406030204" pitchFamily="18" charset="0"/>
                        </a:rPr>
                        <a:t>Validation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kumimoji="1" lang="en-US" altLang="ja-JP" dirty="0">
                          <a:latin typeface="Cambria Math" panose="02040503050406030204" pitchFamily="18" charset="0"/>
                          <a:ea typeface="Cambria Math" panose="02040503050406030204" pitchFamily="18" charset="0"/>
                        </a:rPr>
                        <a:t>0.7284</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kumimoji="1" lang="en-US" altLang="ja-JP" dirty="0">
                          <a:latin typeface="Cambria Math" panose="02040503050406030204" pitchFamily="18" charset="0"/>
                          <a:ea typeface="Cambria Math" panose="02040503050406030204" pitchFamily="18" charset="0"/>
                        </a:rPr>
                        <a:t>Validation loss</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kumimoji="1" lang="en-US" altLang="ja-JP" dirty="0">
                          <a:latin typeface="Cambria Math" panose="02040503050406030204" pitchFamily="18" charset="0"/>
                          <a:ea typeface="Cambria Math" panose="02040503050406030204" pitchFamily="18" charset="0"/>
                        </a:rPr>
                        <a:t>0.5162</a:t>
                      </a:r>
                      <a:endParaRPr kumimoji="1" lang="ja-JP" altLang="en-US" dirty="0">
                        <a:latin typeface="Cambria Math" panose="02040503050406030204" pitchFamily="18" charset="0"/>
                      </a:endParaRPr>
                    </a:p>
                  </a:txBody>
                  <a:tcPr anchor="ctr"/>
                </a:tc>
                <a:extLst>
                  <a:ext uri="{0D108BD9-81ED-4DB2-BD59-A6C34878D82A}">
                    <a16:rowId xmlns:a16="http://schemas.microsoft.com/office/drawing/2014/main" val="3172594230"/>
                  </a:ext>
                </a:extLst>
              </a:tr>
            </a:tbl>
          </a:graphicData>
        </a:graphic>
      </p:graphicFrame>
    </p:spTree>
    <p:extLst>
      <p:ext uri="{BB962C8B-B14F-4D97-AF65-F5344CB8AC3E}">
        <p14:creationId xmlns:p14="http://schemas.microsoft.com/office/powerpoint/2010/main" val="554261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88ADA7-E80B-495C-99BA-F2DA71D9E13F}"/>
              </a:ext>
            </a:extLst>
          </p:cNvPr>
          <p:cNvSpPr>
            <a:spLocks noGrp="1"/>
          </p:cNvSpPr>
          <p:nvPr>
            <p:ph type="title"/>
          </p:nvPr>
        </p:nvSpPr>
        <p:spPr>
          <a:xfrm>
            <a:off x="780785" y="625039"/>
            <a:ext cx="9905998" cy="1497106"/>
          </a:xfrm>
        </p:spPr>
        <p:txBody>
          <a:bodyPr>
            <a:normAutofit/>
          </a:bodyPr>
          <a:lstStyle/>
          <a:p>
            <a:r>
              <a:rPr kumimoji="1" lang="ja-JP" altLang="en-US" sz="4400" dirty="0">
                <a:effectLst>
                  <a:glow rad="38100">
                    <a:schemeClr val="bg1">
                      <a:lumMod val="65000"/>
                      <a:lumOff val="35000"/>
                      <a:alpha val="40000"/>
                    </a:schemeClr>
                  </a:glow>
                </a:effectLst>
              </a:rPr>
              <a:t>研究結果の考察</a:t>
            </a:r>
            <a:r>
              <a:rPr kumimoji="1" lang="en-US" altLang="ja-JP" sz="4400" dirty="0">
                <a:effectLst>
                  <a:glow rad="38100">
                    <a:schemeClr val="bg1">
                      <a:lumMod val="65000"/>
                      <a:lumOff val="35000"/>
                      <a:alpha val="40000"/>
                    </a:schemeClr>
                  </a:glow>
                </a:effectLst>
              </a:rPr>
              <a:t>(</a:t>
            </a:r>
            <a:r>
              <a:rPr lang="ja-JP" altLang="en-US" sz="4400" dirty="0">
                <a:effectLst>
                  <a:glow rad="38100">
                    <a:schemeClr val="bg1">
                      <a:lumMod val="65000"/>
                      <a:lumOff val="35000"/>
                      <a:alpha val="40000"/>
                    </a:schemeClr>
                  </a:glow>
                </a:effectLst>
                <a:latin typeface="+mn-lt"/>
              </a:rPr>
              <a:t>グラフ</a:t>
            </a:r>
            <a:r>
              <a:rPr kumimoji="1" lang="en-US" altLang="ja-JP" sz="4400" dirty="0">
                <a:effectLst>
                  <a:glow rad="38100">
                    <a:schemeClr val="bg1">
                      <a:lumMod val="65000"/>
                      <a:lumOff val="35000"/>
                      <a:alpha val="40000"/>
                    </a:schemeClr>
                  </a:glow>
                </a:effectLst>
              </a:rPr>
              <a:t>)</a:t>
            </a:r>
            <a:endParaRPr kumimoji="1" lang="ja-JP" altLang="en-US" sz="4400" dirty="0">
              <a:effectLst>
                <a:glow rad="38100">
                  <a:schemeClr val="bg1">
                    <a:lumMod val="65000"/>
                    <a:lumOff val="35000"/>
                    <a:alpha val="40000"/>
                  </a:schemeClr>
                </a:glow>
              </a:effectLst>
            </a:endParaRPr>
          </a:p>
        </p:txBody>
      </p:sp>
      <p:sp>
        <p:nvSpPr>
          <p:cNvPr id="3" name="コンテンツ プレースホルダー 2">
            <a:extLst>
              <a:ext uri="{FF2B5EF4-FFF2-40B4-BE49-F238E27FC236}">
                <a16:creationId xmlns:a16="http://schemas.microsoft.com/office/drawing/2014/main" id="{BAAB6D62-9959-46F9-8164-2228CEFEDCCC}"/>
              </a:ext>
            </a:extLst>
          </p:cNvPr>
          <p:cNvSpPr>
            <a:spLocks noGrp="1"/>
          </p:cNvSpPr>
          <p:nvPr>
            <p:ph idx="1"/>
          </p:nvPr>
        </p:nvSpPr>
        <p:spPr>
          <a:xfrm>
            <a:off x="569118" y="1780390"/>
            <a:ext cx="11419682" cy="4455460"/>
          </a:xfrm>
        </p:spPr>
        <p:txBody>
          <a:bodyPr anchor="t">
            <a:normAutofit/>
          </a:bodyPr>
          <a:lstStyle/>
          <a:p>
            <a:pPr>
              <a:lnSpc>
                <a:spcPct val="150000"/>
              </a:lnSpc>
              <a:buFont typeface="Wingdings" panose="05000000000000000000" pitchFamily="2" charset="2"/>
              <a:buChar char="l"/>
            </a:pPr>
            <a:r>
              <a:rPr lang="en-US" altLang="ja-JP" sz="2400" dirty="0">
                <a:effectLst>
                  <a:glow rad="38100">
                    <a:schemeClr val="bg1">
                      <a:lumMod val="50000"/>
                      <a:lumOff val="50000"/>
                      <a:alpha val="20000"/>
                    </a:schemeClr>
                  </a:glow>
                </a:effectLst>
                <a:latin typeface="+mn-ea"/>
              </a:rPr>
              <a:t>2</a:t>
            </a:r>
            <a:r>
              <a:rPr lang="ja-JP" altLang="en-US" sz="2400" dirty="0">
                <a:effectLst>
                  <a:glow rad="38100">
                    <a:schemeClr val="bg1">
                      <a:lumMod val="50000"/>
                      <a:lumOff val="50000"/>
                      <a:alpha val="20000"/>
                    </a:schemeClr>
                  </a:glow>
                </a:effectLst>
                <a:latin typeface="+mn-ea"/>
              </a:rPr>
              <a:t>値化の画像を学習した際</a:t>
            </a:r>
            <a:r>
              <a:rPr lang="en-US" altLang="ja-JP" sz="2400" dirty="0">
                <a:effectLst>
                  <a:glow rad="38100">
                    <a:schemeClr val="bg1">
                      <a:lumMod val="50000"/>
                      <a:lumOff val="50000"/>
                      <a:alpha val="20000"/>
                    </a:schemeClr>
                  </a:glow>
                </a:effectLst>
                <a:latin typeface="+mn-ea"/>
              </a:rPr>
              <a:t>,</a:t>
            </a:r>
            <a:r>
              <a:rPr lang="ja-JP" altLang="en-US" sz="2400" dirty="0">
                <a:effectLst>
                  <a:glow rad="38100">
                    <a:schemeClr val="bg1">
                      <a:lumMod val="50000"/>
                      <a:lumOff val="50000"/>
                      <a:alpha val="20000"/>
                    </a:schemeClr>
                  </a:glow>
                </a:effectLst>
                <a:latin typeface="+mn-ea"/>
              </a:rPr>
              <a:t>収束するまでパラメータがばらついている</a:t>
            </a:r>
            <a:br>
              <a:rPr lang="en-US" altLang="ja-JP" sz="2400" dirty="0">
                <a:effectLst>
                  <a:glow rad="38100">
                    <a:schemeClr val="bg1">
                      <a:lumMod val="50000"/>
                      <a:lumOff val="50000"/>
                      <a:alpha val="20000"/>
                    </a:schemeClr>
                  </a:glow>
                </a:effectLst>
                <a:latin typeface="+mn-ea"/>
              </a:rPr>
            </a:br>
            <a:r>
              <a:rPr lang="ja-JP" altLang="en-US" sz="2400" dirty="0">
                <a:effectLst>
                  <a:glow rad="38100">
                    <a:schemeClr val="bg1">
                      <a:lumMod val="50000"/>
                      <a:lumOff val="50000"/>
                      <a:alpha val="20000"/>
                    </a:schemeClr>
                  </a:glow>
                </a:effectLst>
                <a:latin typeface="+mn-ea"/>
              </a:rPr>
              <a:t>→学習回数に応じて学習率が変化していくため</a:t>
            </a:r>
            <a:r>
              <a:rPr lang="en-US" altLang="ja-JP" sz="2400" dirty="0">
                <a:effectLst>
                  <a:glow rad="38100">
                    <a:schemeClr val="bg1">
                      <a:lumMod val="50000"/>
                      <a:lumOff val="50000"/>
                      <a:alpha val="20000"/>
                    </a:schemeClr>
                  </a:glow>
                </a:effectLst>
                <a:latin typeface="+mn-ea"/>
              </a:rPr>
              <a:t>,</a:t>
            </a:r>
            <a:r>
              <a:rPr lang="ja-JP" altLang="en-US" sz="2400" dirty="0">
                <a:effectLst>
                  <a:glow rad="38100">
                    <a:schemeClr val="bg1">
                      <a:lumMod val="50000"/>
                      <a:lumOff val="50000"/>
                      <a:alpha val="20000"/>
                    </a:schemeClr>
                  </a:glow>
                </a:effectLst>
                <a:latin typeface="+mn-ea"/>
              </a:rPr>
              <a:t>学習回数が少ないときには</a:t>
            </a:r>
            <a:br>
              <a:rPr lang="en-US" altLang="ja-JP" sz="2400" dirty="0">
                <a:effectLst>
                  <a:glow rad="38100">
                    <a:schemeClr val="bg1">
                      <a:lumMod val="50000"/>
                      <a:lumOff val="50000"/>
                      <a:alpha val="20000"/>
                    </a:schemeClr>
                  </a:glow>
                </a:effectLst>
                <a:latin typeface="+mn-ea"/>
              </a:rPr>
            </a:br>
            <a:r>
              <a:rPr lang="ja-JP" altLang="en-US" sz="2400" dirty="0">
                <a:effectLst>
                  <a:glow rad="38100">
                    <a:schemeClr val="bg1">
                      <a:lumMod val="50000"/>
                      <a:lumOff val="50000"/>
                      <a:alpha val="20000"/>
                    </a:schemeClr>
                  </a:glow>
                </a:effectLst>
                <a:latin typeface="+mn-ea"/>
              </a:rPr>
              <a:t>学習率が大きく</a:t>
            </a:r>
            <a:r>
              <a:rPr lang="en-US" altLang="ja-JP" sz="2400" dirty="0">
                <a:effectLst>
                  <a:glow rad="38100">
                    <a:schemeClr val="bg1">
                      <a:lumMod val="50000"/>
                      <a:lumOff val="50000"/>
                      <a:alpha val="20000"/>
                    </a:schemeClr>
                  </a:glow>
                </a:effectLst>
                <a:latin typeface="+mn-ea"/>
              </a:rPr>
              <a:t>,</a:t>
            </a:r>
            <a:r>
              <a:rPr lang="ja-JP" altLang="en-US" sz="2400" dirty="0">
                <a:effectLst>
                  <a:glow rad="38100">
                    <a:schemeClr val="bg1">
                      <a:lumMod val="50000"/>
                      <a:lumOff val="50000"/>
                      <a:alpha val="20000"/>
                    </a:schemeClr>
                  </a:glow>
                </a:effectLst>
                <a:latin typeface="+mn-ea"/>
              </a:rPr>
              <a:t>生成された重みによっては収束しにくいことがある</a:t>
            </a:r>
            <a:endParaRPr lang="en-US" altLang="ja-JP" sz="2400" dirty="0">
              <a:effectLst>
                <a:glow rad="38100">
                  <a:schemeClr val="bg1">
                    <a:lumMod val="50000"/>
                    <a:lumOff val="50000"/>
                    <a:alpha val="20000"/>
                  </a:schemeClr>
                </a:glow>
              </a:effectLst>
              <a:latin typeface="+mn-ea"/>
            </a:endParaRPr>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440A7AB4-5C18-4E76-8D29-9DDA914CB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85" y="3529842"/>
            <a:ext cx="4979534" cy="3328158"/>
          </a:xfrm>
          <a:prstGeom prst="rect">
            <a:avLst/>
          </a:prstGeom>
        </p:spPr>
      </p:pic>
      <p:sp>
        <p:nvSpPr>
          <p:cNvPr id="6" name="楕円 5">
            <a:extLst>
              <a:ext uri="{FF2B5EF4-FFF2-40B4-BE49-F238E27FC236}">
                <a16:creationId xmlns:a16="http://schemas.microsoft.com/office/drawing/2014/main" id="{48823CCA-58E6-4700-BCFE-AA131CAD5611}"/>
              </a:ext>
            </a:extLst>
          </p:cNvPr>
          <p:cNvSpPr/>
          <p:nvPr/>
        </p:nvSpPr>
        <p:spPr>
          <a:xfrm>
            <a:off x="895532" y="3529842"/>
            <a:ext cx="4225107" cy="31331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グラフ, 折れ線グラフ&#10;&#10;自動的に生成された説明">
            <a:extLst>
              <a:ext uri="{FF2B5EF4-FFF2-40B4-BE49-F238E27FC236}">
                <a16:creationId xmlns:a16="http://schemas.microsoft.com/office/drawing/2014/main" id="{6E3AE299-46CF-4CC6-8CA2-C642D2893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319" y="3529842"/>
            <a:ext cx="5131969" cy="3328158"/>
          </a:xfrm>
          <a:prstGeom prst="rect">
            <a:avLst/>
          </a:prstGeom>
        </p:spPr>
      </p:pic>
      <p:sp>
        <p:nvSpPr>
          <p:cNvPr id="10" name="楕円 9">
            <a:extLst>
              <a:ext uri="{FF2B5EF4-FFF2-40B4-BE49-F238E27FC236}">
                <a16:creationId xmlns:a16="http://schemas.microsoft.com/office/drawing/2014/main" id="{40BF2E6F-78B4-4DD0-A7BE-2CA6C12FEB25}"/>
              </a:ext>
            </a:extLst>
          </p:cNvPr>
          <p:cNvSpPr/>
          <p:nvPr/>
        </p:nvSpPr>
        <p:spPr>
          <a:xfrm>
            <a:off x="5998245" y="3508556"/>
            <a:ext cx="4225107" cy="31331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9441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88ADA7-E80B-495C-99BA-F2DA71D9E13F}"/>
              </a:ext>
            </a:extLst>
          </p:cNvPr>
          <p:cNvSpPr>
            <a:spLocks noGrp="1"/>
          </p:cNvSpPr>
          <p:nvPr>
            <p:ph type="title"/>
          </p:nvPr>
        </p:nvSpPr>
        <p:spPr>
          <a:xfrm>
            <a:off x="780785" y="625039"/>
            <a:ext cx="9905998" cy="1497106"/>
          </a:xfrm>
        </p:spPr>
        <p:txBody>
          <a:bodyPr>
            <a:normAutofit/>
          </a:bodyPr>
          <a:lstStyle/>
          <a:p>
            <a:r>
              <a:rPr kumimoji="1" lang="ja-JP" altLang="en-US" sz="4400" dirty="0">
                <a:effectLst>
                  <a:glow rad="38100">
                    <a:schemeClr val="bg1">
                      <a:lumMod val="65000"/>
                      <a:lumOff val="35000"/>
                      <a:alpha val="40000"/>
                    </a:schemeClr>
                  </a:glow>
                </a:effectLst>
              </a:rPr>
              <a:t>研究結果の考察</a:t>
            </a:r>
            <a:r>
              <a:rPr kumimoji="1" lang="en-US" altLang="ja-JP" sz="4400" dirty="0">
                <a:effectLst>
                  <a:glow rad="38100">
                    <a:schemeClr val="bg1">
                      <a:lumMod val="65000"/>
                      <a:lumOff val="35000"/>
                      <a:alpha val="40000"/>
                    </a:schemeClr>
                  </a:glow>
                </a:effectLst>
              </a:rPr>
              <a:t>(</a:t>
            </a:r>
            <a:r>
              <a:rPr kumimoji="1" lang="ja-JP" altLang="en-US" sz="4400" dirty="0">
                <a:effectLst>
                  <a:glow rad="38100">
                    <a:schemeClr val="bg1">
                      <a:lumMod val="65000"/>
                      <a:lumOff val="35000"/>
                      <a:alpha val="40000"/>
                    </a:schemeClr>
                  </a:glow>
                </a:effectLst>
              </a:rPr>
              <a:t>判定結果</a:t>
            </a:r>
            <a:r>
              <a:rPr kumimoji="1" lang="en-US" altLang="ja-JP" sz="4400" dirty="0">
                <a:effectLst>
                  <a:glow rad="38100">
                    <a:schemeClr val="bg1">
                      <a:lumMod val="65000"/>
                      <a:lumOff val="35000"/>
                      <a:alpha val="40000"/>
                    </a:schemeClr>
                  </a:glow>
                </a:effectLst>
              </a:rPr>
              <a:t>)</a:t>
            </a:r>
            <a:endParaRPr kumimoji="1" lang="ja-JP" altLang="en-US" sz="4400" dirty="0">
              <a:effectLst>
                <a:glow rad="38100">
                  <a:schemeClr val="bg1">
                    <a:lumMod val="65000"/>
                    <a:lumOff val="35000"/>
                    <a:alpha val="40000"/>
                  </a:schemeClr>
                </a:glow>
              </a:effectLst>
            </a:endParaRPr>
          </a:p>
        </p:txBody>
      </p:sp>
      <p:sp>
        <p:nvSpPr>
          <p:cNvPr id="3" name="コンテンツ プレースホルダー 2">
            <a:extLst>
              <a:ext uri="{FF2B5EF4-FFF2-40B4-BE49-F238E27FC236}">
                <a16:creationId xmlns:a16="http://schemas.microsoft.com/office/drawing/2014/main" id="{BAAB6D62-9959-46F9-8164-2228CEFEDCCC}"/>
              </a:ext>
            </a:extLst>
          </p:cNvPr>
          <p:cNvSpPr>
            <a:spLocks noGrp="1"/>
          </p:cNvSpPr>
          <p:nvPr>
            <p:ph idx="1"/>
          </p:nvPr>
        </p:nvSpPr>
        <p:spPr>
          <a:xfrm>
            <a:off x="579875" y="1744530"/>
            <a:ext cx="11612125" cy="2051615"/>
          </a:xfrm>
        </p:spPr>
        <p:txBody>
          <a:bodyPr anchor="t">
            <a:normAutofit/>
          </a:bodyPr>
          <a:lstStyle/>
          <a:p>
            <a:pPr>
              <a:lnSpc>
                <a:spcPct val="150000"/>
              </a:lnSpc>
              <a:buFont typeface="Wingdings" panose="05000000000000000000" pitchFamily="2" charset="2"/>
              <a:buChar char="l"/>
            </a:pPr>
            <a:r>
              <a:rPr lang="ja-JP" altLang="en-US" sz="2300" dirty="0">
                <a:effectLst>
                  <a:glow rad="38100">
                    <a:schemeClr val="bg1">
                      <a:lumMod val="50000"/>
                      <a:lumOff val="50000"/>
                      <a:alpha val="20000"/>
                    </a:schemeClr>
                  </a:glow>
                </a:effectLst>
                <a:latin typeface="+mn-ea"/>
              </a:rPr>
              <a:t>グレースケールの欠陥発見において</a:t>
            </a:r>
            <a:r>
              <a:rPr lang="en-US" altLang="ja-JP" sz="2300" dirty="0">
                <a:effectLst>
                  <a:glow rad="38100">
                    <a:schemeClr val="bg1">
                      <a:lumMod val="50000"/>
                      <a:lumOff val="50000"/>
                      <a:alpha val="20000"/>
                    </a:schemeClr>
                  </a:glow>
                </a:effectLst>
                <a:latin typeface="+mn-ea"/>
              </a:rPr>
              <a:t>Training accuracy</a:t>
            </a:r>
            <a:r>
              <a:rPr lang="ja-JP" altLang="en-US" sz="2300" dirty="0">
                <a:effectLst>
                  <a:glow rad="38100">
                    <a:schemeClr val="bg1">
                      <a:lumMod val="50000"/>
                      <a:lumOff val="50000"/>
                      <a:alpha val="20000"/>
                    </a:schemeClr>
                  </a:glow>
                </a:effectLst>
                <a:latin typeface="+mn-ea"/>
              </a:rPr>
              <a:t>よりも</a:t>
            </a:r>
            <a:br>
              <a:rPr lang="en-US" altLang="ja-JP" sz="2300" dirty="0">
                <a:effectLst>
                  <a:glow rad="38100">
                    <a:schemeClr val="bg1">
                      <a:lumMod val="50000"/>
                      <a:lumOff val="50000"/>
                      <a:alpha val="20000"/>
                    </a:schemeClr>
                  </a:glow>
                </a:effectLst>
                <a:latin typeface="+mn-ea"/>
              </a:rPr>
            </a:br>
            <a:r>
              <a:rPr lang="en-US" altLang="ja-JP" sz="2300" dirty="0">
                <a:effectLst>
                  <a:glow rad="38100">
                    <a:schemeClr val="bg1">
                      <a:lumMod val="50000"/>
                      <a:lumOff val="50000"/>
                      <a:alpha val="20000"/>
                    </a:schemeClr>
                  </a:glow>
                </a:effectLst>
                <a:latin typeface="+mn-ea"/>
              </a:rPr>
              <a:t>Validation accuracy</a:t>
            </a:r>
            <a:r>
              <a:rPr lang="ja-JP" altLang="en-US" sz="2300" dirty="0">
                <a:effectLst>
                  <a:glow rad="38100">
                    <a:schemeClr val="bg1">
                      <a:lumMod val="50000"/>
                      <a:lumOff val="50000"/>
                      <a:alpha val="20000"/>
                    </a:schemeClr>
                  </a:glow>
                </a:effectLst>
                <a:latin typeface="+mn-ea"/>
              </a:rPr>
              <a:t>が高い</a:t>
            </a:r>
            <a:r>
              <a:rPr lang="ja-JP" altLang="en-US" sz="2400" dirty="0">
                <a:effectLst>
                  <a:glow rad="38100">
                    <a:schemeClr val="bg1">
                      <a:lumMod val="50000"/>
                      <a:lumOff val="50000"/>
                      <a:alpha val="20000"/>
                    </a:schemeClr>
                  </a:glow>
                </a:effectLst>
                <a:latin typeface="+mn-ea"/>
              </a:rPr>
              <a:t>→</a:t>
            </a:r>
            <a:r>
              <a:rPr lang="en-US" altLang="ja-JP" sz="2400" dirty="0">
                <a:effectLst>
                  <a:glow rad="38100">
                    <a:schemeClr val="bg1">
                      <a:lumMod val="50000"/>
                      <a:lumOff val="50000"/>
                      <a:alpha val="20000"/>
                    </a:schemeClr>
                  </a:glow>
                </a:effectLst>
                <a:latin typeface="+mn-ea"/>
              </a:rPr>
              <a:t>training accuracy</a:t>
            </a:r>
            <a:r>
              <a:rPr lang="ja-JP" altLang="en-US" sz="2400" dirty="0">
                <a:effectLst>
                  <a:glow rad="38100">
                    <a:schemeClr val="bg1">
                      <a:lumMod val="50000"/>
                      <a:lumOff val="50000"/>
                      <a:alpha val="20000"/>
                    </a:schemeClr>
                  </a:glow>
                </a:effectLst>
                <a:latin typeface="+mn-ea"/>
              </a:rPr>
              <a:t>に</a:t>
            </a:r>
            <a:r>
              <a:rPr lang="en-US" altLang="ja-JP" sz="2400" dirty="0">
                <a:effectLst>
                  <a:glow rad="38100">
                    <a:schemeClr val="bg1">
                      <a:lumMod val="50000"/>
                      <a:lumOff val="50000"/>
                      <a:alpha val="20000"/>
                    </a:schemeClr>
                  </a:glow>
                </a:effectLst>
                <a:latin typeface="+mn-ea"/>
              </a:rPr>
              <a:t>Dropout</a:t>
            </a:r>
            <a:r>
              <a:rPr lang="ja-JP" altLang="en-US" sz="2400" dirty="0">
                <a:effectLst>
                  <a:glow rad="38100">
                    <a:schemeClr val="bg1">
                      <a:lumMod val="50000"/>
                      <a:lumOff val="50000"/>
                      <a:alpha val="20000"/>
                    </a:schemeClr>
                  </a:glow>
                </a:effectLst>
                <a:latin typeface="+mn-ea"/>
              </a:rPr>
              <a:t>を適用しているため</a:t>
            </a:r>
            <a:endParaRPr lang="en-US" altLang="ja-JP" sz="2400" dirty="0">
              <a:effectLst>
                <a:glow rad="38100">
                  <a:schemeClr val="bg1">
                    <a:lumMod val="50000"/>
                    <a:lumOff val="50000"/>
                    <a:alpha val="20000"/>
                  </a:schemeClr>
                </a:glow>
              </a:effectLst>
              <a:latin typeface="+mn-ea"/>
            </a:endParaRPr>
          </a:p>
        </p:txBody>
      </p:sp>
      <p:sp>
        <p:nvSpPr>
          <p:cNvPr id="5" name="正方形/長方形 4">
            <a:extLst>
              <a:ext uri="{FF2B5EF4-FFF2-40B4-BE49-F238E27FC236}">
                <a16:creationId xmlns:a16="http://schemas.microsoft.com/office/drawing/2014/main" id="{7EAE721A-BBDB-4687-B9AF-4C22F4EB3CE8}"/>
              </a:ext>
            </a:extLst>
          </p:cNvPr>
          <p:cNvSpPr/>
          <p:nvPr/>
        </p:nvSpPr>
        <p:spPr>
          <a:xfrm>
            <a:off x="780784" y="3241636"/>
            <a:ext cx="1342655" cy="167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ysClr val="windowText" lastClr="000000"/>
                </a:solidFill>
                <a:latin typeface="Cambria Math" panose="02040503050406030204" pitchFamily="18" charset="0"/>
                <a:ea typeface="Cambria Math" panose="02040503050406030204" pitchFamily="18" charset="0"/>
              </a:rPr>
              <a:t>train_data</a:t>
            </a:r>
            <a:endParaRPr kumimoji="1" lang="ja-JP" altLang="en-US" dirty="0">
              <a:solidFill>
                <a:sysClr val="windowText" lastClr="000000"/>
              </a:solidFill>
              <a:latin typeface="Cambria Math" panose="02040503050406030204" pitchFamily="18" charset="0"/>
            </a:endParaRPr>
          </a:p>
        </p:txBody>
      </p:sp>
      <p:cxnSp>
        <p:nvCxnSpPr>
          <p:cNvPr id="7" name="直線矢印コネクタ 6">
            <a:extLst>
              <a:ext uri="{FF2B5EF4-FFF2-40B4-BE49-F238E27FC236}">
                <a16:creationId xmlns:a16="http://schemas.microsoft.com/office/drawing/2014/main" id="{635CF38E-CB87-4404-A8EB-87C76D1E669A}"/>
              </a:ext>
            </a:extLst>
          </p:cNvPr>
          <p:cNvCxnSpPr>
            <a:cxnSpLocks/>
            <a:stCxn id="5" idx="3"/>
            <a:endCxn id="12" idx="1"/>
          </p:cNvCxnSpPr>
          <p:nvPr/>
        </p:nvCxnSpPr>
        <p:spPr>
          <a:xfrm>
            <a:off x="2123439" y="4078636"/>
            <a:ext cx="64870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47BE7C13-33CA-4C7A-8C15-B3A28CA93331}"/>
              </a:ext>
            </a:extLst>
          </p:cNvPr>
          <p:cNvSpPr/>
          <p:nvPr/>
        </p:nvSpPr>
        <p:spPr>
          <a:xfrm>
            <a:off x="2772144" y="3241636"/>
            <a:ext cx="1342655" cy="167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latin typeface="Cambria Math" panose="02040503050406030204" pitchFamily="18" charset="0"/>
                <a:ea typeface="Cambria Math" panose="02040503050406030204" pitchFamily="18" charset="0"/>
              </a:rPr>
              <a:t>Dropout</a:t>
            </a:r>
            <a:endParaRPr kumimoji="1" lang="ja-JP" altLang="en-US" dirty="0">
              <a:solidFill>
                <a:sysClr val="windowText" lastClr="000000"/>
              </a:solidFill>
              <a:latin typeface="Cambria Math" panose="02040503050406030204" pitchFamily="18" charset="0"/>
            </a:endParaRPr>
          </a:p>
        </p:txBody>
      </p:sp>
      <p:cxnSp>
        <p:nvCxnSpPr>
          <p:cNvPr id="13" name="直線矢印コネクタ 12">
            <a:extLst>
              <a:ext uri="{FF2B5EF4-FFF2-40B4-BE49-F238E27FC236}">
                <a16:creationId xmlns:a16="http://schemas.microsoft.com/office/drawing/2014/main" id="{B6C585A2-E594-4250-A4D4-040F27D218A5}"/>
              </a:ext>
            </a:extLst>
          </p:cNvPr>
          <p:cNvCxnSpPr>
            <a:cxnSpLocks/>
            <a:stCxn id="12" idx="3"/>
            <a:endCxn id="47" idx="1"/>
          </p:cNvCxnSpPr>
          <p:nvPr/>
        </p:nvCxnSpPr>
        <p:spPr>
          <a:xfrm flipV="1">
            <a:off x="4114799" y="4063573"/>
            <a:ext cx="1229361" cy="15063"/>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6C18E6A7-B193-45EF-87AC-C65507088407}"/>
              </a:ext>
            </a:extLst>
          </p:cNvPr>
          <p:cNvCxnSpPr>
            <a:cxnSpLocks/>
          </p:cNvCxnSpPr>
          <p:nvPr/>
        </p:nvCxnSpPr>
        <p:spPr>
          <a:xfrm flipV="1">
            <a:off x="4609526" y="4112215"/>
            <a:ext cx="0" cy="193797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0BF13A80-9C1A-4DB5-A722-92A65677ECF4}"/>
              </a:ext>
            </a:extLst>
          </p:cNvPr>
          <p:cNvCxnSpPr>
            <a:cxnSpLocks/>
            <a:stCxn id="31" idx="3"/>
          </p:cNvCxnSpPr>
          <p:nvPr/>
        </p:nvCxnSpPr>
        <p:spPr>
          <a:xfrm>
            <a:off x="3918671" y="6035127"/>
            <a:ext cx="4905289"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03B23230-C110-44F2-B288-B9B518530B2C}"/>
              </a:ext>
            </a:extLst>
          </p:cNvPr>
          <p:cNvSpPr/>
          <p:nvPr/>
        </p:nvSpPr>
        <p:spPr>
          <a:xfrm>
            <a:off x="2929731" y="5507277"/>
            <a:ext cx="988940" cy="10556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latin typeface="Cambria Math" panose="02040503050406030204" pitchFamily="18" charset="0"/>
                <a:ea typeface="Cambria Math" panose="02040503050406030204" pitchFamily="18" charset="0"/>
              </a:rPr>
              <a:t>weight</a:t>
            </a:r>
            <a:endParaRPr kumimoji="1" lang="ja-JP" altLang="en-US" dirty="0">
              <a:solidFill>
                <a:sysClr val="windowText" lastClr="000000"/>
              </a:solidFill>
              <a:latin typeface="Cambria Math" panose="02040503050406030204" pitchFamily="18" charset="0"/>
            </a:endParaRPr>
          </a:p>
        </p:txBody>
      </p:sp>
      <p:cxnSp>
        <p:nvCxnSpPr>
          <p:cNvPr id="42" name="直線矢印コネクタ 41">
            <a:extLst>
              <a:ext uri="{FF2B5EF4-FFF2-40B4-BE49-F238E27FC236}">
                <a16:creationId xmlns:a16="http://schemas.microsoft.com/office/drawing/2014/main" id="{5E5CBEDC-EE94-4A97-8722-F4F7B6A06A4D}"/>
              </a:ext>
            </a:extLst>
          </p:cNvPr>
          <p:cNvCxnSpPr>
            <a:cxnSpLocks/>
          </p:cNvCxnSpPr>
          <p:nvPr/>
        </p:nvCxnSpPr>
        <p:spPr>
          <a:xfrm flipV="1">
            <a:off x="8823960" y="4078635"/>
            <a:ext cx="0" cy="197155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正方形/長方形 43">
            <a:extLst>
              <a:ext uri="{FF2B5EF4-FFF2-40B4-BE49-F238E27FC236}">
                <a16:creationId xmlns:a16="http://schemas.microsoft.com/office/drawing/2014/main" id="{F7A0C509-5EB2-4444-B357-7CEF9EE912C4}"/>
              </a:ext>
            </a:extLst>
          </p:cNvPr>
          <p:cNvSpPr/>
          <p:nvPr/>
        </p:nvSpPr>
        <p:spPr>
          <a:xfrm>
            <a:off x="7182352" y="3241635"/>
            <a:ext cx="1342655" cy="167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ysClr val="windowText" lastClr="000000"/>
                </a:solidFill>
                <a:latin typeface="Cambria Math" panose="02040503050406030204" pitchFamily="18" charset="0"/>
                <a:ea typeface="Cambria Math" panose="02040503050406030204" pitchFamily="18" charset="0"/>
              </a:rPr>
              <a:t>valid_data</a:t>
            </a:r>
            <a:endParaRPr kumimoji="1" lang="ja-JP" altLang="en-US" dirty="0">
              <a:solidFill>
                <a:sysClr val="windowText" lastClr="000000"/>
              </a:solidFill>
              <a:latin typeface="Cambria Math" panose="02040503050406030204" pitchFamily="18" charset="0"/>
            </a:endParaRPr>
          </a:p>
        </p:txBody>
      </p:sp>
      <p:cxnSp>
        <p:nvCxnSpPr>
          <p:cNvPr id="46" name="直線矢印コネクタ 45">
            <a:extLst>
              <a:ext uri="{FF2B5EF4-FFF2-40B4-BE49-F238E27FC236}">
                <a16:creationId xmlns:a16="http://schemas.microsoft.com/office/drawing/2014/main" id="{1C51FCF1-2FD7-4CD3-A45D-8E45DD2F52A6}"/>
              </a:ext>
            </a:extLst>
          </p:cNvPr>
          <p:cNvCxnSpPr>
            <a:cxnSpLocks/>
          </p:cNvCxnSpPr>
          <p:nvPr/>
        </p:nvCxnSpPr>
        <p:spPr>
          <a:xfrm>
            <a:off x="8525007" y="4078635"/>
            <a:ext cx="64870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正方形/長方形 46">
            <a:extLst>
              <a:ext uri="{FF2B5EF4-FFF2-40B4-BE49-F238E27FC236}">
                <a16:creationId xmlns:a16="http://schemas.microsoft.com/office/drawing/2014/main" id="{EA87B50D-2B61-40C5-896E-36C25C21C537}"/>
              </a:ext>
            </a:extLst>
          </p:cNvPr>
          <p:cNvSpPr/>
          <p:nvPr/>
        </p:nvSpPr>
        <p:spPr>
          <a:xfrm>
            <a:off x="5344160" y="3226573"/>
            <a:ext cx="1342655" cy="167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latin typeface="Cambria Math" panose="02040503050406030204" pitchFamily="18" charset="0"/>
                <a:ea typeface="Cambria Math" panose="02040503050406030204" pitchFamily="18" charset="0"/>
              </a:rPr>
              <a:t>Training accuracy</a:t>
            </a:r>
            <a:endParaRPr kumimoji="1" lang="ja-JP" altLang="en-US" dirty="0">
              <a:solidFill>
                <a:sysClr val="windowText" lastClr="000000"/>
              </a:solidFill>
              <a:latin typeface="Cambria Math" panose="02040503050406030204" pitchFamily="18" charset="0"/>
            </a:endParaRPr>
          </a:p>
        </p:txBody>
      </p:sp>
      <p:sp>
        <p:nvSpPr>
          <p:cNvPr id="48" name="正方形/長方形 47">
            <a:extLst>
              <a:ext uri="{FF2B5EF4-FFF2-40B4-BE49-F238E27FC236}">
                <a16:creationId xmlns:a16="http://schemas.microsoft.com/office/drawing/2014/main" id="{A9A563F5-269A-44CF-9957-56B37627F7DF}"/>
              </a:ext>
            </a:extLst>
          </p:cNvPr>
          <p:cNvSpPr/>
          <p:nvPr/>
        </p:nvSpPr>
        <p:spPr>
          <a:xfrm>
            <a:off x="9196334" y="3231476"/>
            <a:ext cx="1342655" cy="167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latin typeface="Cambria Math" panose="02040503050406030204" pitchFamily="18" charset="0"/>
                <a:ea typeface="Cambria Math" panose="02040503050406030204" pitchFamily="18" charset="0"/>
              </a:rPr>
              <a:t>Validation accuracy</a:t>
            </a:r>
            <a:endParaRPr kumimoji="1" lang="ja-JP" altLang="en-US" dirty="0">
              <a:solidFill>
                <a:sysClr val="windowText" lastClr="000000"/>
              </a:solidFill>
              <a:latin typeface="Cambria Math" panose="02040503050406030204" pitchFamily="18" charset="0"/>
            </a:endParaRPr>
          </a:p>
        </p:txBody>
      </p:sp>
      <p:sp>
        <p:nvSpPr>
          <p:cNvPr id="49" name="テキスト ボックス 48">
            <a:extLst>
              <a:ext uri="{FF2B5EF4-FFF2-40B4-BE49-F238E27FC236}">
                <a16:creationId xmlns:a16="http://schemas.microsoft.com/office/drawing/2014/main" id="{B162872D-090E-47A1-883B-A5C5DE28D24A}"/>
              </a:ext>
            </a:extLst>
          </p:cNvPr>
          <p:cNvSpPr txBox="1"/>
          <p:nvPr/>
        </p:nvSpPr>
        <p:spPr>
          <a:xfrm>
            <a:off x="4186686" y="3628268"/>
            <a:ext cx="1127760" cy="369332"/>
          </a:xfrm>
          <a:prstGeom prst="rect">
            <a:avLst/>
          </a:prstGeom>
          <a:noFill/>
        </p:spPr>
        <p:txBody>
          <a:bodyPr wrap="square" rtlCol="0">
            <a:spAutoFit/>
          </a:bodyPr>
          <a:lstStyle/>
          <a:p>
            <a:r>
              <a:rPr kumimoji="1" lang="en-US" altLang="ja-JP" dirty="0">
                <a:latin typeface="Cambria Math" panose="02040503050406030204" pitchFamily="18" charset="0"/>
                <a:ea typeface="Cambria Math" panose="02040503050406030204" pitchFamily="18" charset="0"/>
              </a:rPr>
              <a:t>50~80%</a:t>
            </a:r>
            <a:endParaRPr kumimoji="1" lang="ja-JP" altLang="en-US" dirty="0">
              <a:latin typeface="Cambria Math" panose="02040503050406030204" pitchFamily="18" charset="0"/>
            </a:endParaRPr>
          </a:p>
        </p:txBody>
      </p:sp>
      <p:sp>
        <p:nvSpPr>
          <p:cNvPr id="52" name="テキスト ボックス 51">
            <a:extLst>
              <a:ext uri="{FF2B5EF4-FFF2-40B4-BE49-F238E27FC236}">
                <a16:creationId xmlns:a16="http://schemas.microsoft.com/office/drawing/2014/main" id="{4FC6922A-A091-439C-8BF6-37A0C9D97AFA}"/>
              </a:ext>
            </a:extLst>
          </p:cNvPr>
          <p:cNvSpPr txBox="1"/>
          <p:nvPr/>
        </p:nvSpPr>
        <p:spPr>
          <a:xfrm>
            <a:off x="2061211" y="3606403"/>
            <a:ext cx="1127760" cy="369332"/>
          </a:xfrm>
          <a:prstGeom prst="rect">
            <a:avLst/>
          </a:prstGeom>
          <a:noFill/>
        </p:spPr>
        <p:txBody>
          <a:bodyPr wrap="square" rtlCol="0">
            <a:spAutoFit/>
          </a:bodyPr>
          <a:lstStyle/>
          <a:p>
            <a:r>
              <a:rPr kumimoji="1" lang="en-US" altLang="ja-JP" dirty="0">
                <a:latin typeface="Cambria Math" panose="02040503050406030204" pitchFamily="18" charset="0"/>
                <a:ea typeface="Cambria Math" panose="02040503050406030204" pitchFamily="18" charset="0"/>
              </a:rPr>
              <a:t>100%</a:t>
            </a:r>
            <a:endParaRPr kumimoji="1" lang="ja-JP" altLang="en-US" dirty="0">
              <a:latin typeface="Cambria Math" panose="02040503050406030204" pitchFamily="18" charset="0"/>
            </a:endParaRPr>
          </a:p>
        </p:txBody>
      </p:sp>
      <p:sp>
        <p:nvSpPr>
          <p:cNvPr id="54" name="テキスト ボックス 53">
            <a:extLst>
              <a:ext uri="{FF2B5EF4-FFF2-40B4-BE49-F238E27FC236}">
                <a16:creationId xmlns:a16="http://schemas.microsoft.com/office/drawing/2014/main" id="{4ACA13C4-7D12-4312-B689-77854C60186D}"/>
              </a:ext>
            </a:extLst>
          </p:cNvPr>
          <p:cNvSpPr txBox="1"/>
          <p:nvPr/>
        </p:nvSpPr>
        <p:spPr>
          <a:xfrm>
            <a:off x="8456664" y="3635842"/>
            <a:ext cx="1127760" cy="369332"/>
          </a:xfrm>
          <a:prstGeom prst="rect">
            <a:avLst/>
          </a:prstGeom>
          <a:noFill/>
        </p:spPr>
        <p:txBody>
          <a:bodyPr wrap="square" rtlCol="0">
            <a:spAutoFit/>
          </a:bodyPr>
          <a:lstStyle/>
          <a:p>
            <a:r>
              <a:rPr kumimoji="1" lang="en-US" altLang="ja-JP" dirty="0">
                <a:latin typeface="Cambria Math" panose="02040503050406030204" pitchFamily="18" charset="0"/>
                <a:ea typeface="Cambria Math" panose="02040503050406030204" pitchFamily="18" charset="0"/>
              </a:rPr>
              <a:t>100%</a:t>
            </a:r>
            <a:endParaRPr kumimoji="1" lang="ja-JP" altLang="en-US" dirty="0">
              <a:latin typeface="Cambria Math" panose="02040503050406030204" pitchFamily="18" charset="0"/>
            </a:endParaRPr>
          </a:p>
        </p:txBody>
      </p:sp>
    </p:spTree>
    <p:extLst>
      <p:ext uri="{BB962C8B-B14F-4D97-AF65-F5344CB8AC3E}">
        <p14:creationId xmlns:p14="http://schemas.microsoft.com/office/powerpoint/2010/main" val="1054977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88ADA7-E80B-495C-99BA-F2DA71D9E13F}"/>
              </a:ext>
            </a:extLst>
          </p:cNvPr>
          <p:cNvSpPr>
            <a:spLocks noGrp="1"/>
          </p:cNvSpPr>
          <p:nvPr>
            <p:ph type="title"/>
          </p:nvPr>
        </p:nvSpPr>
        <p:spPr>
          <a:xfrm>
            <a:off x="780785" y="625039"/>
            <a:ext cx="9905998" cy="1497106"/>
          </a:xfrm>
        </p:spPr>
        <p:txBody>
          <a:bodyPr>
            <a:normAutofit/>
          </a:bodyPr>
          <a:lstStyle/>
          <a:p>
            <a:r>
              <a:rPr kumimoji="1" lang="ja-JP" altLang="en-US" sz="4400" dirty="0">
                <a:effectLst>
                  <a:glow rad="38100">
                    <a:schemeClr val="bg1">
                      <a:lumMod val="65000"/>
                      <a:lumOff val="35000"/>
                      <a:alpha val="40000"/>
                    </a:schemeClr>
                  </a:glow>
                </a:effectLst>
              </a:rPr>
              <a:t>研究結果の考察</a:t>
            </a:r>
            <a:r>
              <a:rPr kumimoji="1" lang="en-US" altLang="ja-JP" sz="4400" dirty="0">
                <a:effectLst>
                  <a:glow rad="38100">
                    <a:schemeClr val="bg1">
                      <a:lumMod val="65000"/>
                      <a:lumOff val="35000"/>
                      <a:alpha val="40000"/>
                    </a:schemeClr>
                  </a:glow>
                </a:effectLst>
              </a:rPr>
              <a:t>(</a:t>
            </a:r>
            <a:r>
              <a:rPr kumimoji="1" lang="ja-JP" altLang="en-US" sz="4400" dirty="0">
                <a:effectLst>
                  <a:glow rad="38100">
                    <a:schemeClr val="bg1">
                      <a:lumMod val="65000"/>
                      <a:lumOff val="35000"/>
                      <a:alpha val="40000"/>
                    </a:schemeClr>
                  </a:glow>
                </a:effectLst>
              </a:rPr>
              <a:t>判定結果</a:t>
            </a:r>
            <a:r>
              <a:rPr kumimoji="1" lang="en-US" altLang="ja-JP" sz="4400" dirty="0">
                <a:effectLst>
                  <a:glow rad="38100">
                    <a:schemeClr val="bg1">
                      <a:lumMod val="65000"/>
                      <a:lumOff val="35000"/>
                      <a:alpha val="40000"/>
                    </a:schemeClr>
                  </a:glow>
                </a:effectLst>
              </a:rPr>
              <a:t>)</a:t>
            </a:r>
            <a:endParaRPr kumimoji="1" lang="ja-JP" altLang="en-US" sz="4400" dirty="0">
              <a:effectLst>
                <a:glow rad="38100">
                  <a:schemeClr val="bg1">
                    <a:lumMod val="65000"/>
                    <a:lumOff val="35000"/>
                    <a:alpha val="40000"/>
                  </a:schemeClr>
                </a:glow>
              </a:effectLst>
            </a:endParaRPr>
          </a:p>
        </p:txBody>
      </p:sp>
      <p:graphicFrame>
        <p:nvGraphicFramePr>
          <p:cNvPr id="19" name="表 7">
            <a:extLst>
              <a:ext uri="{FF2B5EF4-FFF2-40B4-BE49-F238E27FC236}">
                <a16:creationId xmlns:a16="http://schemas.microsoft.com/office/drawing/2014/main" id="{8D33A1FE-CB3B-4B92-84E9-51AA79F1805D}"/>
              </a:ext>
            </a:extLst>
          </p:cNvPr>
          <p:cNvGraphicFramePr>
            <a:graphicFrameLocks noGrp="1"/>
          </p:cNvGraphicFramePr>
          <p:nvPr>
            <p:extLst>
              <p:ext uri="{D42A27DB-BD31-4B8C-83A1-F6EECF244321}">
                <p14:modId xmlns:p14="http://schemas.microsoft.com/office/powerpoint/2010/main" val="3034667845"/>
              </p:ext>
            </p:extLst>
          </p:nvPr>
        </p:nvGraphicFramePr>
        <p:xfrm>
          <a:off x="816572" y="4933387"/>
          <a:ext cx="10435925" cy="1828800"/>
        </p:xfrm>
        <a:graphic>
          <a:graphicData uri="http://schemas.openxmlformats.org/drawingml/2006/table">
            <a:tbl>
              <a:tblPr firstRow="1" bandRow="1">
                <a:tableStyleId>{9D7B26C5-4107-4FEC-AEDC-1716B250A1EF}</a:tableStyleId>
              </a:tblPr>
              <a:tblGrid>
                <a:gridCol w="2087185">
                  <a:extLst>
                    <a:ext uri="{9D8B030D-6E8A-4147-A177-3AD203B41FA5}">
                      <a16:colId xmlns:a16="http://schemas.microsoft.com/office/drawing/2014/main" val="3780878117"/>
                    </a:ext>
                  </a:extLst>
                </a:gridCol>
                <a:gridCol w="2087185">
                  <a:extLst>
                    <a:ext uri="{9D8B030D-6E8A-4147-A177-3AD203B41FA5}">
                      <a16:colId xmlns:a16="http://schemas.microsoft.com/office/drawing/2014/main" val="1705070545"/>
                    </a:ext>
                  </a:extLst>
                </a:gridCol>
                <a:gridCol w="2087185">
                  <a:extLst>
                    <a:ext uri="{9D8B030D-6E8A-4147-A177-3AD203B41FA5}">
                      <a16:colId xmlns:a16="http://schemas.microsoft.com/office/drawing/2014/main" val="1307853760"/>
                    </a:ext>
                  </a:extLst>
                </a:gridCol>
                <a:gridCol w="2087185">
                  <a:extLst>
                    <a:ext uri="{9D8B030D-6E8A-4147-A177-3AD203B41FA5}">
                      <a16:colId xmlns:a16="http://schemas.microsoft.com/office/drawing/2014/main" val="3277145935"/>
                    </a:ext>
                  </a:extLst>
                </a:gridCol>
                <a:gridCol w="2087185">
                  <a:extLst>
                    <a:ext uri="{9D8B030D-6E8A-4147-A177-3AD203B41FA5}">
                      <a16:colId xmlns:a16="http://schemas.microsoft.com/office/drawing/2014/main" val="1830808805"/>
                    </a:ext>
                  </a:extLst>
                </a:gridCol>
              </a:tblGrid>
              <a:tr h="343589">
                <a:tc>
                  <a:txBody>
                    <a:bodyPr/>
                    <a:lstStyle/>
                    <a:p>
                      <a:pPr algn="ctr"/>
                      <a:r>
                        <a:rPr kumimoji="1" lang="ja-JP" altLang="en-US" dirty="0"/>
                        <a:t>画像の種類</a:t>
                      </a:r>
                    </a:p>
                  </a:txBody>
                  <a:tcPr anchor="ctr">
                    <a:lnR w="12700" cap="flat" cmpd="sng" algn="ctr">
                      <a:solidFill>
                        <a:schemeClr val="tx1"/>
                      </a:solidFill>
                      <a:prstDash val="solid"/>
                      <a:round/>
                      <a:headEnd type="none" w="med" len="med"/>
                      <a:tailEnd type="none" w="med" len="med"/>
                    </a:lnR>
                  </a:tcPr>
                </a:tc>
                <a:tc gridSpan="2">
                  <a:txBody>
                    <a:bodyPr/>
                    <a:lstStyle/>
                    <a:p>
                      <a:pPr algn="ctr"/>
                      <a:r>
                        <a:rPr kumimoji="1" lang="ja-JP" altLang="en-US" dirty="0"/>
                        <a:t>精度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kumimoji="1" lang="ja-JP" altLang="en-US" dirty="0"/>
                    </a:p>
                  </a:txBody>
                  <a:tcPr>
                    <a:lnR w="12700" cap="flat" cmpd="sng" algn="ctr">
                      <a:solidFill>
                        <a:schemeClr val="tx1"/>
                      </a:solidFill>
                      <a:prstDash val="solid"/>
                      <a:round/>
                      <a:headEnd type="none" w="med" len="med"/>
                      <a:tailEnd type="none" w="med" len="med"/>
                    </a:lnR>
                  </a:tcPr>
                </a:tc>
                <a:tc gridSpan="2">
                  <a:txBody>
                    <a:bodyPr/>
                    <a:lstStyle/>
                    <a:p>
                      <a:pPr algn="ctr"/>
                      <a:r>
                        <a:rPr kumimoji="1" lang="ja-JP" altLang="en-US" dirty="0"/>
                        <a:t>損失</a:t>
                      </a:r>
                    </a:p>
                  </a:txBody>
                  <a:tcPr anchor="ctr">
                    <a:lnL w="12700" cap="flat" cmpd="sng" algn="ctr">
                      <a:solidFill>
                        <a:schemeClr val="tx1"/>
                      </a:solidFill>
                      <a:prstDash val="solid"/>
                      <a:round/>
                      <a:headEnd type="none" w="med" len="med"/>
                      <a:tailEnd type="none" w="med" len="med"/>
                    </a:lnL>
                  </a:tcPr>
                </a:tc>
                <a:tc hMerge="1">
                  <a:txBody>
                    <a:bodyPr/>
                    <a:lstStyle/>
                    <a:p>
                      <a:endParaRPr kumimoji="1" lang="ja-JP" altLang="en-US" dirty="0"/>
                    </a:p>
                  </a:txBody>
                  <a:tcPr/>
                </a:tc>
                <a:extLst>
                  <a:ext uri="{0D108BD9-81ED-4DB2-BD59-A6C34878D82A}">
                    <a16:rowId xmlns:a16="http://schemas.microsoft.com/office/drawing/2014/main" val="638938310"/>
                  </a:ext>
                </a:extLst>
              </a:tr>
              <a:tr h="343589">
                <a:tc rowSpan="2">
                  <a:txBody>
                    <a:bodyPr/>
                    <a:lstStyle/>
                    <a:p>
                      <a:pPr algn="ctr"/>
                      <a:r>
                        <a:rPr lang="en-US" altLang="ja-JP" dirty="0">
                          <a:latin typeface="Cambria Math" panose="02040503050406030204" pitchFamily="18" charset="0"/>
                          <a:ea typeface="Cambria Math" panose="02040503050406030204" pitchFamily="18" charset="0"/>
                        </a:rPr>
                        <a:t>grayscale</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Training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solidFill>
                      <a:schemeClr val="accent2">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0.9792</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solidFill>
                      <a:schemeClr val="accent2">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Training loss</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solidFill>
                      <a:schemeClr val="accent2">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0.1032</a:t>
                      </a:r>
                      <a:endParaRPr kumimoji="1" lang="ja-JP" altLang="en-US" dirty="0">
                        <a:latin typeface="Cambria Math" panose="02040503050406030204" pitchFamily="18" charset="0"/>
                      </a:endParaRPr>
                    </a:p>
                  </a:txBody>
                  <a:tcPr anchor="ctr">
                    <a:solidFill>
                      <a:schemeClr val="accent2">
                        <a:alpha val="20000"/>
                      </a:schemeClr>
                    </a:solidFill>
                  </a:tcPr>
                </a:tc>
                <a:extLst>
                  <a:ext uri="{0D108BD9-81ED-4DB2-BD59-A6C34878D82A}">
                    <a16:rowId xmlns:a16="http://schemas.microsoft.com/office/drawing/2014/main" val="3634242538"/>
                  </a:ext>
                </a:extLst>
              </a:tr>
              <a:tr h="343589">
                <a:tc vMerge="1">
                  <a:txBody>
                    <a:bodyPr/>
                    <a:lstStyle/>
                    <a:p>
                      <a:endParaRPr kumimoji="1" lang="ja-JP"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Validation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0.9945</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Validation loss</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0.0943</a:t>
                      </a:r>
                      <a:endParaRPr kumimoji="1" lang="ja-JP" altLang="en-US" dirty="0">
                        <a:latin typeface="Cambria Math" panose="02040503050406030204"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1160493"/>
                  </a:ext>
                </a:extLst>
              </a:tr>
              <a:tr h="343589">
                <a:tc rowSpan="2">
                  <a:txBody>
                    <a:bodyPr/>
                    <a:lstStyle/>
                    <a:p>
                      <a:pPr algn="ctr"/>
                      <a:r>
                        <a:rPr kumimoji="1" lang="en-US" altLang="ja-JP" dirty="0">
                          <a:latin typeface="Cambria Math" panose="02040503050406030204" pitchFamily="18" charset="0"/>
                        </a:rPr>
                        <a:t>grayscale</a:t>
                      </a:r>
                      <a:br>
                        <a:rPr kumimoji="1" lang="en-US" altLang="ja-JP" dirty="0">
                          <a:latin typeface="Cambria Math" panose="02040503050406030204" pitchFamily="18" charset="0"/>
                        </a:rPr>
                      </a:br>
                      <a:r>
                        <a:rPr kumimoji="1" lang="en-US" altLang="ja-JP" dirty="0">
                          <a:latin typeface="Cambria Math" panose="02040503050406030204" pitchFamily="18" charset="0"/>
                        </a:rPr>
                        <a:t>(not Dropout)</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a:latin typeface="Cambria Math" panose="02040503050406030204" pitchFamily="18" charset="0"/>
                          <a:ea typeface="Cambria Math" panose="02040503050406030204" pitchFamily="18" charset="0"/>
                        </a:rPr>
                        <a:t>Training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0.9927</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Training loss</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0.0774</a:t>
                      </a:r>
                      <a:endParaRPr kumimoji="1" lang="ja-JP" altLang="en-US" dirty="0">
                        <a:latin typeface="Cambria Math" panose="02040503050406030204" pitchFamily="18" charset="0"/>
                      </a:endParaRPr>
                    </a:p>
                  </a:txBody>
                  <a:tcPr anchor="ctr">
                    <a:lnT w="12700" cap="flat" cmpd="sng" algn="ctr">
                      <a:solidFill>
                        <a:schemeClr val="tx1"/>
                      </a:solidFill>
                      <a:prstDash val="solid"/>
                      <a:round/>
                      <a:headEnd type="none" w="med" len="med"/>
                      <a:tailEnd type="none" w="med" len="med"/>
                    </a:lnT>
                    <a:solidFill>
                      <a:schemeClr val="accent2">
                        <a:alpha val="20000"/>
                      </a:schemeClr>
                    </a:solidFill>
                  </a:tcPr>
                </a:tc>
                <a:extLst>
                  <a:ext uri="{0D108BD9-81ED-4DB2-BD59-A6C34878D82A}">
                    <a16:rowId xmlns:a16="http://schemas.microsoft.com/office/drawing/2014/main" val="4225916147"/>
                  </a:ext>
                </a:extLst>
              </a:tr>
              <a:tr h="343589">
                <a:tc vMerge="1">
                  <a:txBody>
                    <a:bodyPr/>
                    <a:lstStyle/>
                    <a:p>
                      <a:endParaRPr kumimoji="1" lang="ja-JP"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Validation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0.9896</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Validation loss</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0.0820</a:t>
                      </a:r>
                      <a:endParaRPr kumimoji="1" lang="ja-JP" altLang="en-US" dirty="0">
                        <a:latin typeface="Cambria Math" panose="02040503050406030204"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2689604"/>
                  </a:ext>
                </a:extLst>
              </a:tr>
            </a:tbl>
          </a:graphicData>
        </a:graphic>
      </p:graphicFrame>
      <p:pic>
        <p:nvPicPr>
          <p:cNvPr id="6" name="図 5" descr="グラフ&#10;&#10;自動的に生成された説明">
            <a:extLst>
              <a:ext uri="{FF2B5EF4-FFF2-40B4-BE49-F238E27FC236}">
                <a16:creationId xmlns:a16="http://schemas.microsoft.com/office/drawing/2014/main" id="{5278BAB0-B9D5-4C09-8F6F-C5D05D671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272" y="1773918"/>
            <a:ext cx="3955511" cy="2684828"/>
          </a:xfrm>
          <a:prstGeom prst="rect">
            <a:avLst/>
          </a:prstGeom>
        </p:spPr>
      </p:pic>
      <p:pic>
        <p:nvPicPr>
          <p:cNvPr id="9" name="図 8" descr="グラフィカル ユーザー インターフェイス&#10;&#10;低い精度で自動的に生成された説明">
            <a:extLst>
              <a:ext uri="{FF2B5EF4-FFF2-40B4-BE49-F238E27FC236}">
                <a16:creationId xmlns:a16="http://schemas.microsoft.com/office/drawing/2014/main" id="{5F7FC0E9-144D-4D5B-AAAF-6DB2256A3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8872" y="1810102"/>
            <a:ext cx="3902202" cy="2648644"/>
          </a:xfrm>
          <a:prstGeom prst="rect">
            <a:avLst/>
          </a:prstGeom>
        </p:spPr>
      </p:pic>
      <p:sp>
        <p:nvSpPr>
          <p:cNvPr id="3" name="テキスト ボックス 2">
            <a:extLst>
              <a:ext uri="{FF2B5EF4-FFF2-40B4-BE49-F238E27FC236}">
                <a16:creationId xmlns:a16="http://schemas.microsoft.com/office/drawing/2014/main" id="{73A160C0-E5A5-458F-A578-B8CEDF4FC999}"/>
              </a:ext>
            </a:extLst>
          </p:cNvPr>
          <p:cNvSpPr txBox="1"/>
          <p:nvPr/>
        </p:nvSpPr>
        <p:spPr>
          <a:xfrm>
            <a:off x="1823032" y="4370766"/>
            <a:ext cx="3862154" cy="369332"/>
          </a:xfrm>
          <a:prstGeom prst="rect">
            <a:avLst/>
          </a:prstGeom>
          <a:noFill/>
        </p:spPr>
        <p:txBody>
          <a:bodyPr wrap="square" rtlCol="0">
            <a:spAutoFit/>
          </a:bodyPr>
          <a:lstStyle/>
          <a:p>
            <a:r>
              <a:rPr kumimoji="1" lang="en-US" altLang="ja-JP" dirty="0">
                <a:latin typeface="Cambria Math" panose="02040503050406030204" pitchFamily="18" charset="0"/>
                <a:ea typeface="Cambria Math" panose="02040503050406030204" pitchFamily="18" charset="0"/>
              </a:rPr>
              <a:t>grayscale(not Dropout) accuracy</a:t>
            </a:r>
            <a:endParaRPr kumimoji="1" lang="ja-JP" altLang="en-US" dirty="0">
              <a:latin typeface="Cambria Math" panose="02040503050406030204" pitchFamily="18" charset="0"/>
            </a:endParaRPr>
          </a:p>
        </p:txBody>
      </p:sp>
      <p:sp>
        <p:nvSpPr>
          <p:cNvPr id="8" name="テキスト ボックス 7">
            <a:extLst>
              <a:ext uri="{FF2B5EF4-FFF2-40B4-BE49-F238E27FC236}">
                <a16:creationId xmlns:a16="http://schemas.microsoft.com/office/drawing/2014/main" id="{258866F2-8FC7-40B6-89FE-544922705000}"/>
              </a:ext>
            </a:extLst>
          </p:cNvPr>
          <p:cNvSpPr txBox="1"/>
          <p:nvPr/>
        </p:nvSpPr>
        <p:spPr>
          <a:xfrm>
            <a:off x="7413096" y="4371631"/>
            <a:ext cx="3216538" cy="369332"/>
          </a:xfrm>
          <a:prstGeom prst="rect">
            <a:avLst/>
          </a:prstGeom>
          <a:noFill/>
        </p:spPr>
        <p:txBody>
          <a:bodyPr wrap="square" rtlCol="0">
            <a:spAutoFit/>
          </a:bodyPr>
          <a:lstStyle/>
          <a:p>
            <a:r>
              <a:rPr kumimoji="1" lang="en-US" altLang="ja-JP" dirty="0">
                <a:latin typeface="Cambria Math" panose="02040503050406030204" pitchFamily="18" charset="0"/>
                <a:ea typeface="Cambria Math" panose="02040503050406030204" pitchFamily="18" charset="0"/>
              </a:rPr>
              <a:t>grayscale(Dropout) accuracy</a:t>
            </a:r>
            <a:endParaRPr kumimoji="1" lang="ja-JP" altLang="en-US" dirty="0">
              <a:latin typeface="Cambria Math" panose="02040503050406030204" pitchFamily="18" charset="0"/>
            </a:endParaRPr>
          </a:p>
        </p:txBody>
      </p:sp>
    </p:spTree>
    <p:extLst>
      <p:ext uri="{BB962C8B-B14F-4D97-AF65-F5344CB8AC3E}">
        <p14:creationId xmlns:p14="http://schemas.microsoft.com/office/powerpoint/2010/main" val="414382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88ADA7-E80B-495C-99BA-F2DA71D9E13F}"/>
              </a:ext>
            </a:extLst>
          </p:cNvPr>
          <p:cNvSpPr>
            <a:spLocks noGrp="1"/>
          </p:cNvSpPr>
          <p:nvPr>
            <p:ph type="title"/>
          </p:nvPr>
        </p:nvSpPr>
        <p:spPr>
          <a:xfrm>
            <a:off x="780785" y="625039"/>
            <a:ext cx="9905998" cy="1497106"/>
          </a:xfrm>
        </p:spPr>
        <p:txBody>
          <a:bodyPr>
            <a:normAutofit/>
          </a:bodyPr>
          <a:lstStyle/>
          <a:p>
            <a:r>
              <a:rPr kumimoji="1" lang="ja-JP" altLang="en-US" sz="4400" dirty="0">
                <a:effectLst>
                  <a:glow rad="38100">
                    <a:schemeClr val="bg1">
                      <a:lumMod val="65000"/>
                      <a:lumOff val="35000"/>
                      <a:alpha val="40000"/>
                    </a:schemeClr>
                  </a:glow>
                </a:effectLst>
              </a:rPr>
              <a:t>研究結果の考察</a:t>
            </a:r>
            <a:r>
              <a:rPr kumimoji="1" lang="en-US" altLang="ja-JP" sz="4400" dirty="0">
                <a:effectLst>
                  <a:glow rad="38100">
                    <a:schemeClr val="bg1">
                      <a:lumMod val="65000"/>
                      <a:lumOff val="35000"/>
                      <a:alpha val="40000"/>
                    </a:schemeClr>
                  </a:glow>
                </a:effectLst>
              </a:rPr>
              <a:t>(</a:t>
            </a:r>
            <a:r>
              <a:rPr kumimoji="1" lang="ja-JP" altLang="en-US" sz="4400" dirty="0">
                <a:effectLst>
                  <a:glow rad="38100">
                    <a:schemeClr val="bg1">
                      <a:lumMod val="65000"/>
                      <a:lumOff val="35000"/>
                      <a:alpha val="40000"/>
                    </a:schemeClr>
                  </a:glow>
                </a:effectLst>
              </a:rPr>
              <a:t>判定結果</a:t>
            </a:r>
            <a:r>
              <a:rPr kumimoji="1" lang="en-US" altLang="ja-JP" sz="4400" dirty="0">
                <a:effectLst>
                  <a:glow rad="38100">
                    <a:schemeClr val="bg1">
                      <a:lumMod val="65000"/>
                      <a:lumOff val="35000"/>
                      <a:alpha val="40000"/>
                    </a:schemeClr>
                  </a:glow>
                </a:effectLst>
              </a:rPr>
              <a:t>)</a:t>
            </a:r>
            <a:endParaRPr kumimoji="1" lang="ja-JP" altLang="en-US" sz="4400" dirty="0">
              <a:effectLst>
                <a:glow rad="38100">
                  <a:schemeClr val="bg1">
                    <a:lumMod val="65000"/>
                    <a:lumOff val="35000"/>
                    <a:alpha val="40000"/>
                  </a:schemeClr>
                </a:glow>
              </a:effectLst>
            </a:endParaRPr>
          </a:p>
        </p:txBody>
      </p:sp>
      <p:sp>
        <p:nvSpPr>
          <p:cNvPr id="3" name="コンテンツ プレースホルダー 2">
            <a:extLst>
              <a:ext uri="{FF2B5EF4-FFF2-40B4-BE49-F238E27FC236}">
                <a16:creationId xmlns:a16="http://schemas.microsoft.com/office/drawing/2014/main" id="{BAAB6D62-9959-46F9-8164-2228CEFEDCCC}"/>
              </a:ext>
            </a:extLst>
          </p:cNvPr>
          <p:cNvSpPr>
            <a:spLocks noGrp="1"/>
          </p:cNvSpPr>
          <p:nvPr>
            <p:ph idx="1"/>
          </p:nvPr>
        </p:nvSpPr>
        <p:spPr>
          <a:xfrm>
            <a:off x="579875" y="1988370"/>
            <a:ext cx="11612125" cy="2051615"/>
          </a:xfrm>
        </p:spPr>
        <p:txBody>
          <a:bodyPr anchor="t">
            <a:normAutofit/>
          </a:bodyPr>
          <a:lstStyle/>
          <a:p>
            <a:pPr>
              <a:lnSpc>
                <a:spcPct val="150000"/>
              </a:lnSpc>
              <a:buFont typeface="Wingdings" panose="05000000000000000000" pitchFamily="2" charset="2"/>
              <a:buChar char="l"/>
            </a:pPr>
            <a:r>
              <a:rPr lang="ja-JP" altLang="en-US" sz="2400" dirty="0">
                <a:effectLst>
                  <a:glow rad="38100">
                    <a:schemeClr val="bg1">
                      <a:lumMod val="50000"/>
                      <a:lumOff val="50000"/>
                      <a:alpha val="20000"/>
                    </a:schemeClr>
                  </a:glow>
                </a:effectLst>
                <a:latin typeface="+mn-ea"/>
              </a:rPr>
              <a:t>学習する画像にグレースケールが含まれている場合</a:t>
            </a:r>
            <a:r>
              <a:rPr lang="en-US" altLang="ja-JP" sz="2400" dirty="0">
                <a:effectLst>
                  <a:glow rad="38100">
                    <a:schemeClr val="bg1">
                      <a:lumMod val="50000"/>
                      <a:lumOff val="50000"/>
                      <a:alpha val="20000"/>
                    </a:schemeClr>
                  </a:glow>
                </a:effectLst>
                <a:latin typeface="+mn-ea"/>
              </a:rPr>
              <a:t>,</a:t>
            </a:r>
            <a:br>
              <a:rPr lang="en-US" altLang="ja-JP" sz="2400" dirty="0">
                <a:effectLst>
                  <a:glow rad="38100">
                    <a:schemeClr val="bg1">
                      <a:lumMod val="50000"/>
                      <a:lumOff val="50000"/>
                      <a:alpha val="20000"/>
                    </a:schemeClr>
                  </a:glow>
                </a:effectLst>
                <a:latin typeface="+mn-ea"/>
              </a:rPr>
            </a:br>
            <a:r>
              <a:rPr lang="ja-JP" altLang="en-US" sz="2400" dirty="0">
                <a:effectLst>
                  <a:glow rad="38100">
                    <a:schemeClr val="bg1">
                      <a:lumMod val="50000"/>
                      <a:lumOff val="50000"/>
                      <a:alpha val="20000"/>
                    </a:schemeClr>
                  </a:glow>
                </a:effectLst>
                <a:latin typeface="+mn-ea"/>
              </a:rPr>
              <a:t>欠陥発見の方が欠陥判別よりも</a:t>
            </a:r>
            <a:r>
              <a:rPr lang="en-US" altLang="ja-JP" sz="2400" dirty="0">
                <a:effectLst>
                  <a:glow rad="38100">
                    <a:schemeClr val="bg1">
                      <a:lumMod val="50000"/>
                      <a:lumOff val="50000"/>
                      <a:alpha val="20000"/>
                    </a:schemeClr>
                  </a:glow>
                </a:effectLst>
                <a:latin typeface="+mn-ea"/>
              </a:rPr>
              <a:t>Validation accuracy</a:t>
            </a:r>
            <a:r>
              <a:rPr lang="ja-JP" altLang="en-US" sz="2400" dirty="0">
                <a:effectLst>
                  <a:glow rad="38100">
                    <a:schemeClr val="bg1">
                      <a:lumMod val="50000"/>
                      <a:lumOff val="50000"/>
                      <a:alpha val="20000"/>
                    </a:schemeClr>
                  </a:glow>
                </a:effectLst>
                <a:latin typeface="+mn-ea"/>
              </a:rPr>
              <a:t>が高く損失が小さい</a:t>
            </a:r>
            <a:br>
              <a:rPr lang="en-US" altLang="ja-JP" sz="2400" dirty="0">
                <a:effectLst>
                  <a:glow rad="38100">
                    <a:schemeClr val="bg1">
                      <a:lumMod val="50000"/>
                      <a:lumOff val="50000"/>
                      <a:alpha val="20000"/>
                    </a:schemeClr>
                  </a:glow>
                </a:effectLst>
                <a:latin typeface="+mn-ea"/>
              </a:rPr>
            </a:br>
            <a:r>
              <a:rPr lang="ja-JP" altLang="en-US" sz="2400" dirty="0">
                <a:effectLst>
                  <a:glow rad="38100">
                    <a:schemeClr val="bg1">
                      <a:lumMod val="50000"/>
                      <a:lumOff val="50000"/>
                      <a:alpha val="20000"/>
                    </a:schemeClr>
                  </a:glow>
                </a:effectLst>
                <a:latin typeface="+mn-ea"/>
              </a:rPr>
              <a:t>→グレースケールの場合</a:t>
            </a:r>
            <a:r>
              <a:rPr lang="en-US" altLang="ja-JP" sz="2400" dirty="0">
                <a:effectLst>
                  <a:glow rad="38100">
                    <a:schemeClr val="bg1">
                      <a:lumMod val="50000"/>
                      <a:lumOff val="50000"/>
                      <a:alpha val="20000"/>
                    </a:schemeClr>
                  </a:glow>
                </a:effectLst>
                <a:latin typeface="+mn-ea"/>
              </a:rPr>
              <a:t>,</a:t>
            </a:r>
            <a:r>
              <a:rPr lang="ja-JP" altLang="en-US" sz="2400" dirty="0">
                <a:effectLst>
                  <a:glow rad="38100">
                    <a:schemeClr val="bg1">
                      <a:lumMod val="50000"/>
                      <a:lumOff val="50000"/>
                      <a:alpha val="20000"/>
                    </a:schemeClr>
                  </a:glow>
                </a:effectLst>
                <a:latin typeface="+mn-ea"/>
              </a:rPr>
              <a:t>欠陥を見つけやすいが欠陥の特徴量は失われる</a:t>
            </a:r>
            <a:endParaRPr lang="en-US" altLang="ja-JP" sz="2400" dirty="0">
              <a:effectLst>
                <a:glow rad="38100">
                  <a:schemeClr val="bg1">
                    <a:lumMod val="50000"/>
                    <a:lumOff val="50000"/>
                    <a:alpha val="20000"/>
                  </a:schemeClr>
                </a:glow>
              </a:effectLst>
              <a:latin typeface="+mn-ea"/>
            </a:endParaRPr>
          </a:p>
        </p:txBody>
      </p:sp>
      <p:graphicFrame>
        <p:nvGraphicFramePr>
          <p:cNvPr id="4" name="表 3">
            <a:extLst>
              <a:ext uri="{FF2B5EF4-FFF2-40B4-BE49-F238E27FC236}">
                <a16:creationId xmlns:a16="http://schemas.microsoft.com/office/drawing/2014/main" id="{AB5006DD-A930-4778-9B65-B662739F9769}"/>
              </a:ext>
            </a:extLst>
          </p:cNvPr>
          <p:cNvGraphicFramePr>
            <a:graphicFrameLocks noGrp="1"/>
          </p:cNvGraphicFramePr>
          <p:nvPr>
            <p:extLst>
              <p:ext uri="{D42A27DB-BD31-4B8C-83A1-F6EECF244321}">
                <p14:modId xmlns:p14="http://schemas.microsoft.com/office/powerpoint/2010/main" val="2470906587"/>
              </p:ext>
            </p:extLst>
          </p:nvPr>
        </p:nvGraphicFramePr>
        <p:xfrm>
          <a:off x="687160" y="4401263"/>
          <a:ext cx="10817680" cy="1112520"/>
        </p:xfrm>
        <a:graphic>
          <a:graphicData uri="http://schemas.openxmlformats.org/drawingml/2006/table">
            <a:tbl>
              <a:tblPr firstRow="1" bandRow="1">
                <a:tableStyleId>{9D7B26C5-4107-4FEC-AEDC-1716B250A1EF}</a:tableStyleId>
              </a:tblPr>
              <a:tblGrid>
                <a:gridCol w="2163536">
                  <a:extLst>
                    <a:ext uri="{9D8B030D-6E8A-4147-A177-3AD203B41FA5}">
                      <a16:colId xmlns:a16="http://schemas.microsoft.com/office/drawing/2014/main" val="2063448066"/>
                    </a:ext>
                  </a:extLst>
                </a:gridCol>
                <a:gridCol w="2163536">
                  <a:extLst>
                    <a:ext uri="{9D8B030D-6E8A-4147-A177-3AD203B41FA5}">
                      <a16:colId xmlns:a16="http://schemas.microsoft.com/office/drawing/2014/main" val="3555968874"/>
                    </a:ext>
                  </a:extLst>
                </a:gridCol>
                <a:gridCol w="2163536">
                  <a:extLst>
                    <a:ext uri="{9D8B030D-6E8A-4147-A177-3AD203B41FA5}">
                      <a16:colId xmlns:a16="http://schemas.microsoft.com/office/drawing/2014/main" val="2956304617"/>
                    </a:ext>
                  </a:extLst>
                </a:gridCol>
                <a:gridCol w="2163536">
                  <a:extLst>
                    <a:ext uri="{9D8B030D-6E8A-4147-A177-3AD203B41FA5}">
                      <a16:colId xmlns:a16="http://schemas.microsoft.com/office/drawing/2014/main" val="2953742643"/>
                    </a:ext>
                  </a:extLst>
                </a:gridCol>
                <a:gridCol w="2163536">
                  <a:extLst>
                    <a:ext uri="{9D8B030D-6E8A-4147-A177-3AD203B41FA5}">
                      <a16:colId xmlns:a16="http://schemas.microsoft.com/office/drawing/2014/main" val="2135668536"/>
                    </a:ext>
                  </a:extLst>
                </a:gridCol>
              </a:tblGrid>
              <a:tr h="370840">
                <a:tc>
                  <a:txBody>
                    <a:bodyPr/>
                    <a:lstStyle/>
                    <a:p>
                      <a:pPr algn="ctr"/>
                      <a:r>
                        <a:rPr kumimoji="1" lang="ja-JP" altLang="en-US" dirty="0"/>
                        <a:t>画像の種類</a:t>
                      </a:r>
                    </a:p>
                  </a:txBody>
                  <a:tcPr anchor="ctr">
                    <a:lnR w="12700" cap="flat" cmpd="sng" algn="ctr">
                      <a:solidFill>
                        <a:schemeClr val="tx1"/>
                      </a:solidFill>
                      <a:prstDash val="solid"/>
                      <a:round/>
                      <a:headEnd type="none" w="med" len="med"/>
                      <a:tailEnd type="none" w="med" len="med"/>
                    </a:lnR>
                  </a:tcPr>
                </a:tc>
                <a:tc gridSpan="2">
                  <a:txBody>
                    <a:bodyPr/>
                    <a:lstStyle/>
                    <a:p>
                      <a:pPr algn="ctr"/>
                      <a:r>
                        <a:rPr kumimoji="1" lang="ja-JP" altLang="en-US" dirty="0"/>
                        <a:t>欠陥発見の精度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kumimoji="1" lang="ja-JP" altLang="en-US" dirty="0"/>
                    </a:p>
                  </a:txBody>
                  <a:tcPr>
                    <a:lnR w="12700" cap="flat" cmpd="sng" algn="ctr">
                      <a:solidFill>
                        <a:schemeClr val="tx1"/>
                      </a:solidFill>
                      <a:prstDash val="solid"/>
                      <a:round/>
                      <a:headEnd type="none" w="med" len="med"/>
                      <a:tailEnd type="none" w="med" len="med"/>
                    </a:lnR>
                  </a:tcPr>
                </a:tc>
                <a:tc gridSpan="2">
                  <a:txBody>
                    <a:bodyPr/>
                    <a:lstStyle/>
                    <a:p>
                      <a:pPr algn="ctr"/>
                      <a:r>
                        <a:rPr kumimoji="1" lang="ja-JP" altLang="en-US" dirty="0"/>
                        <a:t>欠陥判別の精度</a:t>
                      </a:r>
                    </a:p>
                  </a:txBody>
                  <a:tcPr anchor="ctr">
                    <a:lnL w="12700" cap="flat" cmpd="sng" algn="ctr">
                      <a:solidFill>
                        <a:schemeClr val="tx1"/>
                      </a:solidFill>
                      <a:prstDash val="solid"/>
                      <a:round/>
                      <a:headEnd type="none" w="med" len="med"/>
                      <a:tailEnd type="none" w="med" len="med"/>
                    </a:lnL>
                  </a:tcPr>
                </a:tc>
                <a:tc hMerge="1">
                  <a:txBody>
                    <a:bodyPr/>
                    <a:lstStyle/>
                    <a:p>
                      <a:endParaRPr kumimoji="1" lang="ja-JP" altLang="en-US" dirty="0"/>
                    </a:p>
                  </a:txBody>
                  <a:tcPr/>
                </a:tc>
                <a:extLst>
                  <a:ext uri="{0D108BD9-81ED-4DB2-BD59-A6C34878D82A}">
                    <a16:rowId xmlns:a16="http://schemas.microsoft.com/office/drawing/2014/main" val="4071536528"/>
                  </a:ext>
                </a:extLst>
              </a:tr>
              <a:tr h="370840">
                <a:tc rowSpan="2">
                  <a:txBody>
                    <a:bodyPr/>
                    <a:lstStyle/>
                    <a:p>
                      <a:pPr algn="ctr"/>
                      <a:r>
                        <a:rPr lang="en-US" altLang="ja-JP" dirty="0">
                          <a:latin typeface="Cambria Math" panose="02040503050406030204" pitchFamily="18" charset="0"/>
                          <a:ea typeface="Cambria Math" panose="02040503050406030204" pitchFamily="18" charset="0"/>
                        </a:rPr>
                        <a:t>grayscale</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a:latin typeface="Cambria Math" panose="02040503050406030204" pitchFamily="18" charset="0"/>
                          <a:ea typeface="Cambria Math" panose="02040503050406030204" pitchFamily="18" charset="0"/>
                        </a:rPr>
                        <a:t>Training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solidFill>
                      <a:schemeClr val="accent2">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0.9792</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solidFill>
                      <a:schemeClr val="accent2">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Training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solidFill>
                      <a:schemeClr val="accent1">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0.9662</a:t>
                      </a:r>
                      <a:endParaRPr kumimoji="1" lang="ja-JP" altLang="en-US" dirty="0">
                        <a:latin typeface="Cambria Math" panose="02040503050406030204" pitchFamily="18" charset="0"/>
                      </a:endParaRPr>
                    </a:p>
                  </a:txBody>
                  <a:tcPr anchor="ctr">
                    <a:solidFill>
                      <a:schemeClr val="accent1">
                        <a:alpha val="20000"/>
                      </a:schemeClr>
                    </a:solidFill>
                  </a:tcPr>
                </a:tc>
                <a:extLst>
                  <a:ext uri="{0D108BD9-81ED-4DB2-BD59-A6C34878D82A}">
                    <a16:rowId xmlns:a16="http://schemas.microsoft.com/office/drawing/2014/main" val="997678298"/>
                  </a:ext>
                </a:extLst>
              </a:tr>
              <a:tr h="370840">
                <a:tc vMerge="1">
                  <a:txBody>
                    <a:bodyPr/>
                    <a:lstStyle/>
                    <a:p>
                      <a:endParaRPr kumimoji="1" lang="ja-JP"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Validation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0.9945</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Validation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0.8042</a:t>
                      </a:r>
                      <a:endParaRPr kumimoji="1" lang="ja-JP" altLang="en-US" dirty="0">
                        <a:latin typeface="Cambria Math" panose="02040503050406030204"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9111921"/>
                  </a:ext>
                </a:extLst>
              </a:tr>
            </a:tbl>
          </a:graphicData>
        </a:graphic>
      </p:graphicFrame>
    </p:spTree>
    <p:extLst>
      <p:ext uri="{BB962C8B-B14F-4D97-AF65-F5344CB8AC3E}">
        <p14:creationId xmlns:p14="http://schemas.microsoft.com/office/powerpoint/2010/main" val="3977094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65FFFB-C6C9-4210-B4D2-F4A9A3CABAE2}"/>
              </a:ext>
            </a:extLst>
          </p:cNvPr>
          <p:cNvSpPr>
            <a:spLocks noGrp="1"/>
          </p:cNvSpPr>
          <p:nvPr>
            <p:ph type="title"/>
          </p:nvPr>
        </p:nvSpPr>
        <p:spPr>
          <a:xfrm>
            <a:off x="784783" y="806587"/>
            <a:ext cx="9692640" cy="1131762"/>
          </a:xfrm>
        </p:spPr>
        <p:txBody>
          <a:bodyPr>
            <a:normAutofit/>
          </a:bodyPr>
          <a:lstStyle/>
          <a:p>
            <a:r>
              <a:rPr kumimoji="1" lang="ja-JP" altLang="en-US" sz="4800" dirty="0">
                <a:effectLst>
                  <a:glow rad="38100">
                    <a:schemeClr val="bg1">
                      <a:lumMod val="65000"/>
                      <a:lumOff val="35000"/>
                      <a:alpha val="40000"/>
                    </a:schemeClr>
                  </a:glow>
                </a:effectLst>
              </a:rPr>
              <a:t>研究背景</a:t>
            </a:r>
          </a:p>
        </p:txBody>
      </p:sp>
      <p:sp>
        <p:nvSpPr>
          <p:cNvPr id="17" name="コンテンツ プレースホルダー 2">
            <a:extLst>
              <a:ext uri="{FF2B5EF4-FFF2-40B4-BE49-F238E27FC236}">
                <a16:creationId xmlns:a16="http://schemas.microsoft.com/office/drawing/2014/main" id="{5CEB25C0-2876-4048-88E9-D74DA9C6B894}"/>
              </a:ext>
            </a:extLst>
          </p:cNvPr>
          <p:cNvSpPr>
            <a:spLocks noGrp="1"/>
          </p:cNvSpPr>
          <p:nvPr>
            <p:ph idx="1"/>
          </p:nvPr>
        </p:nvSpPr>
        <p:spPr>
          <a:xfrm>
            <a:off x="669036" y="1938349"/>
            <a:ext cx="11522964" cy="4251960"/>
          </a:xfrm>
        </p:spPr>
        <p:txBody>
          <a:bodyPr anchor="ctr">
            <a:normAutofit/>
          </a:bodyPr>
          <a:lstStyle/>
          <a:p>
            <a:pPr>
              <a:lnSpc>
                <a:spcPct val="200000"/>
              </a:lnSpc>
              <a:buFont typeface="Wingdings" panose="05000000000000000000" pitchFamily="2" charset="2"/>
              <a:buChar char="l"/>
            </a:pPr>
            <a:r>
              <a:rPr kumimoji="1" lang="ja-JP" altLang="en-US" sz="2800" dirty="0">
                <a:effectLst>
                  <a:glow rad="38100">
                    <a:schemeClr val="bg1">
                      <a:lumMod val="50000"/>
                      <a:lumOff val="50000"/>
                      <a:alpha val="20000"/>
                    </a:schemeClr>
                  </a:glow>
                </a:effectLst>
                <a:latin typeface="+mj-ea"/>
                <a:ea typeface="+mj-ea"/>
              </a:rPr>
              <a:t>近年、</a:t>
            </a:r>
            <a:r>
              <a:rPr lang="ja-JP" altLang="en-US" sz="2800" dirty="0">
                <a:effectLst>
                  <a:glow rad="38100">
                    <a:schemeClr val="bg1">
                      <a:lumMod val="50000"/>
                      <a:lumOff val="50000"/>
                      <a:alpha val="20000"/>
                    </a:schemeClr>
                  </a:glow>
                </a:effectLst>
                <a:latin typeface="+mj-ea"/>
                <a:ea typeface="+mj-ea"/>
              </a:rPr>
              <a:t>情報技術の浸透</a:t>
            </a:r>
            <a:r>
              <a:rPr kumimoji="1" lang="ja-JP" altLang="en-US" sz="2800" dirty="0">
                <a:effectLst>
                  <a:glow rad="38100">
                    <a:schemeClr val="bg1">
                      <a:lumMod val="50000"/>
                      <a:lumOff val="50000"/>
                      <a:alpha val="20000"/>
                    </a:schemeClr>
                  </a:glow>
                </a:effectLst>
                <a:latin typeface="+mj-ea"/>
                <a:ea typeface="+mj-ea"/>
              </a:rPr>
              <a:t>などにより</a:t>
            </a:r>
            <a:r>
              <a:rPr kumimoji="1" lang="en-US" altLang="ja-JP" sz="2800" dirty="0">
                <a:effectLst>
                  <a:glow rad="38100">
                    <a:schemeClr val="bg1">
                      <a:lumMod val="50000"/>
                      <a:lumOff val="50000"/>
                      <a:alpha val="20000"/>
                    </a:schemeClr>
                  </a:glow>
                </a:effectLst>
                <a:latin typeface="+mj-ea"/>
                <a:ea typeface="+mj-ea"/>
              </a:rPr>
              <a:t>AI</a:t>
            </a:r>
            <a:r>
              <a:rPr kumimoji="1" lang="ja-JP" altLang="en-US" sz="2800" dirty="0">
                <a:effectLst>
                  <a:glow rad="38100">
                    <a:schemeClr val="bg1">
                      <a:lumMod val="50000"/>
                      <a:lumOff val="50000"/>
                      <a:alpha val="20000"/>
                    </a:schemeClr>
                  </a:glow>
                </a:effectLst>
                <a:latin typeface="+mj-ea"/>
                <a:ea typeface="+mj-ea"/>
              </a:rPr>
              <a:t>を導入する企業が増えている</a:t>
            </a:r>
            <a:endParaRPr kumimoji="1" lang="en-US" altLang="ja-JP" sz="2800" dirty="0">
              <a:effectLst>
                <a:glow rad="38100">
                  <a:schemeClr val="bg1">
                    <a:lumMod val="50000"/>
                    <a:lumOff val="50000"/>
                    <a:alpha val="20000"/>
                  </a:schemeClr>
                </a:glow>
              </a:effectLst>
              <a:latin typeface="+mj-ea"/>
              <a:ea typeface="+mj-ea"/>
            </a:endParaRPr>
          </a:p>
          <a:p>
            <a:pPr>
              <a:lnSpc>
                <a:spcPct val="200000"/>
              </a:lnSpc>
              <a:buFont typeface="Wingdings" panose="05000000000000000000" pitchFamily="2" charset="2"/>
              <a:buChar char="l"/>
            </a:pPr>
            <a:r>
              <a:rPr kumimoji="1" lang="ja-JP" altLang="en-US" sz="2800" dirty="0">
                <a:effectLst>
                  <a:glow rad="38100">
                    <a:schemeClr val="bg1">
                      <a:lumMod val="50000"/>
                      <a:lumOff val="50000"/>
                      <a:alpha val="20000"/>
                    </a:schemeClr>
                  </a:glow>
                </a:effectLst>
                <a:latin typeface="+mj-ea"/>
                <a:ea typeface="+mj-ea"/>
              </a:rPr>
              <a:t>今年度、有明高専に「</a:t>
            </a:r>
            <a:r>
              <a:rPr kumimoji="1" lang="en-US" altLang="ja-JP" sz="2800" dirty="0">
                <a:effectLst>
                  <a:glow rad="38100">
                    <a:schemeClr val="bg1">
                      <a:lumMod val="50000"/>
                      <a:lumOff val="50000"/>
                      <a:alpha val="20000"/>
                    </a:schemeClr>
                  </a:glow>
                </a:effectLst>
                <a:latin typeface="+mj-ea"/>
                <a:ea typeface="+mj-ea"/>
              </a:rPr>
              <a:t>AGI</a:t>
            </a:r>
            <a:r>
              <a:rPr kumimoji="1" lang="ja-JP" altLang="en-US" sz="2800" dirty="0">
                <a:effectLst>
                  <a:glow rad="38100">
                    <a:schemeClr val="bg1">
                      <a:lumMod val="50000"/>
                      <a:lumOff val="50000"/>
                      <a:alpha val="20000"/>
                    </a:schemeClr>
                  </a:glow>
                </a:effectLst>
                <a:latin typeface="+mj-ea"/>
                <a:ea typeface="+mj-ea"/>
              </a:rPr>
              <a:t>グラスイノベーションラボ」が設置された</a:t>
            </a:r>
            <a:endParaRPr kumimoji="1" lang="en-US" altLang="ja-JP" sz="2800" dirty="0">
              <a:effectLst>
                <a:glow rad="38100">
                  <a:schemeClr val="bg1">
                    <a:lumMod val="50000"/>
                    <a:lumOff val="50000"/>
                    <a:alpha val="20000"/>
                  </a:schemeClr>
                </a:glow>
              </a:effectLst>
              <a:latin typeface="+mj-ea"/>
              <a:ea typeface="+mj-ea"/>
            </a:endParaRPr>
          </a:p>
          <a:p>
            <a:pPr>
              <a:lnSpc>
                <a:spcPct val="200000"/>
              </a:lnSpc>
              <a:buFont typeface="Wingdings" panose="05000000000000000000" pitchFamily="2" charset="2"/>
              <a:buChar char="l"/>
            </a:pPr>
            <a:r>
              <a:rPr kumimoji="1" lang="ja-JP" altLang="en-US" sz="2800" dirty="0">
                <a:effectLst>
                  <a:glow rad="38100">
                    <a:schemeClr val="bg1">
                      <a:lumMod val="50000"/>
                      <a:lumOff val="50000"/>
                      <a:alpha val="20000"/>
                    </a:schemeClr>
                  </a:glow>
                </a:effectLst>
                <a:latin typeface="+mj-ea"/>
                <a:ea typeface="+mj-ea"/>
              </a:rPr>
              <a:t>今回の研究はマッチングラボの研究活動の一環として行われる</a:t>
            </a:r>
            <a:endParaRPr kumimoji="1" lang="en-US" altLang="ja-JP" sz="2800" dirty="0">
              <a:effectLst>
                <a:glow rad="38100">
                  <a:schemeClr val="bg1">
                    <a:lumMod val="50000"/>
                    <a:lumOff val="50000"/>
                    <a:alpha val="20000"/>
                  </a:schemeClr>
                </a:glow>
              </a:effectLst>
              <a:latin typeface="+mj-ea"/>
              <a:ea typeface="+mj-ea"/>
            </a:endParaRPr>
          </a:p>
          <a:p>
            <a:endParaRPr kumimoji="1" lang="ja-JP" altLang="en-US" dirty="0">
              <a:latin typeface="+mj-ea"/>
              <a:ea typeface="+mj-ea"/>
            </a:endParaRPr>
          </a:p>
        </p:txBody>
      </p:sp>
    </p:spTree>
    <p:extLst>
      <p:ext uri="{BB962C8B-B14F-4D97-AF65-F5344CB8AC3E}">
        <p14:creationId xmlns:p14="http://schemas.microsoft.com/office/powerpoint/2010/main" val="3944853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88ADA7-E80B-495C-99BA-F2DA71D9E13F}"/>
              </a:ext>
            </a:extLst>
          </p:cNvPr>
          <p:cNvSpPr>
            <a:spLocks noGrp="1"/>
          </p:cNvSpPr>
          <p:nvPr>
            <p:ph type="title"/>
          </p:nvPr>
        </p:nvSpPr>
        <p:spPr>
          <a:xfrm>
            <a:off x="780785" y="625039"/>
            <a:ext cx="9905998" cy="1497106"/>
          </a:xfrm>
        </p:spPr>
        <p:txBody>
          <a:bodyPr>
            <a:normAutofit/>
          </a:bodyPr>
          <a:lstStyle/>
          <a:p>
            <a:r>
              <a:rPr kumimoji="1" lang="ja-JP" altLang="en-US" sz="4400" dirty="0">
                <a:effectLst>
                  <a:glow rad="38100">
                    <a:schemeClr val="bg1">
                      <a:lumMod val="65000"/>
                      <a:lumOff val="35000"/>
                      <a:alpha val="40000"/>
                    </a:schemeClr>
                  </a:glow>
                </a:effectLst>
              </a:rPr>
              <a:t>研究結果の考察</a:t>
            </a:r>
            <a:r>
              <a:rPr kumimoji="1" lang="en-US" altLang="ja-JP" sz="4400" dirty="0">
                <a:effectLst>
                  <a:glow rad="38100">
                    <a:schemeClr val="bg1">
                      <a:lumMod val="65000"/>
                      <a:lumOff val="35000"/>
                      <a:alpha val="40000"/>
                    </a:schemeClr>
                  </a:glow>
                </a:effectLst>
              </a:rPr>
              <a:t>(</a:t>
            </a:r>
            <a:r>
              <a:rPr kumimoji="1" lang="ja-JP" altLang="en-US" sz="4400" dirty="0">
                <a:effectLst>
                  <a:glow rad="38100">
                    <a:schemeClr val="bg1">
                      <a:lumMod val="65000"/>
                      <a:lumOff val="35000"/>
                      <a:alpha val="40000"/>
                    </a:schemeClr>
                  </a:glow>
                </a:effectLst>
              </a:rPr>
              <a:t>判定結果</a:t>
            </a:r>
            <a:r>
              <a:rPr kumimoji="1" lang="en-US" altLang="ja-JP" sz="4400" dirty="0">
                <a:effectLst>
                  <a:glow rad="38100">
                    <a:schemeClr val="bg1">
                      <a:lumMod val="65000"/>
                      <a:lumOff val="35000"/>
                      <a:alpha val="40000"/>
                    </a:schemeClr>
                  </a:glow>
                </a:effectLst>
              </a:rPr>
              <a:t>)</a:t>
            </a:r>
            <a:endParaRPr kumimoji="1" lang="ja-JP" altLang="en-US" sz="4400" dirty="0">
              <a:effectLst>
                <a:glow rad="38100">
                  <a:schemeClr val="bg1">
                    <a:lumMod val="65000"/>
                    <a:lumOff val="35000"/>
                    <a:alpha val="40000"/>
                  </a:schemeClr>
                </a:glow>
              </a:effectLst>
            </a:endParaRPr>
          </a:p>
        </p:txBody>
      </p:sp>
      <p:sp>
        <p:nvSpPr>
          <p:cNvPr id="3" name="コンテンツ プレースホルダー 2">
            <a:extLst>
              <a:ext uri="{FF2B5EF4-FFF2-40B4-BE49-F238E27FC236}">
                <a16:creationId xmlns:a16="http://schemas.microsoft.com/office/drawing/2014/main" id="{BAAB6D62-9959-46F9-8164-2228CEFEDCCC}"/>
              </a:ext>
            </a:extLst>
          </p:cNvPr>
          <p:cNvSpPr>
            <a:spLocks noGrp="1"/>
          </p:cNvSpPr>
          <p:nvPr>
            <p:ph idx="1"/>
          </p:nvPr>
        </p:nvSpPr>
        <p:spPr>
          <a:xfrm>
            <a:off x="579875" y="1988370"/>
            <a:ext cx="11612125" cy="4244591"/>
          </a:xfrm>
        </p:spPr>
        <p:txBody>
          <a:bodyPr anchor="t">
            <a:normAutofit/>
          </a:bodyPr>
          <a:lstStyle/>
          <a:p>
            <a:pPr>
              <a:lnSpc>
                <a:spcPct val="150000"/>
              </a:lnSpc>
              <a:buFont typeface="Wingdings" panose="05000000000000000000" pitchFamily="2" charset="2"/>
              <a:buChar char="l"/>
            </a:pPr>
            <a:r>
              <a:rPr lang="en-US" altLang="ja-JP" sz="2400" dirty="0">
                <a:effectLst>
                  <a:glow rad="38100">
                    <a:schemeClr val="bg1">
                      <a:lumMod val="50000"/>
                      <a:lumOff val="50000"/>
                      <a:alpha val="20000"/>
                    </a:schemeClr>
                  </a:glow>
                </a:effectLst>
                <a:latin typeface="+mn-ea"/>
              </a:rPr>
              <a:t>2</a:t>
            </a:r>
            <a:r>
              <a:rPr lang="ja-JP" altLang="en-US" sz="2400" dirty="0">
                <a:effectLst>
                  <a:glow rad="38100">
                    <a:schemeClr val="bg1">
                      <a:lumMod val="50000"/>
                      <a:lumOff val="50000"/>
                      <a:alpha val="20000"/>
                    </a:schemeClr>
                  </a:glow>
                </a:effectLst>
                <a:latin typeface="+mn-ea"/>
              </a:rPr>
              <a:t>値化の場合</a:t>
            </a:r>
            <a:r>
              <a:rPr lang="en-US" altLang="ja-JP" sz="2400" dirty="0">
                <a:effectLst>
                  <a:glow rad="38100">
                    <a:schemeClr val="bg1">
                      <a:lumMod val="50000"/>
                      <a:lumOff val="50000"/>
                      <a:alpha val="20000"/>
                    </a:schemeClr>
                  </a:glow>
                </a:effectLst>
                <a:latin typeface="+mn-ea"/>
              </a:rPr>
              <a:t>,</a:t>
            </a:r>
            <a:r>
              <a:rPr lang="ja-JP" altLang="en-US" sz="2400" dirty="0">
                <a:effectLst>
                  <a:glow rad="38100">
                    <a:schemeClr val="bg1">
                      <a:lumMod val="50000"/>
                      <a:lumOff val="50000"/>
                      <a:alpha val="20000"/>
                    </a:schemeClr>
                  </a:glow>
                </a:effectLst>
                <a:latin typeface="+mn-ea"/>
              </a:rPr>
              <a:t>欠陥発見時と欠陥判別時の損失があまり変わらなかった</a:t>
            </a:r>
            <a:br>
              <a:rPr lang="en-US" altLang="ja-JP" sz="2400" dirty="0">
                <a:effectLst>
                  <a:glow rad="38100">
                    <a:schemeClr val="bg1">
                      <a:lumMod val="50000"/>
                      <a:lumOff val="50000"/>
                      <a:alpha val="20000"/>
                    </a:schemeClr>
                  </a:glow>
                </a:effectLst>
                <a:latin typeface="+mn-ea"/>
              </a:rPr>
            </a:br>
            <a:r>
              <a:rPr lang="ja-JP" altLang="en-US" sz="2400" dirty="0">
                <a:effectLst>
                  <a:glow rad="38100">
                    <a:schemeClr val="bg1">
                      <a:lumMod val="50000"/>
                      <a:lumOff val="50000"/>
                      <a:alpha val="20000"/>
                    </a:schemeClr>
                  </a:glow>
                </a:effectLst>
                <a:latin typeface="+mn-ea"/>
              </a:rPr>
              <a:t>また</a:t>
            </a:r>
            <a:r>
              <a:rPr lang="en-US" altLang="ja-JP" sz="2400" dirty="0">
                <a:effectLst>
                  <a:glow rad="38100">
                    <a:schemeClr val="bg1">
                      <a:lumMod val="50000"/>
                      <a:lumOff val="50000"/>
                      <a:alpha val="20000"/>
                    </a:schemeClr>
                  </a:glow>
                </a:effectLst>
                <a:latin typeface="+mn-ea"/>
              </a:rPr>
              <a:t>,</a:t>
            </a:r>
            <a:r>
              <a:rPr lang="ja-JP" altLang="en-US" sz="2400" dirty="0">
                <a:effectLst>
                  <a:glow rad="38100">
                    <a:schemeClr val="bg1">
                      <a:lumMod val="50000"/>
                      <a:lumOff val="50000"/>
                      <a:alpha val="20000"/>
                    </a:schemeClr>
                  </a:glow>
                </a:effectLst>
                <a:latin typeface="+mn-ea"/>
              </a:rPr>
              <a:t>欠陥発見の場合より欠陥判別の方が精度が高い</a:t>
            </a:r>
            <a:br>
              <a:rPr lang="en-US" altLang="ja-JP" sz="2400" dirty="0">
                <a:effectLst>
                  <a:glow rad="38100">
                    <a:schemeClr val="bg1">
                      <a:lumMod val="50000"/>
                      <a:lumOff val="50000"/>
                      <a:alpha val="20000"/>
                    </a:schemeClr>
                  </a:glow>
                </a:effectLst>
                <a:latin typeface="+mn-ea"/>
              </a:rPr>
            </a:br>
            <a:r>
              <a:rPr lang="ja-JP" altLang="en-US" sz="2400" dirty="0">
                <a:effectLst>
                  <a:glow rad="38100">
                    <a:schemeClr val="bg1">
                      <a:lumMod val="50000"/>
                      <a:lumOff val="50000"/>
                      <a:alpha val="20000"/>
                    </a:schemeClr>
                  </a:glow>
                </a:effectLst>
                <a:latin typeface="+mn-ea"/>
              </a:rPr>
              <a:t>→完全</a:t>
            </a:r>
            <a:r>
              <a:rPr lang="en-US" altLang="ja-JP" sz="2400" dirty="0">
                <a:effectLst>
                  <a:glow rad="38100">
                    <a:schemeClr val="bg1">
                      <a:lumMod val="50000"/>
                      <a:lumOff val="50000"/>
                      <a:alpha val="20000"/>
                    </a:schemeClr>
                  </a:glow>
                </a:effectLst>
                <a:latin typeface="+mn-ea"/>
              </a:rPr>
              <a:t>2</a:t>
            </a:r>
            <a:r>
              <a:rPr lang="ja-JP" altLang="en-US" sz="2400" dirty="0">
                <a:effectLst>
                  <a:glow rad="38100">
                    <a:schemeClr val="bg1">
                      <a:lumMod val="50000"/>
                      <a:lumOff val="50000"/>
                      <a:alpha val="20000"/>
                    </a:schemeClr>
                  </a:glow>
                </a:effectLst>
                <a:latin typeface="+mn-ea"/>
              </a:rPr>
              <a:t>値化すると欠陥の特徴量が得られるが</a:t>
            </a:r>
            <a:r>
              <a:rPr lang="en-US" altLang="ja-JP" sz="2400" dirty="0">
                <a:effectLst>
                  <a:glow rad="38100">
                    <a:schemeClr val="bg1">
                      <a:lumMod val="50000"/>
                      <a:lumOff val="50000"/>
                      <a:alpha val="20000"/>
                    </a:schemeClr>
                  </a:glow>
                </a:effectLst>
                <a:latin typeface="+mn-ea"/>
              </a:rPr>
              <a:t>,</a:t>
            </a:r>
            <a:r>
              <a:rPr lang="ja-JP" altLang="en-US" sz="2400" dirty="0">
                <a:effectLst>
                  <a:glow rad="38100">
                    <a:schemeClr val="bg1">
                      <a:lumMod val="50000"/>
                      <a:lumOff val="50000"/>
                      <a:alpha val="20000"/>
                    </a:schemeClr>
                  </a:glow>
                </a:effectLst>
                <a:latin typeface="+mn-ea"/>
              </a:rPr>
              <a:t>欠陥が見えなくなることがある</a:t>
            </a:r>
            <a:endParaRPr lang="en-US" altLang="ja-JP" sz="2400" dirty="0">
              <a:effectLst>
                <a:glow rad="38100">
                  <a:schemeClr val="bg1">
                    <a:lumMod val="50000"/>
                    <a:lumOff val="50000"/>
                    <a:alpha val="20000"/>
                  </a:schemeClr>
                </a:glow>
              </a:effectLst>
              <a:latin typeface="+mn-ea"/>
            </a:endParaRPr>
          </a:p>
        </p:txBody>
      </p:sp>
      <p:graphicFrame>
        <p:nvGraphicFramePr>
          <p:cNvPr id="4" name="表 7">
            <a:extLst>
              <a:ext uri="{FF2B5EF4-FFF2-40B4-BE49-F238E27FC236}">
                <a16:creationId xmlns:a16="http://schemas.microsoft.com/office/drawing/2014/main" id="{59FA6EB1-F5D8-4637-AB09-6ED7814D4D31}"/>
              </a:ext>
            </a:extLst>
          </p:cNvPr>
          <p:cNvGraphicFramePr>
            <a:graphicFrameLocks noGrp="1"/>
          </p:cNvGraphicFramePr>
          <p:nvPr>
            <p:extLst>
              <p:ext uri="{D42A27DB-BD31-4B8C-83A1-F6EECF244321}">
                <p14:modId xmlns:p14="http://schemas.microsoft.com/office/powerpoint/2010/main" val="3887452326"/>
              </p:ext>
            </p:extLst>
          </p:nvPr>
        </p:nvGraphicFramePr>
        <p:xfrm>
          <a:off x="687160" y="4110665"/>
          <a:ext cx="10817680" cy="2313688"/>
        </p:xfrm>
        <a:graphic>
          <a:graphicData uri="http://schemas.openxmlformats.org/drawingml/2006/table">
            <a:tbl>
              <a:tblPr firstRow="1" bandRow="1">
                <a:tableStyleId>{9D7B26C5-4107-4FEC-AEDC-1716B250A1EF}</a:tableStyleId>
              </a:tblPr>
              <a:tblGrid>
                <a:gridCol w="2163536">
                  <a:extLst>
                    <a:ext uri="{9D8B030D-6E8A-4147-A177-3AD203B41FA5}">
                      <a16:colId xmlns:a16="http://schemas.microsoft.com/office/drawing/2014/main" val="3780878117"/>
                    </a:ext>
                  </a:extLst>
                </a:gridCol>
                <a:gridCol w="2163536">
                  <a:extLst>
                    <a:ext uri="{9D8B030D-6E8A-4147-A177-3AD203B41FA5}">
                      <a16:colId xmlns:a16="http://schemas.microsoft.com/office/drawing/2014/main" val="1705070545"/>
                    </a:ext>
                  </a:extLst>
                </a:gridCol>
                <a:gridCol w="2163536">
                  <a:extLst>
                    <a:ext uri="{9D8B030D-6E8A-4147-A177-3AD203B41FA5}">
                      <a16:colId xmlns:a16="http://schemas.microsoft.com/office/drawing/2014/main" val="1307853760"/>
                    </a:ext>
                  </a:extLst>
                </a:gridCol>
                <a:gridCol w="2163536">
                  <a:extLst>
                    <a:ext uri="{9D8B030D-6E8A-4147-A177-3AD203B41FA5}">
                      <a16:colId xmlns:a16="http://schemas.microsoft.com/office/drawing/2014/main" val="3277145935"/>
                    </a:ext>
                  </a:extLst>
                </a:gridCol>
                <a:gridCol w="2163536">
                  <a:extLst>
                    <a:ext uri="{9D8B030D-6E8A-4147-A177-3AD203B41FA5}">
                      <a16:colId xmlns:a16="http://schemas.microsoft.com/office/drawing/2014/main" val="1830808805"/>
                    </a:ext>
                  </a:extLst>
                </a:gridCol>
              </a:tblGrid>
              <a:tr h="370840">
                <a:tc>
                  <a:txBody>
                    <a:bodyPr/>
                    <a:lstStyle/>
                    <a:p>
                      <a:pPr algn="ctr"/>
                      <a:r>
                        <a:rPr kumimoji="1" lang="ja-JP" altLang="en-US" dirty="0"/>
                        <a:t>画像の種類</a:t>
                      </a:r>
                    </a:p>
                  </a:txBody>
                  <a:tcPr anchor="ctr">
                    <a:lnR w="12700" cap="flat" cmpd="sng" algn="ctr">
                      <a:solidFill>
                        <a:schemeClr val="tx1"/>
                      </a:solidFill>
                      <a:prstDash val="solid"/>
                      <a:round/>
                      <a:headEnd type="none" w="med" len="med"/>
                      <a:tailEnd type="none" w="med" len="med"/>
                    </a:lnR>
                  </a:tcPr>
                </a:tc>
                <a:tc gridSpan="2">
                  <a:txBody>
                    <a:bodyPr/>
                    <a:lstStyle/>
                    <a:p>
                      <a:pPr algn="ctr"/>
                      <a:r>
                        <a:rPr kumimoji="1" lang="ja-JP" altLang="en-US" dirty="0"/>
                        <a:t>欠陥発見の精度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kumimoji="1" lang="ja-JP" altLang="en-US" dirty="0"/>
                    </a:p>
                  </a:txBody>
                  <a:tcPr>
                    <a:lnR w="12700" cap="flat" cmpd="sng" algn="ctr">
                      <a:solidFill>
                        <a:schemeClr val="tx1"/>
                      </a:solidFill>
                      <a:prstDash val="solid"/>
                      <a:round/>
                      <a:headEnd type="none" w="med" len="med"/>
                      <a:tailEnd type="none" w="med" len="med"/>
                    </a:lnR>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t>欠陥発見の損失</a:t>
                      </a:r>
                    </a:p>
                  </a:txBody>
                  <a:tcPr anchor="ctr">
                    <a:lnL w="12700" cap="flat" cmpd="sng" algn="ctr">
                      <a:solidFill>
                        <a:schemeClr val="tx1"/>
                      </a:solidFill>
                      <a:prstDash val="solid"/>
                      <a:round/>
                      <a:headEnd type="none" w="med" len="med"/>
                      <a:tailEnd type="none" w="med" len="med"/>
                    </a:lnL>
                  </a:tcPr>
                </a:tc>
                <a:tc hMerge="1">
                  <a:txBody>
                    <a:bodyPr/>
                    <a:lstStyle/>
                    <a:p>
                      <a:pPr algn="ctr"/>
                      <a:endParaRPr kumimoji="1" lang="ja-JP" altLang="en-US" dirty="0">
                        <a:latin typeface="Cambria Math" panose="02040503050406030204" pitchFamily="18" charset="0"/>
                      </a:endParaRPr>
                    </a:p>
                  </a:txBody>
                  <a:tcPr anchor="ctr"/>
                </a:tc>
                <a:extLst>
                  <a:ext uri="{0D108BD9-81ED-4DB2-BD59-A6C34878D82A}">
                    <a16:rowId xmlns:a16="http://schemas.microsoft.com/office/drawing/2014/main" val="638938310"/>
                  </a:ext>
                </a:extLst>
              </a:tr>
              <a:tr h="370840">
                <a:tc rowSpan="5">
                  <a:txBody>
                    <a:bodyPr/>
                    <a:lstStyle/>
                    <a:p>
                      <a:pPr algn="ctr"/>
                      <a:r>
                        <a:rPr lang="en-US" altLang="ja-JP" dirty="0">
                          <a:latin typeface="Cambria Math" panose="02040503050406030204" pitchFamily="18" charset="0"/>
                          <a:ea typeface="Cambria Math" panose="02040503050406030204" pitchFamily="18" charset="0"/>
                        </a:rPr>
                        <a:t>Binarization</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a:latin typeface="Cambria Math" panose="02040503050406030204" pitchFamily="18" charset="0"/>
                          <a:ea typeface="Cambria Math" panose="02040503050406030204" pitchFamily="18" charset="0"/>
                        </a:rPr>
                        <a:t>Training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solidFill>
                      <a:schemeClr val="accent2">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0.8512</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Training loss</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solidFill>
                      <a:schemeClr val="accent2">
                        <a:alpha val="2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0.3867</a:t>
                      </a:r>
                      <a:endParaRPr kumimoji="1" lang="ja-JP" altLang="en-US" dirty="0">
                        <a:latin typeface="Cambria Math" panose="02040503050406030204" pitchFamily="18" charset="0"/>
                      </a:endParaRPr>
                    </a:p>
                  </a:txBody>
                  <a:tcPr anchor="ctr">
                    <a:lnT w="12700" cap="flat" cmpd="sng" algn="ctr">
                      <a:solidFill>
                        <a:schemeClr val="tx1"/>
                      </a:solidFill>
                      <a:prstDash val="solid"/>
                      <a:round/>
                      <a:headEnd type="none" w="med" len="med"/>
                      <a:tailEnd type="none" w="med" len="med"/>
                    </a:lnT>
                    <a:solidFill>
                      <a:schemeClr val="accent2">
                        <a:alpha val="20000"/>
                      </a:schemeClr>
                    </a:solidFill>
                  </a:tcPr>
                </a:tc>
                <a:extLst>
                  <a:ext uri="{0D108BD9-81ED-4DB2-BD59-A6C34878D82A}">
                    <a16:rowId xmlns:a16="http://schemas.microsoft.com/office/drawing/2014/main" val="4225916147"/>
                  </a:ext>
                </a:extLst>
              </a:tr>
              <a:tr h="393002">
                <a:tc vMerge="1">
                  <a:txBody>
                    <a:bodyPr/>
                    <a:lstStyle/>
                    <a:p>
                      <a:endParaRPr kumimoji="1" lang="ja-JP" alt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Validation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0.7829</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Validation loss</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dirty="0">
                          <a:latin typeface="Cambria Math" panose="02040503050406030204" pitchFamily="18" charset="0"/>
                          <a:ea typeface="Cambria Math" panose="02040503050406030204" pitchFamily="18" charset="0"/>
                        </a:rPr>
                        <a:t>0.5028</a:t>
                      </a:r>
                      <a:endParaRPr kumimoji="1" lang="ja-JP" altLang="en-US" dirty="0">
                        <a:latin typeface="Cambria Math" panose="02040503050406030204"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2689604"/>
                  </a:ext>
                </a:extLst>
              </a:tr>
              <a:tr h="393002">
                <a:tc vMerge="1">
                  <a:txBody>
                    <a:bodyPr/>
                    <a:lstStyle/>
                    <a:p>
                      <a:pPr algn="ct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t>欠陥判別の精度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hMerge="1">
                  <a:txBody>
                    <a:bodyPr/>
                    <a:lstStyle/>
                    <a:p>
                      <a:pPr algn="ct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gridSpan="2">
                  <a:txBody>
                    <a:bodyPr/>
                    <a:lstStyle/>
                    <a:p>
                      <a:pPr algn="ctr"/>
                      <a:r>
                        <a:rPr kumimoji="1" lang="ja-JP" altLang="en-US" b="1" dirty="0">
                          <a:latin typeface="Cambria Math" panose="02040503050406030204" pitchFamily="18" charset="0"/>
                        </a:rPr>
                        <a:t>欠陥判別の損失</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hMerge="1">
                  <a:txBody>
                    <a:bodyPr/>
                    <a:lstStyle/>
                    <a:p>
                      <a:pPr algn="ctr"/>
                      <a:endParaRPr kumimoji="1" lang="ja-JP" altLang="en-US" dirty="0">
                        <a:latin typeface="Cambria Math" panose="020405030504060302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897123207"/>
                  </a:ext>
                </a:extLst>
              </a:tr>
              <a:tr h="393002">
                <a:tc vMerge="1">
                  <a:txBody>
                    <a:bodyPr/>
                    <a:lstStyle/>
                    <a:p>
                      <a:pPr algn="ct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dirty="0">
                          <a:latin typeface="Cambria Math" panose="02040503050406030204" pitchFamily="18" charset="0"/>
                          <a:ea typeface="Cambria Math" panose="02040503050406030204" pitchFamily="18" charset="0"/>
                        </a:rPr>
                        <a:t>Training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0.9211</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Training loss</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kumimoji="1" lang="en-US" altLang="ja-JP" dirty="0">
                          <a:latin typeface="Cambria Math" panose="02040503050406030204" pitchFamily="18" charset="0"/>
                          <a:ea typeface="Cambria Math" panose="02040503050406030204" pitchFamily="18" charset="0"/>
                        </a:rPr>
                        <a:t>0.3738</a:t>
                      </a:r>
                      <a:endParaRPr kumimoji="1" lang="ja-JP" altLang="en-US" dirty="0">
                        <a:latin typeface="Cambria Math" panose="02040503050406030204" pitchFamily="18" charset="0"/>
                      </a:endParaRPr>
                    </a:p>
                  </a:txBody>
                  <a:tcPr anchor="ct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43558854"/>
                  </a:ext>
                </a:extLst>
              </a:tr>
              <a:tr h="393002">
                <a:tc vMerge="1">
                  <a:txBody>
                    <a:bodyPr/>
                    <a:lstStyle/>
                    <a:p>
                      <a:pPr algn="ct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a:latin typeface="Cambria Math" panose="02040503050406030204" pitchFamily="18" charset="0"/>
                          <a:ea typeface="Cambria Math" panose="02040503050406030204" pitchFamily="18" charset="0"/>
                        </a:rPr>
                        <a:t>Validation accuracy</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a:latin typeface="Cambria Math" panose="02040503050406030204" pitchFamily="18" charset="0"/>
                          <a:ea typeface="Cambria Math" panose="02040503050406030204" pitchFamily="18" charset="0"/>
                        </a:rPr>
                        <a:t>0.8754</a:t>
                      </a:r>
                      <a:endParaRPr kumimoji="1" lang="ja-JP" altLang="en-US" dirty="0">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a:latin typeface="Cambria Math" panose="02040503050406030204" pitchFamily="18" charset="0"/>
                          <a:ea typeface="Cambria Math" panose="02040503050406030204" pitchFamily="18" charset="0"/>
                        </a:rPr>
                        <a:t>Validation loss</a:t>
                      </a:r>
                      <a:endParaRPr kumimoji="1" lang="ja-JP"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dirty="0">
                          <a:latin typeface="Cambria Math" panose="02040503050406030204" pitchFamily="18" charset="0"/>
                          <a:ea typeface="Cambria Math" panose="02040503050406030204" pitchFamily="18" charset="0"/>
                        </a:rPr>
                        <a:t>0.6043</a:t>
                      </a:r>
                      <a:endParaRPr kumimoji="1" lang="ja-JP" altLang="en-US" dirty="0">
                        <a:latin typeface="Cambria Math" panose="02040503050406030204" pitchFamily="18" charset="0"/>
                      </a:endParaRP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3795425"/>
                  </a:ext>
                </a:extLst>
              </a:tr>
            </a:tbl>
          </a:graphicData>
        </a:graphic>
      </p:graphicFrame>
    </p:spTree>
    <p:extLst>
      <p:ext uri="{BB962C8B-B14F-4D97-AF65-F5344CB8AC3E}">
        <p14:creationId xmlns:p14="http://schemas.microsoft.com/office/powerpoint/2010/main" val="4020384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5C63C8-7691-40B1-B271-ABB8861CA077}"/>
              </a:ext>
            </a:extLst>
          </p:cNvPr>
          <p:cNvSpPr>
            <a:spLocks noGrp="1"/>
          </p:cNvSpPr>
          <p:nvPr>
            <p:ph type="title"/>
          </p:nvPr>
        </p:nvSpPr>
        <p:spPr/>
        <p:txBody>
          <a:bodyPr/>
          <a:lstStyle/>
          <a:p>
            <a:r>
              <a:rPr kumimoji="1" lang="ja-JP" altLang="en-US" dirty="0"/>
              <a:t>研究のまとめ</a:t>
            </a:r>
          </a:p>
        </p:txBody>
      </p:sp>
      <p:sp>
        <p:nvSpPr>
          <p:cNvPr id="3" name="コンテンツ プレースホルダー 2">
            <a:extLst>
              <a:ext uri="{FF2B5EF4-FFF2-40B4-BE49-F238E27FC236}">
                <a16:creationId xmlns:a16="http://schemas.microsoft.com/office/drawing/2014/main" id="{3CB2B833-D04E-4513-9B1A-8919F80C7BF8}"/>
              </a:ext>
            </a:extLst>
          </p:cNvPr>
          <p:cNvSpPr>
            <a:spLocks noGrp="1"/>
          </p:cNvSpPr>
          <p:nvPr>
            <p:ph idx="1"/>
          </p:nvPr>
        </p:nvSpPr>
        <p:spPr>
          <a:xfrm>
            <a:off x="1110189" y="2084831"/>
            <a:ext cx="10303674" cy="4337483"/>
          </a:xfrm>
        </p:spPr>
        <p:txBody>
          <a:bodyPr>
            <a:normAutofit/>
          </a:bodyPr>
          <a:lstStyle/>
          <a:p>
            <a:pPr>
              <a:lnSpc>
                <a:spcPct val="200000"/>
              </a:lnSpc>
              <a:buFont typeface="Wingdings" panose="05000000000000000000" pitchFamily="2" charset="2"/>
              <a:buChar char="l"/>
            </a:pPr>
            <a:r>
              <a:rPr kumimoji="1" lang="ja-JP" altLang="en-US" sz="2800" dirty="0"/>
              <a:t>画像を</a:t>
            </a:r>
            <a:r>
              <a:rPr lang="ja-JP" altLang="en-US" sz="2800" dirty="0"/>
              <a:t>グレースケールにしたときに</a:t>
            </a:r>
            <a:r>
              <a:rPr kumimoji="1" lang="ja-JP" altLang="en-US" sz="2800" dirty="0"/>
              <a:t>欠陥を約</a:t>
            </a:r>
            <a:r>
              <a:rPr kumimoji="1" lang="en-US" altLang="ja-JP" sz="2800" dirty="0"/>
              <a:t>99%</a:t>
            </a:r>
            <a:r>
              <a:rPr kumimoji="1" lang="ja-JP" altLang="en-US" sz="2800" dirty="0"/>
              <a:t>の精度で</a:t>
            </a:r>
            <a:br>
              <a:rPr kumimoji="1" lang="en-US" altLang="ja-JP" sz="2800" dirty="0"/>
            </a:br>
            <a:r>
              <a:rPr kumimoji="1" lang="en-US" altLang="ja-JP" sz="2800" dirty="0"/>
              <a:t>  </a:t>
            </a:r>
            <a:r>
              <a:rPr kumimoji="1" lang="ja-JP" altLang="en-US" sz="2800" dirty="0"/>
              <a:t>発見できる</a:t>
            </a:r>
            <a:r>
              <a:rPr kumimoji="1" lang="en-US" altLang="ja-JP" sz="2800" dirty="0"/>
              <a:t>AI</a:t>
            </a:r>
            <a:r>
              <a:rPr kumimoji="1" lang="ja-JP" altLang="en-US" sz="2800" dirty="0"/>
              <a:t>を開発することができた</a:t>
            </a:r>
            <a:endParaRPr kumimoji="1" lang="en-US" altLang="ja-JP" sz="2800" dirty="0"/>
          </a:p>
          <a:p>
            <a:pPr>
              <a:lnSpc>
                <a:spcPct val="200000"/>
              </a:lnSpc>
              <a:buFont typeface="Wingdings" panose="05000000000000000000" pitchFamily="2" charset="2"/>
              <a:buChar char="l"/>
            </a:pPr>
            <a:r>
              <a:rPr lang="ja-JP" altLang="en-US" sz="2800" dirty="0"/>
              <a:t>画像を</a:t>
            </a:r>
            <a:r>
              <a:rPr lang="en-US" altLang="ja-JP" sz="2800" dirty="0"/>
              <a:t>2</a:t>
            </a:r>
            <a:r>
              <a:rPr lang="ja-JP" altLang="en-US" sz="2800" dirty="0"/>
              <a:t>値化したときに約</a:t>
            </a:r>
            <a:r>
              <a:rPr lang="en-US" altLang="ja-JP" sz="2800" dirty="0"/>
              <a:t>88%</a:t>
            </a:r>
            <a:r>
              <a:rPr lang="ja-JP" altLang="en-US" sz="2800" dirty="0"/>
              <a:t>の精度で欠陥を判別できる</a:t>
            </a:r>
            <a:br>
              <a:rPr lang="en-US" altLang="ja-JP" sz="2800" dirty="0"/>
            </a:br>
            <a:r>
              <a:rPr lang="en-US" altLang="ja-JP" sz="2800" dirty="0"/>
              <a:t>  AI</a:t>
            </a:r>
            <a:r>
              <a:rPr lang="ja-JP" altLang="en-US" sz="2800" dirty="0"/>
              <a:t>を開発できた</a:t>
            </a:r>
            <a:endParaRPr lang="en-US" altLang="ja-JP" sz="2800" dirty="0"/>
          </a:p>
          <a:p>
            <a:pPr>
              <a:lnSpc>
                <a:spcPct val="200000"/>
              </a:lnSpc>
              <a:buFont typeface="Wingdings" panose="05000000000000000000" pitchFamily="2" charset="2"/>
              <a:buChar char="l"/>
            </a:pPr>
            <a:endParaRPr kumimoji="1" lang="ja-JP" altLang="en-US" sz="2800" dirty="0"/>
          </a:p>
        </p:txBody>
      </p:sp>
    </p:spTree>
    <p:extLst>
      <p:ext uri="{BB962C8B-B14F-4D97-AF65-F5344CB8AC3E}">
        <p14:creationId xmlns:p14="http://schemas.microsoft.com/office/powerpoint/2010/main" val="4076305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BB3919-FADA-4194-8D0E-ED400EA52E4F}"/>
              </a:ext>
            </a:extLst>
          </p:cNvPr>
          <p:cNvSpPr>
            <a:spLocks noGrp="1"/>
          </p:cNvSpPr>
          <p:nvPr>
            <p:ph type="title"/>
          </p:nvPr>
        </p:nvSpPr>
        <p:spPr>
          <a:xfrm>
            <a:off x="1024128" y="585216"/>
            <a:ext cx="10131552" cy="1499616"/>
          </a:xfrm>
        </p:spPr>
        <p:txBody>
          <a:bodyPr/>
          <a:lstStyle/>
          <a:p>
            <a:r>
              <a:rPr kumimoji="1" lang="ja-JP" altLang="en-US" dirty="0"/>
              <a:t>結果を踏まえたシステム構成</a:t>
            </a:r>
          </a:p>
        </p:txBody>
      </p:sp>
      <p:sp>
        <p:nvSpPr>
          <p:cNvPr id="5" name="ひし形 4">
            <a:extLst>
              <a:ext uri="{FF2B5EF4-FFF2-40B4-BE49-F238E27FC236}">
                <a16:creationId xmlns:a16="http://schemas.microsoft.com/office/drawing/2014/main" id="{76B9648E-4A50-4C22-8CFD-6DA7FC253DCE}"/>
              </a:ext>
            </a:extLst>
          </p:cNvPr>
          <p:cNvSpPr/>
          <p:nvPr/>
        </p:nvSpPr>
        <p:spPr>
          <a:xfrm>
            <a:off x="2671523" y="4585517"/>
            <a:ext cx="3832824" cy="553219"/>
          </a:xfrm>
          <a:prstGeom prst="diamond">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ysClr val="windowText" lastClr="000000"/>
                </a:solidFill>
                <a:latin typeface="+mn-ea"/>
              </a:rPr>
              <a:t>どの欠陥か</a:t>
            </a:r>
            <a:r>
              <a:rPr kumimoji="1" lang="en-US" altLang="ja-JP" sz="2000" dirty="0">
                <a:solidFill>
                  <a:sysClr val="windowText" lastClr="000000"/>
                </a:solidFill>
                <a:latin typeface="+mn-ea"/>
              </a:rPr>
              <a:t>?</a:t>
            </a:r>
            <a:endParaRPr kumimoji="1" lang="ja-JP" altLang="en-US" sz="2000" dirty="0">
              <a:solidFill>
                <a:sysClr val="windowText" lastClr="000000"/>
              </a:solidFill>
              <a:latin typeface="+mn-ea"/>
            </a:endParaRPr>
          </a:p>
        </p:txBody>
      </p:sp>
      <p:cxnSp>
        <p:nvCxnSpPr>
          <p:cNvPr id="7" name="直線コネクタ 6">
            <a:extLst>
              <a:ext uri="{FF2B5EF4-FFF2-40B4-BE49-F238E27FC236}">
                <a16:creationId xmlns:a16="http://schemas.microsoft.com/office/drawing/2014/main" id="{9DB2FBCF-F196-4F17-A472-B05F28FD2A4B}"/>
              </a:ext>
            </a:extLst>
          </p:cNvPr>
          <p:cNvCxnSpPr>
            <a:cxnSpLocks/>
          </p:cNvCxnSpPr>
          <p:nvPr/>
        </p:nvCxnSpPr>
        <p:spPr>
          <a:xfrm>
            <a:off x="6162796" y="5416123"/>
            <a:ext cx="1638158"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44782D34-0272-4E13-A4EF-790AFB5198AF}"/>
              </a:ext>
            </a:extLst>
          </p:cNvPr>
          <p:cNvCxnSpPr>
            <a:cxnSpLocks/>
          </p:cNvCxnSpPr>
          <p:nvPr/>
        </p:nvCxnSpPr>
        <p:spPr>
          <a:xfrm>
            <a:off x="1374917" y="5416123"/>
            <a:ext cx="48195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A6E2B1EE-BD79-4AFD-B58E-E2F0BAF96FD9}"/>
              </a:ext>
            </a:extLst>
          </p:cNvPr>
          <p:cNvCxnSpPr/>
          <p:nvPr/>
        </p:nvCxnSpPr>
        <p:spPr>
          <a:xfrm>
            <a:off x="1374917" y="5416123"/>
            <a:ext cx="0" cy="4252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B7F2B309-162F-4CDB-A4E6-6588409B68EC}"/>
              </a:ext>
            </a:extLst>
          </p:cNvPr>
          <p:cNvSpPr/>
          <p:nvPr/>
        </p:nvSpPr>
        <p:spPr>
          <a:xfrm>
            <a:off x="636819" y="5847490"/>
            <a:ext cx="1412897" cy="4252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ysClr val="windowText" lastClr="000000"/>
                </a:solidFill>
              </a:rPr>
              <a:t>傷</a:t>
            </a:r>
          </a:p>
        </p:txBody>
      </p:sp>
      <p:cxnSp>
        <p:nvCxnSpPr>
          <p:cNvPr id="18" name="直線矢印コネクタ 17">
            <a:extLst>
              <a:ext uri="{FF2B5EF4-FFF2-40B4-BE49-F238E27FC236}">
                <a16:creationId xmlns:a16="http://schemas.microsoft.com/office/drawing/2014/main" id="{65A8A89B-0F6F-451B-8094-9C8BB5FC4BBB}"/>
              </a:ext>
            </a:extLst>
          </p:cNvPr>
          <p:cNvCxnSpPr>
            <a:cxnSpLocks/>
            <a:endCxn id="47" idx="1"/>
          </p:cNvCxnSpPr>
          <p:nvPr/>
        </p:nvCxnSpPr>
        <p:spPr>
          <a:xfrm>
            <a:off x="4657693" y="3502660"/>
            <a:ext cx="0" cy="2838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E974137C-3F15-4454-A100-2E93245426E8}"/>
              </a:ext>
            </a:extLst>
          </p:cNvPr>
          <p:cNvCxnSpPr/>
          <p:nvPr/>
        </p:nvCxnSpPr>
        <p:spPr>
          <a:xfrm>
            <a:off x="2981426" y="5416123"/>
            <a:ext cx="0" cy="4252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A75C32EE-E779-49DC-91A1-801696386A8C}"/>
              </a:ext>
            </a:extLst>
          </p:cNvPr>
          <p:cNvSpPr/>
          <p:nvPr/>
        </p:nvSpPr>
        <p:spPr>
          <a:xfrm>
            <a:off x="2243329" y="5847490"/>
            <a:ext cx="1412897" cy="4252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ysClr val="windowText" lastClr="000000"/>
                </a:solidFill>
              </a:rPr>
              <a:t>泡</a:t>
            </a:r>
          </a:p>
        </p:txBody>
      </p:sp>
      <p:cxnSp>
        <p:nvCxnSpPr>
          <p:cNvPr id="21" name="直線矢印コネクタ 20">
            <a:extLst>
              <a:ext uri="{FF2B5EF4-FFF2-40B4-BE49-F238E27FC236}">
                <a16:creationId xmlns:a16="http://schemas.microsoft.com/office/drawing/2014/main" id="{E2D7E3E7-F51E-4F3E-8E12-7F1C3D20A0FC}"/>
              </a:ext>
            </a:extLst>
          </p:cNvPr>
          <p:cNvCxnSpPr>
            <a:cxnSpLocks/>
            <a:stCxn id="5" idx="2"/>
            <a:endCxn id="22" idx="0"/>
          </p:cNvCxnSpPr>
          <p:nvPr/>
        </p:nvCxnSpPr>
        <p:spPr>
          <a:xfrm>
            <a:off x="4587935" y="5138736"/>
            <a:ext cx="2" cy="702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6F46619-F472-4B87-A6EA-A4D7F61F4936}"/>
              </a:ext>
            </a:extLst>
          </p:cNvPr>
          <p:cNvSpPr/>
          <p:nvPr/>
        </p:nvSpPr>
        <p:spPr>
          <a:xfrm>
            <a:off x="3881488" y="5841416"/>
            <a:ext cx="1412897" cy="4252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ysClr val="windowText" lastClr="000000"/>
                </a:solidFill>
              </a:rPr>
              <a:t>線状欠陥</a:t>
            </a:r>
          </a:p>
        </p:txBody>
      </p:sp>
      <p:cxnSp>
        <p:nvCxnSpPr>
          <p:cNvPr id="23" name="直線矢印コネクタ 22">
            <a:extLst>
              <a:ext uri="{FF2B5EF4-FFF2-40B4-BE49-F238E27FC236}">
                <a16:creationId xmlns:a16="http://schemas.microsoft.com/office/drawing/2014/main" id="{65D32B16-06FF-4631-9F0D-06824BFA4BA9}"/>
              </a:ext>
            </a:extLst>
          </p:cNvPr>
          <p:cNvCxnSpPr/>
          <p:nvPr/>
        </p:nvCxnSpPr>
        <p:spPr>
          <a:xfrm>
            <a:off x="6194445" y="5416123"/>
            <a:ext cx="0" cy="4252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84576A1-034A-4A46-B88A-3919C53A2341}"/>
              </a:ext>
            </a:extLst>
          </p:cNvPr>
          <p:cNvSpPr/>
          <p:nvPr/>
        </p:nvSpPr>
        <p:spPr>
          <a:xfrm>
            <a:off x="5456347" y="5847490"/>
            <a:ext cx="1412897" cy="4252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ysClr val="windowText" lastClr="000000"/>
                </a:solidFill>
              </a:rPr>
              <a:t>異物</a:t>
            </a:r>
          </a:p>
        </p:txBody>
      </p:sp>
      <p:cxnSp>
        <p:nvCxnSpPr>
          <p:cNvPr id="25" name="直線矢印コネクタ 24">
            <a:extLst>
              <a:ext uri="{FF2B5EF4-FFF2-40B4-BE49-F238E27FC236}">
                <a16:creationId xmlns:a16="http://schemas.microsoft.com/office/drawing/2014/main" id="{09850690-1AE5-4DFF-95FE-6A89289C1487}"/>
              </a:ext>
            </a:extLst>
          </p:cNvPr>
          <p:cNvCxnSpPr/>
          <p:nvPr/>
        </p:nvCxnSpPr>
        <p:spPr>
          <a:xfrm>
            <a:off x="7800954" y="5416123"/>
            <a:ext cx="0" cy="42529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FE40BC22-F731-4CB3-8854-1C8F9F92F1F5}"/>
              </a:ext>
            </a:extLst>
          </p:cNvPr>
          <p:cNvSpPr/>
          <p:nvPr/>
        </p:nvSpPr>
        <p:spPr>
          <a:xfrm>
            <a:off x="7062856" y="5847490"/>
            <a:ext cx="1412897" cy="4252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ysClr val="windowText" lastClr="000000"/>
                </a:solidFill>
              </a:rPr>
              <a:t>欠陥無し</a:t>
            </a:r>
          </a:p>
        </p:txBody>
      </p:sp>
      <p:sp>
        <p:nvSpPr>
          <p:cNvPr id="28" name="ひし形 27">
            <a:extLst>
              <a:ext uri="{FF2B5EF4-FFF2-40B4-BE49-F238E27FC236}">
                <a16:creationId xmlns:a16="http://schemas.microsoft.com/office/drawing/2014/main" id="{E9E94987-1FAA-4997-8A52-8B421E02F576}"/>
              </a:ext>
            </a:extLst>
          </p:cNvPr>
          <p:cNvSpPr/>
          <p:nvPr/>
        </p:nvSpPr>
        <p:spPr>
          <a:xfrm>
            <a:off x="4987691" y="2584170"/>
            <a:ext cx="4216197" cy="626525"/>
          </a:xfrm>
          <a:prstGeom prst="diamond">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ysClr val="windowText" lastClr="000000"/>
                </a:solidFill>
                <a:latin typeface="+mn-ea"/>
              </a:rPr>
              <a:t>欠陥はあるか</a:t>
            </a:r>
            <a:r>
              <a:rPr kumimoji="1" lang="en-US" altLang="ja-JP" sz="2000" dirty="0">
                <a:solidFill>
                  <a:sysClr val="windowText" lastClr="000000"/>
                </a:solidFill>
                <a:latin typeface="+mn-ea"/>
              </a:rPr>
              <a:t>?</a:t>
            </a:r>
            <a:endParaRPr kumimoji="1" lang="ja-JP" altLang="en-US" sz="2000" dirty="0">
              <a:solidFill>
                <a:sysClr val="windowText" lastClr="000000"/>
              </a:solidFill>
              <a:latin typeface="+mn-ea"/>
            </a:endParaRPr>
          </a:p>
        </p:txBody>
      </p:sp>
      <p:cxnSp>
        <p:nvCxnSpPr>
          <p:cNvPr id="29" name="直線コネクタ 28">
            <a:extLst>
              <a:ext uri="{FF2B5EF4-FFF2-40B4-BE49-F238E27FC236}">
                <a16:creationId xmlns:a16="http://schemas.microsoft.com/office/drawing/2014/main" id="{92BA6E8E-6125-4352-9CAC-B3E3226A3553}"/>
              </a:ext>
            </a:extLst>
          </p:cNvPr>
          <p:cNvCxnSpPr>
            <a:cxnSpLocks/>
          </p:cNvCxnSpPr>
          <p:nvPr/>
        </p:nvCxnSpPr>
        <p:spPr>
          <a:xfrm>
            <a:off x="7095789" y="3210695"/>
            <a:ext cx="0" cy="33454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9FCCFF4-5013-439A-BD95-F001F0C5486A}"/>
              </a:ext>
            </a:extLst>
          </p:cNvPr>
          <p:cNvCxnSpPr>
            <a:cxnSpLocks/>
          </p:cNvCxnSpPr>
          <p:nvPr/>
        </p:nvCxnSpPr>
        <p:spPr>
          <a:xfrm>
            <a:off x="4639316" y="3530948"/>
            <a:ext cx="495820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9A060881-B017-43EE-830C-FE10EA995BD6}"/>
              </a:ext>
            </a:extLst>
          </p:cNvPr>
          <p:cNvCxnSpPr>
            <a:cxnSpLocks/>
            <a:endCxn id="35" idx="0"/>
          </p:cNvCxnSpPr>
          <p:nvPr/>
        </p:nvCxnSpPr>
        <p:spPr>
          <a:xfrm>
            <a:off x="9597522" y="3530948"/>
            <a:ext cx="0" cy="4068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C02848D6-82C6-418D-B390-CA24B263CDFD}"/>
              </a:ext>
            </a:extLst>
          </p:cNvPr>
          <p:cNvSpPr/>
          <p:nvPr/>
        </p:nvSpPr>
        <p:spPr>
          <a:xfrm>
            <a:off x="8329821" y="3937791"/>
            <a:ext cx="2535401" cy="6206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ysClr val="windowText" lastClr="000000"/>
                </a:solidFill>
              </a:rPr>
              <a:t>[</a:t>
            </a:r>
            <a:r>
              <a:rPr kumimoji="1" lang="ja-JP" altLang="en-US" sz="2000" dirty="0">
                <a:solidFill>
                  <a:sysClr val="windowText" lastClr="000000"/>
                </a:solidFill>
              </a:rPr>
              <a:t>欠陥無し</a:t>
            </a:r>
            <a:r>
              <a:rPr kumimoji="1" lang="en-US" altLang="ja-JP" sz="2000" dirty="0">
                <a:solidFill>
                  <a:sysClr val="windowText" lastClr="000000"/>
                </a:solidFill>
              </a:rPr>
              <a:t>]</a:t>
            </a:r>
            <a:r>
              <a:rPr kumimoji="1" lang="ja-JP" altLang="en-US" sz="2000" dirty="0">
                <a:solidFill>
                  <a:sysClr val="windowText" lastClr="000000"/>
                </a:solidFill>
              </a:rPr>
              <a:t>と判定</a:t>
            </a:r>
          </a:p>
        </p:txBody>
      </p:sp>
      <p:sp>
        <p:nvSpPr>
          <p:cNvPr id="36" name="テキスト ボックス 35">
            <a:extLst>
              <a:ext uri="{FF2B5EF4-FFF2-40B4-BE49-F238E27FC236}">
                <a16:creationId xmlns:a16="http://schemas.microsoft.com/office/drawing/2014/main" id="{EC971B08-1E05-4D7C-92F4-471441B72ECC}"/>
              </a:ext>
            </a:extLst>
          </p:cNvPr>
          <p:cNvSpPr txBox="1"/>
          <p:nvPr/>
        </p:nvSpPr>
        <p:spPr>
          <a:xfrm>
            <a:off x="2879593" y="3145126"/>
            <a:ext cx="1805765" cy="400110"/>
          </a:xfrm>
          <a:prstGeom prst="rect">
            <a:avLst/>
          </a:prstGeom>
          <a:noFill/>
        </p:spPr>
        <p:txBody>
          <a:bodyPr wrap="square" rtlCol="0">
            <a:spAutoFit/>
          </a:bodyPr>
          <a:lstStyle/>
          <a:p>
            <a:r>
              <a:rPr kumimoji="1" lang="en-US" altLang="ja-JP" sz="2000" dirty="0"/>
              <a:t>[</a:t>
            </a:r>
            <a:r>
              <a:rPr kumimoji="1" lang="ja-JP" altLang="en-US" sz="2000" dirty="0"/>
              <a:t>あり</a:t>
            </a:r>
            <a:r>
              <a:rPr kumimoji="1" lang="en-US" altLang="ja-JP" sz="2000" dirty="0"/>
              <a:t>]</a:t>
            </a:r>
            <a:r>
              <a:rPr kumimoji="1" lang="ja-JP" altLang="en-US" sz="2000" dirty="0"/>
              <a:t>と判定</a:t>
            </a:r>
          </a:p>
        </p:txBody>
      </p:sp>
      <p:sp>
        <p:nvSpPr>
          <p:cNvPr id="37" name="テキスト ボックス 36">
            <a:extLst>
              <a:ext uri="{FF2B5EF4-FFF2-40B4-BE49-F238E27FC236}">
                <a16:creationId xmlns:a16="http://schemas.microsoft.com/office/drawing/2014/main" id="{1C363AD5-428F-49A5-95BC-F6DE595C17A6}"/>
              </a:ext>
            </a:extLst>
          </p:cNvPr>
          <p:cNvSpPr txBox="1"/>
          <p:nvPr/>
        </p:nvSpPr>
        <p:spPr>
          <a:xfrm>
            <a:off x="9312407" y="2915819"/>
            <a:ext cx="1661336" cy="400110"/>
          </a:xfrm>
          <a:prstGeom prst="rect">
            <a:avLst/>
          </a:prstGeom>
          <a:noFill/>
        </p:spPr>
        <p:txBody>
          <a:bodyPr wrap="square" rtlCol="0">
            <a:spAutoFit/>
          </a:bodyPr>
          <a:lstStyle/>
          <a:p>
            <a:r>
              <a:rPr kumimoji="1" lang="en-US" altLang="ja-JP" sz="2000" dirty="0"/>
              <a:t>[</a:t>
            </a:r>
            <a:r>
              <a:rPr kumimoji="1" lang="ja-JP" altLang="en-US" sz="2000" dirty="0"/>
              <a:t>無し</a:t>
            </a:r>
            <a:r>
              <a:rPr kumimoji="1" lang="en-US" altLang="ja-JP" sz="2000" dirty="0"/>
              <a:t>]</a:t>
            </a:r>
            <a:r>
              <a:rPr kumimoji="1" lang="ja-JP" altLang="en-US" sz="2000" dirty="0"/>
              <a:t>と判定</a:t>
            </a:r>
          </a:p>
        </p:txBody>
      </p:sp>
      <p:sp>
        <p:nvSpPr>
          <p:cNvPr id="38" name="平行四辺形 37">
            <a:extLst>
              <a:ext uri="{FF2B5EF4-FFF2-40B4-BE49-F238E27FC236}">
                <a16:creationId xmlns:a16="http://schemas.microsoft.com/office/drawing/2014/main" id="{491C1EAA-62D7-4580-99B8-47B77D507AF0}"/>
              </a:ext>
            </a:extLst>
          </p:cNvPr>
          <p:cNvSpPr/>
          <p:nvPr/>
        </p:nvSpPr>
        <p:spPr>
          <a:xfrm>
            <a:off x="4255829" y="1650398"/>
            <a:ext cx="5679921" cy="558063"/>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ysClr val="windowText" lastClr="000000"/>
                </a:solidFill>
              </a:rPr>
              <a:t>画像</a:t>
            </a:r>
            <a:r>
              <a:rPr kumimoji="1" lang="en-US" altLang="ja-JP" sz="2000" dirty="0">
                <a:solidFill>
                  <a:sysClr val="windowText" lastClr="000000"/>
                </a:solidFill>
              </a:rPr>
              <a:t>(</a:t>
            </a:r>
            <a:r>
              <a:rPr kumimoji="1" lang="ja-JP" altLang="en-US" sz="2000" dirty="0">
                <a:solidFill>
                  <a:sysClr val="windowText" lastClr="000000"/>
                </a:solidFill>
              </a:rPr>
              <a:t>動画</a:t>
            </a:r>
            <a:r>
              <a:rPr kumimoji="1" lang="en-US" altLang="ja-JP" sz="2000" dirty="0">
                <a:solidFill>
                  <a:sysClr val="windowText" lastClr="000000"/>
                </a:solidFill>
              </a:rPr>
              <a:t>)</a:t>
            </a:r>
            <a:r>
              <a:rPr kumimoji="1" lang="ja-JP" altLang="en-US" sz="2000" dirty="0">
                <a:solidFill>
                  <a:sysClr val="windowText" lastClr="000000"/>
                </a:solidFill>
              </a:rPr>
              <a:t>の入力</a:t>
            </a:r>
            <a:r>
              <a:rPr kumimoji="1" lang="en-US" altLang="ja-JP" sz="2000" dirty="0">
                <a:solidFill>
                  <a:sysClr val="windowText" lastClr="000000"/>
                </a:solidFill>
              </a:rPr>
              <a:t>+</a:t>
            </a:r>
            <a:r>
              <a:rPr kumimoji="1" lang="ja-JP" altLang="en-US" sz="2000" dirty="0">
                <a:solidFill>
                  <a:sysClr val="windowText" lastClr="000000"/>
                </a:solidFill>
              </a:rPr>
              <a:t>グレースケール加工</a:t>
            </a:r>
          </a:p>
        </p:txBody>
      </p:sp>
      <p:cxnSp>
        <p:nvCxnSpPr>
          <p:cNvPr id="39" name="直線矢印コネクタ 38">
            <a:extLst>
              <a:ext uri="{FF2B5EF4-FFF2-40B4-BE49-F238E27FC236}">
                <a16:creationId xmlns:a16="http://schemas.microsoft.com/office/drawing/2014/main" id="{23E5ED43-0B54-4904-BF01-EF660258E7A1}"/>
              </a:ext>
            </a:extLst>
          </p:cNvPr>
          <p:cNvCxnSpPr>
            <a:cxnSpLocks/>
            <a:stCxn id="38" idx="4"/>
            <a:endCxn id="28" idx="0"/>
          </p:cNvCxnSpPr>
          <p:nvPr/>
        </p:nvCxnSpPr>
        <p:spPr>
          <a:xfrm>
            <a:off x="7095790" y="2208461"/>
            <a:ext cx="0" cy="3757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43D9F58B-5635-4D9F-AF1D-56458BE1192E}"/>
              </a:ext>
            </a:extLst>
          </p:cNvPr>
          <p:cNvSpPr txBox="1"/>
          <p:nvPr/>
        </p:nvSpPr>
        <p:spPr>
          <a:xfrm>
            <a:off x="5233318" y="5045377"/>
            <a:ext cx="2370747" cy="369332"/>
          </a:xfrm>
          <a:prstGeom prst="rect">
            <a:avLst/>
          </a:prstGeom>
          <a:noFill/>
        </p:spPr>
        <p:txBody>
          <a:bodyPr wrap="square" rtlCol="0">
            <a:spAutoFit/>
          </a:bodyPr>
          <a:lstStyle/>
          <a:p>
            <a:r>
              <a:rPr kumimoji="1" lang="ja-JP" altLang="en-US" dirty="0">
                <a:solidFill>
                  <a:schemeClr val="accent1"/>
                </a:solidFill>
              </a:rPr>
              <a:t>約</a:t>
            </a:r>
            <a:r>
              <a:rPr kumimoji="1" lang="en-US" altLang="ja-JP" dirty="0">
                <a:solidFill>
                  <a:schemeClr val="accent1"/>
                </a:solidFill>
              </a:rPr>
              <a:t>88%</a:t>
            </a:r>
            <a:r>
              <a:rPr kumimoji="1" lang="ja-JP" altLang="en-US" dirty="0">
                <a:solidFill>
                  <a:schemeClr val="accent1"/>
                </a:solidFill>
              </a:rPr>
              <a:t>の精度</a:t>
            </a:r>
          </a:p>
        </p:txBody>
      </p:sp>
      <p:sp>
        <p:nvSpPr>
          <p:cNvPr id="47" name="平行四辺形 46">
            <a:extLst>
              <a:ext uri="{FF2B5EF4-FFF2-40B4-BE49-F238E27FC236}">
                <a16:creationId xmlns:a16="http://schemas.microsoft.com/office/drawing/2014/main" id="{123002CC-CEC1-4DA4-BA5D-7FD1CFCA09B9}"/>
              </a:ext>
            </a:extLst>
          </p:cNvPr>
          <p:cNvSpPr/>
          <p:nvPr/>
        </p:nvSpPr>
        <p:spPr>
          <a:xfrm>
            <a:off x="3174302" y="3786518"/>
            <a:ext cx="2827266" cy="558063"/>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ysClr val="windowText" lastClr="000000"/>
                </a:solidFill>
              </a:rPr>
              <a:t>画像</a:t>
            </a:r>
            <a:r>
              <a:rPr kumimoji="1" lang="en-US" altLang="ja-JP" sz="2000" dirty="0">
                <a:solidFill>
                  <a:sysClr val="windowText" lastClr="000000"/>
                </a:solidFill>
              </a:rPr>
              <a:t>(</a:t>
            </a:r>
            <a:r>
              <a:rPr kumimoji="1" lang="ja-JP" altLang="en-US" sz="2000" dirty="0">
                <a:solidFill>
                  <a:sysClr val="windowText" lastClr="000000"/>
                </a:solidFill>
              </a:rPr>
              <a:t>動画</a:t>
            </a:r>
            <a:r>
              <a:rPr kumimoji="1" lang="en-US" altLang="ja-JP" sz="2000" dirty="0">
                <a:solidFill>
                  <a:sysClr val="windowText" lastClr="000000"/>
                </a:solidFill>
              </a:rPr>
              <a:t>)</a:t>
            </a:r>
            <a:r>
              <a:rPr kumimoji="1" lang="ja-JP" altLang="en-US" sz="2000" dirty="0">
                <a:solidFill>
                  <a:sysClr val="windowText" lastClr="000000"/>
                </a:solidFill>
              </a:rPr>
              <a:t>を</a:t>
            </a:r>
            <a:r>
              <a:rPr kumimoji="1" lang="en-US" altLang="ja-JP" sz="2000" dirty="0">
                <a:solidFill>
                  <a:sysClr val="windowText" lastClr="000000"/>
                </a:solidFill>
              </a:rPr>
              <a:t>2</a:t>
            </a:r>
            <a:r>
              <a:rPr kumimoji="1" lang="ja-JP" altLang="en-US" sz="2000" dirty="0">
                <a:solidFill>
                  <a:sysClr val="windowText" lastClr="000000"/>
                </a:solidFill>
              </a:rPr>
              <a:t>値化</a:t>
            </a:r>
          </a:p>
        </p:txBody>
      </p:sp>
      <p:cxnSp>
        <p:nvCxnSpPr>
          <p:cNvPr id="50" name="直線矢印コネクタ 49">
            <a:extLst>
              <a:ext uri="{FF2B5EF4-FFF2-40B4-BE49-F238E27FC236}">
                <a16:creationId xmlns:a16="http://schemas.microsoft.com/office/drawing/2014/main" id="{6CEE038B-CDC2-471D-9B17-47A838FF154C}"/>
              </a:ext>
            </a:extLst>
          </p:cNvPr>
          <p:cNvCxnSpPr>
            <a:cxnSpLocks/>
            <a:stCxn id="47" idx="4"/>
            <a:endCxn id="5" idx="0"/>
          </p:cNvCxnSpPr>
          <p:nvPr/>
        </p:nvCxnSpPr>
        <p:spPr>
          <a:xfrm>
            <a:off x="4587935" y="4344581"/>
            <a:ext cx="0" cy="2409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楕円 2">
            <a:extLst>
              <a:ext uri="{FF2B5EF4-FFF2-40B4-BE49-F238E27FC236}">
                <a16:creationId xmlns:a16="http://schemas.microsoft.com/office/drawing/2014/main" id="{D5476887-522C-4D75-8B0C-8719ABFABD63}"/>
              </a:ext>
            </a:extLst>
          </p:cNvPr>
          <p:cNvSpPr/>
          <p:nvPr/>
        </p:nvSpPr>
        <p:spPr>
          <a:xfrm>
            <a:off x="6950224" y="5475330"/>
            <a:ext cx="1638159" cy="1132237"/>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a16="http://schemas.microsoft.com/office/drawing/2014/main" id="{C2440892-08B4-4FE4-97EF-D23EF199D805}"/>
              </a:ext>
            </a:extLst>
          </p:cNvPr>
          <p:cNvCxnSpPr>
            <a:cxnSpLocks/>
            <a:stCxn id="13" idx="1"/>
            <a:endCxn id="3" idx="6"/>
          </p:cNvCxnSpPr>
          <p:nvPr/>
        </p:nvCxnSpPr>
        <p:spPr>
          <a:xfrm flipH="1" flipV="1">
            <a:off x="8588383" y="6041449"/>
            <a:ext cx="528093" cy="133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AF9E6343-8653-41BA-897D-9327BCE6A2F9}"/>
              </a:ext>
            </a:extLst>
          </p:cNvPr>
          <p:cNvSpPr txBox="1"/>
          <p:nvPr/>
        </p:nvSpPr>
        <p:spPr>
          <a:xfrm>
            <a:off x="9116476" y="5546981"/>
            <a:ext cx="3075524" cy="101566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000" dirty="0"/>
              <a:t>未知の欠陥</a:t>
            </a:r>
            <a:endParaRPr kumimoji="1" lang="en-US" altLang="ja-JP" sz="2000" dirty="0"/>
          </a:p>
          <a:p>
            <a:pPr marL="285750" indent="-285750">
              <a:buFont typeface="Arial" panose="020B0604020202020204" pitchFamily="34" charset="0"/>
              <a:buChar char="•"/>
            </a:pPr>
            <a:r>
              <a:rPr kumimoji="1" lang="ja-JP" altLang="en-US" sz="2000" dirty="0"/>
              <a:t>分類漏れした欠陥</a:t>
            </a:r>
            <a:endParaRPr kumimoji="1" lang="en-US" altLang="ja-JP" sz="2000" dirty="0"/>
          </a:p>
          <a:p>
            <a:pPr marL="285750" indent="-285750">
              <a:buFont typeface="Arial" panose="020B0604020202020204" pitchFamily="34" charset="0"/>
              <a:buChar char="•"/>
            </a:pPr>
            <a:r>
              <a:rPr kumimoji="1" lang="ja-JP" altLang="en-US" sz="2000" dirty="0"/>
              <a:t>発見用</a:t>
            </a:r>
            <a:r>
              <a:rPr kumimoji="1" lang="en-US" altLang="ja-JP" sz="2000" dirty="0"/>
              <a:t>AI</a:t>
            </a:r>
            <a:r>
              <a:rPr kumimoji="1" lang="ja-JP" altLang="en-US" sz="2000" dirty="0"/>
              <a:t>の精度不足</a:t>
            </a:r>
          </a:p>
        </p:txBody>
      </p:sp>
      <p:sp>
        <p:nvSpPr>
          <p:cNvPr id="17" name="テキスト ボックス 16">
            <a:extLst>
              <a:ext uri="{FF2B5EF4-FFF2-40B4-BE49-F238E27FC236}">
                <a16:creationId xmlns:a16="http://schemas.microsoft.com/office/drawing/2014/main" id="{99790A21-61F3-4B8E-A3D0-31E4C4009BF1}"/>
              </a:ext>
            </a:extLst>
          </p:cNvPr>
          <p:cNvSpPr txBox="1"/>
          <p:nvPr/>
        </p:nvSpPr>
        <p:spPr>
          <a:xfrm>
            <a:off x="7281985" y="3206032"/>
            <a:ext cx="1725968" cy="369332"/>
          </a:xfrm>
          <a:prstGeom prst="rect">
            <a:avLst/>
          </a:prstGeom>
          <a:noFill/>
        </p:spPr>
        <p:txBody>
          <a:bodyPr wrap="square" rtlCol="0">
            <a:spAutoFit/>
          </a:bodyPr>
          <a:lstStyle/>
          <a:p>
            <a:r>
              <a:rPr kumimoji="1" lang="ja-JP" altLang="en-US" dirty="0">
                <a:solidFill>
                  <a:srgbClr val="FF0000"/>
                </a:solidFill>
              </a:rPr>
              <a:t>約</a:t>
            </a:r>
            <a:r>
              <a:rPr kumimoji="1" lang="en-US" altLang="ja-JP" dirty="0">
                <a:solidFill>
                  <a:srgbClr val="FF0000"/>
                </a:solidFill>
              </a:rPr>
              <a:t>99%</a:t>
            </a:r>
            <a:r>
              <a:rPr kumimoji="1" lang="ja-JP" altLang="en-US" dirty="0">
                <a:solidFill>
                  <a:srgbClr val="FF0000"/>
                </a:solidFill>
              </a:rPr>
              <a:t>の精度</a:t>
            </a:r>
          </a:p>
        </p:txBody>
      </p:sp>
    </p:spTree>
    <p:extLst>
      <p:ext uri="{BB962C8B-B14F-4D97-AF65-F5344CB8AC3E}">
        <p14:creationId xmlns:p14="http://schemas.microsoft.com/office/powerpoint/2010/main" val="355634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FF8F46-39BF-4C89-9AE7-0FCD1A20012F}"/>
              </a:ext>
            </a:extLst>
          </p:cNvPr>
          <p:cNvSpPr>
            <a:spLocks noGrp="1"/>
          </p:cNvSpPr>
          <p:nvPr>
            <p:ph type="title"/>
          </p:nvPr>
        </p:nvSpPr>
        <p:spPr>
          <a:xfrm>
            <a:off x="773860" y="956734"/>
            <a:ext cx="9905998" cy="968188"/>
          </a:xfrm>
        </p:spPr>
        <p:txBody>
          <a:bodyPr anchor="ctr">
            <a:normAutofit/>
          </a:bodyPr>
          <a:lstStyle/>
          <a:p>
            <a:r>
              <a:rPr kumimoji="1" lang="ja-JP" altLang="en-US" sz="4400" dirty="0">
                <a:effectLst>
                  <a:glow rad="38100">
                    <a:schemeClr val="bg1">
                      <a:lumMod val="65000"/>
                      <a:lumOff val="35000"/>
                      <a:alpha val="40000"/>
                    </a:schemeClr>
                  </a:glow>
                </a:effectLst>
              </a:rPr>
              <a:t>参考文献</a:t>
            </a:r>
          </a:p>
        </p:txBody>
      </p:sp>
      <p:sp>
        <p:nvSpPr>
          <p:cNvPr id="3" name="コンテンツ プレースホルダー 2">
            <a:extLst>
              <a:ext uri="{FF2B5EF4-FFF2-40B4-BE49-F238E27FC236}">
                <a16:creationId xmlns:a16="http://schemas.microsoft.com/office/drawing/2014/main" id="{CE432D7A-E7FD-4157-BAB6-3796B2239425}"/>
              </a:ext>
            </a:extLst>
          </p:cNvPr>
          <p:cNvSpPr>
            <a:spLocks noGrp="1"/>
          </p:cNvSpPr>
          <p:nvPr>
            <p:ph idx="1"/>
          </p:nvPr>
        </p:nvSpPr>
        <p:spPr>
          <a:xfrm>
            <a:off x="773860" y="1848723"/>
            <a:ext cx="10644280" cy="4213412"/>
          </a:xfrm>
        </p:spPr>
        <p:txBody>
          <a:bodyPr>
            <a:normAutofit/>
          </a:bodyPr>
          <a:lstStyle/>
          <a:p>
            <a:pPr>
              <a:lnSpc>
                <a:spcPct val="150000"/>
              </a:lnSpc>
              <a:buFont typeface="Wingdings" panose="05000000000000000000" pitchFamily="2" charset="2"/>
              <a:buChar char="l"/>
            </a:pPr>
            <a:r>
              <a:rPr lang="ja-JP" altLang="en-US" sz="2800" kern="100" dirty="0">
                <a:effectLst/>
                <a:latin typeface="+mj-ea"/>
                <a:ea typeface="+mj-ea"/>
                <a:cs typeface="Gungsuh" panose="02030600000101010101" pitchFamily="18" charset="-127"/>
              </a:rPr>
              <a:t>チームカルポ</a:t>
            </a:r>
            <a:r>
              <a:rPr lang="en-US" altLang="ja-JP" sz="2800" kern="100" dirty="0">
                <a:effectLst/>
                <a:latin typeface="+mj-ea"/>
                <a:ea typeface="+mj-ea"/>
                <a:cs typeface="Gungsuh" panose="02030600000101010101" pitchFamily="18" charset="-127"/>
              </a:rPr>
              <a:t>:</a:t>
            </a:r>
            <a:r>
              <a:rPr lang="ja-JP" altLang="en-US" sz="2800" kern="100" dirty="0">
                <a:effectLst/>
                <a:latin typeface="+mj-ea"/>
                <a:ea typeface="+mj-ea"/>
                <a:cs typeface="Gungsuh" panose="02030600000101010101" pitchFamily="18" charset="-127"/>
              </a:rPr>
              <a:t>物体・画像認識と時系列データ処理入門</a:t>
            </a:r>
            <a:r>
              <a:rPr lang="en-US" altLang="ja-JP" sz="2800" kern="100" dirty="0">
                <a:effectLst/>
                <a:latin typeface="+mj-ea"/>
                <a:ea typeface="+mj-ea"/>
                <a:cs typeface="Gungsuh" panose="02030600000101010101" pitchFamily="18" charset="-127"/>
              </a:rPr>
              <a:t>[TensorFlow2/</a:t>
            </a:r>
            <a:r>
              <a:rPr lang="en-US" altLang="ja-JP" sz="2800" kern="100" dirty="0" err="1">
                <a:effectLst/>
                <a:latin typeface="+mj-ea"/>
                <a:ea typeface="+mj-ea"/>
                <a:cs typeface="Gungsuh" panose="02030600000101010101" pitchFamily="18" charset="-127"/>
              </a:rPr>
              <a:t>PyTorch</a:t>
            </a:r>
            <a:r>
              <a:rPr lang="ja-JP" altLang="en-US" sz="2800" kern="100" dirty="0">
                <a:effectLst/>
                <a:latin typeface="+mj-ea"/>
                <a:ea typeface="+mj-ea"/>
                <a:cs typeface="Gungsuh" panose="02030600000101010101" pitchFamily="18" charset="-127"/>
              </a:rPr>
              <a:t>対応第二版</a:t>
            </a:r>
            <a:r>
              <a:rPr lang="en-US" altLang="ja-JP" sz="2800" kern="100" dirty="0">
                <a:effectLst/>
                <a:latin typeface="+mj-ea"/>
                <a:ea typeface="+mj-ea"/>
                <a:cs typeface="Gungsuh" panose="02030600000101010101" pitchFamily="18" charset="-127"/>
              </a:rPr>
              <a:t>],(2021)pp.21-495</a:t>
            </a:r>
          </a:p>
          <a:p>
            <a:pPr>
              <a:lnSpc>
                <a:spcPct val="150000"/>
              </a:lnSpc>
              <a:buFont typeface="Wingdings" panose="05000000000000000000" pitchFamily="2" charset="2"/>
              <a:buChar char="l"/>
            </a:pPr>
            <a:r>
              <a:rPr lang="ja-JP" altLang="en-US" sz="2800" kern="100" dirty="0">
                <a:effectLst/>
                <a:latin typeface="+mj-ea"/>
                <a:ea typeface="+mj-ea"/>
                <a:cs typeface="Times New Roman" panose="02020603050405020304" pitchFamily="18" charset="0"/>
              </a:rPr>
              <a:t>金丸隆志</a:t>
            </a:r>
            <a:r>
              <a:rPr lang="en-US" altLang="ja-JP" sz="2800" kern="100" dirty="0">
                <a:effectLst/>
                <a:latin typeface="+mj-ea"/>
                <a:ea typeface="+mj-ea"/>
                <a:cs typeface="Times New Roman" panose="02020603050405020304" pitchFamily="18" charset="0"/>
              </a:rPr>
              <a:t>:</a:t>
            </a:r>
            <a:r>
              <a:rPr lang="en-US" altLang="ja-JP" sz="2800" kern="100" dirty="0" err="1">
                <a:effectLst/>
                <a:latin typeface="+mj-ea"/>
                <a:ea typeface="+mj-ea"/>
                <a:cs typeface="Times New Roman" panose="02020603050405020304" pitchFamily="18" charset="0"/>
              </a:rPr>
              <a:t>RaspberryPi</a:t>
            </a:r>
            <a:r>
              <a:rPr lang="ja-JP" altLang="en-US" sz="2800" kern="100" dirty="0">
                <a:effectLst/>
                <a:latin typeface="+mj-ea"/>
                <a:ea typeface="+mj-ea"/>
                <a:cs typeface="Times New Roman" panose="02020603050405020304" pitchFamily="18" charset="0"/>
              </a:rPr>
              <a:t>ではじめる機械学習</a:t>
            </a:r>
            <a:r>
              <a:rPr lang="en-US" altLang="ja-JP" sz="2800" kern="100" dirty="0">
                <a:effectLst/>
                <a:latin typeface="+mj-ea"/>
                <a:ea typeface="+mj-ea"/>
                <a:cs typeface="Times New Roman" panose="02020603050405020304" pitchFamily="18" charset="0"/>
              </a:rPr>
              <a:t>,(2018)</a:t>
            </a:r>
          </a:p>
          <a:p>
            <a:pPr>
              <a:lnSpc>
                <a:spcPct val="150000"/>
              </a:lnSpc>
              <a:buFont typeface="Wingdings" panose="05000000000000000000" pitchFamily="2" charset="2"/>
              <a:buChar char="l"/>
            </a:pPr>
            <a:r>
              <a:rPr lang="ja-JP" altLang="en-US" sz="2800" dirty="0">
                <a:latin typeface="+mj-ea"/>
                <a:ea typeface="+mj-ea"/>
              </a:rPr>
              <a:t>加藤正彦</a:t>
            </a:r>
            <a:r>
              <a:rPr lang="en-US" altLang="ja-JP" sz="2800" dirty="0">
                <a:latin typeface="+mj-ea"/>
                <a:ea typeface="+mj-ea"/>
              </a:rPr>
              <a:t>:</a:t>
            </a:r>
            <a:r>
              <a:rPr lang="ja-JP" altLang="en-US" sz="2800" dirty="0">
                <a:latin typeface="+mj-ea"/>
                <a:ea typeface="+mj-ea"/>
              </a:rPr>
              <a:t>光学系における欠陥とその検査</a:t>
            </a:r>
            <a:r>
              <a:rPr lang="en-US" altLang="ja-JP" sz="2800" dirty="0">
                <a:latin typeface="+mj-ea"/>
                <a:ea typeface="+mj-ea"/>
              </a:rPr>
              <a:t>,(1987)</a:t>
            </a:r>
          </a:p>
          <a:p>
            <a:pPr>
              <a:lnSpc>
                <a:spcPct val="150000"/>
              </a:lnSpc>
              <a:buFont typeface="Wingdings" panose="05000000000000000000" pitchFamily="2" charset="2"/>
              <a:buChar char="l"/>
            </a:pPr>
            <a:r>
              <a:rPr kumimoji="1" lang="ja-JP" altLang="en-US" sz="2800" dirty="0">
                <a:latin typeface="+mj-ea"/>
                <a:ea typeface="+mj-ea"/>
              </a:rPr>
              <a:t>楜澤信</a:t>
            </a:r>
            <a:r>
              <a:rPr kumimoji="1" lang="en-US" altLang="ja-JP" sz="2800" dirty="0">
                <a:latin typeface="+mj-ea"/>
                <a:ea typeface="+mj-ea"/>
              </a:rPr>
              <a:t>:</a:t>
            </a:r>
            <a:r>
              <a:rPr kumimoji="1" lang="ja-JP" altLang="en-US" sz="2800" dirty="0">
                <a:latin typeface="+mj-ea"/>
                <a:ea typeface="+mj-ea"/>
              </a:rPr>
              <a:t>生産システムおける画像技術</a:t>
            </a:r>
            <a:r>
              <a:rPr kumimoji="1" lang="en-US" altLang="ja-JP" sz="2800" dirty="0">
                <a:latin typeface="+mj-ea"/>
                <a:ea typeface="+mj-ea"/>
              </a:rPr>
              <a:t>,(2011)</a:t>
            </a:r>
            <a:endParaRPr kumimoji="1" lang="ja-JP" altLang="en-US" sz="2800" dirty="0">
              <a:latin typeface="+mj-ea"/>
              <a:ea typeface="+mj-ea"/>
            </a:endParaRPr>
          </a:p>
        </p:txBody>
      </p:sp>
    </p:spTree>
    <p:extLst>
      <p:ext uri="{BB962C8B-B14F-4D97-AF65-F5344CB8AC3E}">
        <p14:creationId xmlns:p14="http://schemas.microsoft.com/office/powerpoint/2010/main" val="2317589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アプリケーション, テーブル, Excel&#10;&#10;自動的に生成された説明">
            <a:extLst>
              <a:ext uri="{FF2B5EF4-FFF2-40B4-BE49-F238E27FC236}">
                <a16:creationId xmlns:a16="http://schemas.microsoft.com/office/drawing/2014/main" id="{E5904FB9-D539-4C4F-B594-0F0D394E3DEC}"/>
              </a:ext>
            </a:extLst>
          </p:cNvPr>
          <p:cNvPicPr>
            <a:picLocks noChangeAspect="1"/>
          </p:cNvPicPr>
          <p:nvPr/>
        </p:nvPicPr>
        <p:blipFill rotWithShape="1">
          <a:blip r:embed="rId3">
            <a:extLst>
              <a:ext uri="{28A0092B-C50C-407E-A947-70E740481C1C}">
                <a14:useLocalDpi xmlns:a14="http://schemas.microsoft.com/office/drawing/2010/main" val="0"/>
              </a:ext>
            </a:extLst>
          </a:blip>
          <a:srcRect t="1" r="2477" b="1"/>
          <a:stretch/>
        </p:blipFill>
        <p:spPr>
          <a:xfrm>
            <a:off x="316079" y="530050"/>
            <a:ext cx="11559841" cy="57978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正方形/長方形 3">
            <a:extLst>
              <a:ext uri="{FF2B5EF4-FFF2-40B4-BE49-F238E27FC236}">
                <a16:creationId xmlns:a16="http://schemas.microsoft.com/office/drawing/2014/main" id="{F33DBF38-C957-4A32-93E7-54E85836EF95}"/>
              </a:ext>
            </a:extLst>
          </p:cNvPr>
          <p:cNvSpPr/>
          <p:nvPr/>
        </p:nvSpPr>
        <p:spPr>
          <a:xfrm>
            <a:off x="316079" y="2071577"/>
            <a:ext cx="10667479" cy="19517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6026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BB3919-FADA-4194-8D0E-ED400EA52E4F}"/>
              </a:ext>
            </a:extLst>
          </p:cNvPr>
          <p:cNvSpPr>
            <a:spLocks noGrp="1"/>
          </p:cNvSpPr>
          <p:nvPr>
            <p:ph type="title"/>
          </p:nvPr>
        </p:nvSpPr>
        <p:spPr>
          <a:xfrm>
            <a:off x="1024128" y="585216"/>
            <a:ext cx="10131552" cy="1499616"/>
          </a:xfrm>
        </p:spPr>
        <p:txBody>
          <a:bodyPr/>
          <a:lstStyle/>
          <a:p>
            <a:r>
              <a:rPr lang="ja-JP" altLang="en-US" dirty="0"/>
              <a:t>欠陥発見</a:t>
            </a:r>
            <a:r>
              <a:rPr kumimoji="1" lang="ja-JP" altLang="en-US" dirty="0"/>
              <a:t>のシステム構成</a:t>
            </a:r>
          </a:p>
        </p:txBody>
      </p:sp>
      <p:grpSp>
        <p:nvGrpSpPr>
          <p:cNvPr id="21" name="グループ化 20">
            <a:extLst>
              <a:ext uri="{FF2B5EF4-FFF2-40B4-BE49-F238E27FC236}">
                <a16:creationId xmlns:a16="http://schemas.microsoft.com/office/drawing/2014/main" id="{97862B32-159C-4AF8-A497-473C1919C773}"/>
              </a:ext>
            </a:extLst>
          </p:cNvPr>
          <p:cNvGrpSpPr/>
          <p:nvPr/>
        </p:nvGrpSpPr>
        <p:grpSpPr>
          <a:xfrm>
            <a:off x="1924279" y="2084832"/>
            <a:ext cx="8300214" cy="3702429"/>
            <a:chOff x="1924279" y="2084832"/>
            <a:chExt cx="8300214" cy="3702429"/>
          </a:xfrm>
        </p:grpSpPr>
        <p:sp>
          <p:nvSpPr>
            <p:cNvPr id="5" name="ひし形 4">
              <a:extLst>
                <a:ext uri="{FF2B5EF4-FFF2-40B4-BE49-F238E27FC236}">
                  <a16:creationId xmlns:a16="http://schemas.microsoft.com/office/drawing/2014/main" id="{76B9648E-4A50-4C22-8CFD-6DA7FC253DCE}"/>
                </a:ext>
              </a:extLst>
            </p:cNvPr>
            <p:cNvSpPr/>
            <p:nvPr/>
          </p:nvSpPr>
          <p:spPr>
            <a:xfrm>
              <a:off x="3764621" y="3271788"/>
              <a:ext cx="4607539" cy="807296"/>
            </a:xfrm>
            <a:prstGeom prst="diamond">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ysClr val="windowText" lastClr="000000"/>
                  </a:solidFill>
                  <a:latin typeface="+mn-ea"/>
                </a:rPr>
                <a:t>欠陥はあるか</a:t>
              </a:r>
              <a:r>
                <a:rPr kumimoji="1" lang="en-US" altLang="ja-JP" sz="2000" dirty="0">
                  <a:solidFill>
                    <a:sysClr val="windowText" lastClr="000000"/>
                  </a:solidFill>
                  <a:latin typeface="+mn-ea"/>
                </a:rPr>
                <a:t>?</a:t>
              </a:r>
              <a:endParaRPr kumimoji="1" lang="ja-JP" altLang="en-US" sz="2000" dirty="0">
                <a:solidFill>
                  <a:sysClr val="windowText" lastClr="000000"/>
                </a:solidFill>
                <a:latin typeface="+mn-ea"/>
              </a:endParaRPr>
            </a:p>
          </p:txBody>
        </p:sp>
        <p:cxnSp>
          <p:nvCxnSpPr>
            <p:cNvPr id="6" name="直線コネクタ 5">
              <a:extLst>
                <a:ext uri="{FF2B5EF4-FFF2-40B4-BE49-F238E27FC236}">
                  <a16:creationId xmlns:a16="http://schemas.microsoft.com/office/drawing/2014/main" id="{FB120838-BAB7-408A-B08C-BD653D1C0A35}"/>
                </a:ext>
              </a:extLst>
            </p:cNvPr>
            <p:cNvCxnSpPr>
              <a:cxnSpLocks/>
            </p:cNvCxnSpPr>
            <p:nvPr/>
          </p:nvCxnSpPr>
          <p:spPr>
            <a:xfrm>
              <a:off x="6068390" y="4079085"/>
              <a:ext cx="0" cy="461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DB2FBCF-F196-4F17-A472-B05F28FD2A4B}"/>
                </a:ext>
              </a:extLst>
            </p:cNvPr>
            <p:cNvCxnSpPr/>
            <p:nvPr/>
          </p:nvCxnSpPr>
          <p:spPr>
            <a:xfrm>
              <a:off x="6068390" y="4540116"/>
              <a:ext cx="27707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44782D34-0272-4E13-A4EF-790AFB5198AF}"/>
                </a:ext>
              </a:extLst>
            </p:cNvPr>
            <p:cNvCxnSpPr/>
            <p:nvPr/>
          </p:nvCxnSpPr>
          <p:spPr>
            <a:xfrm>
              <a:off x="3297651" y="4540116"/>
              <a:ext cx="27707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A6E2B1EE-BD79-4AFD-B58E-E2F0BAF96FD9}"/>
                </a:ext>
              </a:extLst>
            </p:cNvPr>
            <p:cNvCxnSpPr/>
            <p:nvPr/>
          </p:nvCxnSpPr>
          <p:spPr>
            <a:xfrm>
              <a:off x="3307191" y="4529476"/>
              <a:ext cx="0" cy="620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F0E9A76C-DD05-42DC-9B04-DA12149829EF}"/>
                </a:ext>
              </a:extLst>
            </p:cNvPr>
            <p:cNvCxnSpPr>
              <a:cxnSpLocks/>
            </p:cNvCxnSpPr>
            <p:nvPr/>
          </p:nvCxnSpPr>
          <p:spPr>
            <a:xfrm>
              <a:off x="8833671" y="4529476"/>
              <a:ext cx="0" cy="620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B7F2B309-162F-4CDB-A4E6-6588409B68EC}"/>
                </a:ext>
              </a:extLst>
            </p:cNvPr>
            <p:cNvSpPr/>
            <p:nvPr/>
          </p:nvSpPr>
          <p:spPr>
            <a:xfrm>
              <a:off x="1924279" y="5160734"/>
              <a:ext cx="2770734" cy="6206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ysClr val="windowText" lastClr="000000"/>
                  </a:solidFill>
                </a:rPr>
                <a:t>[</a:t>
              </a:r>
              <a:r>
                <a:rPr kumimoji="1" lang="ja-JP" altLang="en-US" sz="2000" dirty="0">
                  <a:solidFill>
                    <a:sysClr val="windowText" lastClr="000000"/>
                  </a:solidFill>
                </a:rPr>
                <a:t>欠陥あり</a:t>
              </a:r>
              <a:r>
                <a:rPr kumimoji="1" lang="en-US" altLang="ja-JP" sz="2000" dirty="0">
                  <a:solidFill>
                    <a:sysClr val="windowText" lastClr="000000"/>
                  </a:solidFill>
                </a:rPr>
                <a:t>]</a:t>
              </a:r>
              <a:r>
                <a:rPr kumimoji="1" lang="ja-JP" altLang="en-US" sz="2000" dirty="0">
                  <a:solidFill>
                    <a:sysClr val="windowText" lastClr="000000"/>
                  </a:solidFill>
                </a:rPr>
                <a:t>と判定</a:t>
              </a:r>
            </a:p>
          </p:txBody>
        </p:sp>
        <p:sp>
          <p:nvSpPr>
            <p:cNvPr id="12" name="正方形/長方形 11">
              <a:extLst>
                <a:ext uri="{FF2B5EF4-FFF2-40B4-BE49-F238E27FC236}">
                  <a16:creationId xmlns:a16="http://schemas.microsoft.com/office/drawing/2014/main" id="{182DC889-9D65-421A-BCF2-0B49675E1CD4}"/>
                </a:ext>
              </a:extLst>
            </p:cNvPr>
            <p:cNvSpPr/>
            <p:nvPr/>
          </p:nvSpPr>
          <p:spPr>
            <a:xfrm>
              <a:off x="7453759" y="5166643"/>
              <a:ext cx="2770734" cy="6206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ysClr val="windowText" lastClr="000000"/>
                  </a:solidFill>
                </a:rPr>
                <a:t>[</a:t>
              </a:r>
              <a:r>
                <a:rPr kumimoji="1" lang="ja-JP" altLang="en-US" sz="2000" dirty="0">
                  <a:solidFill>
                    <a:sysClr val="windowText" lastClr="000000"/>
                  </a:solidFill>
                </a:rPr>
                <a:t>欠陥無し</a:t>
              </a:r>
              <a:r>
                <a:rPr kumimoji="1" lang="en-US" altLang="ja-JP" sz="2000" dirty="0">
                  <a:solidFill>
                    <a:sysClr val="windowText" lastClr="000000"/>
                  </a:solidFill>
                </a:rPr>
                <a:t>]</a:t>
              </a:r>
              <a:r>
                <a:rPr kumimoji="1" lang="ja-JP" altLang="en-US" sz="2000" dirty="0">
                  <a:solidFill>
                    <a:sysClr val="windowText" lastClr="000000"/>
                  </a:solidFill>
                </a:rPr>
                <a:t>と判定</a:t>
              </a:r>
            </a:p>
          </p:txBody>
        </p:sp>
        <p:sp>
          <p:nvSpPr>
            <p:cNvPr id="15" name="テキスト ボックス 14">
              <a:extLst>
                <a:ext uri="{FF2B5EF4-FFF2-40B4-BE49-F238E27FC236}">
                  <a16:creationId xmlns:a16="http://schemas.microsoft.com/office/drawing/2014/main" id="{A05E2A4D-9A86-4AC2-91E9-83021AB110D0}"/>
                </a:ext>
              </a:extLst>
            </p:cNvPr>
            <p:cNvSpPr txBox="1"/>
            <p:nvPr/>
          </p:nvSpPr>
          <p:spPr>
            <a:xfrm>
              <a:off x="1939272" y="4083536"/>
              <a:ext cx="1973374" cy="380484"/>
            </a:xfrm>
            <a:prstGeom prst="rect">
              <a:avLst/>
            </a:prstGeom>
            <a:noFill/>
          </p:spPr>
          <p:txBody>
            <a:bodyPr wrap="square" rtlCol="0">
              <a:spAutoFit/>
            </a:bodyPr>
            <a:lstStyle/>
            <a:p>
              <a:r>
                <a:rPr kumimoji="1" lang="en-US" altLang="ja-JP" sz="2000" dirty="0"/>
                <a:t>[</a:t>
              </a:r>
              <a:r>
                <a:rPr kumimoji="1" lang="ja-JP" altLang="en-US" sz="2000" dirty="0"/>
                <a:t>あり</a:t>
              </a:r>
              <a:r>
                <a:rPr kumimoji="1" lang="en-US" altLang="ja-JP" sz="2000" dirty="0"/>
                <a:t>]</a:t>
              </a:r>
              <a:r>
                <a:rPr kumimoji="1" lang="ja-JP" altLang="en-US" sz="2000" dirty="0"/>
                <a:t>と判定</a:t>
              </a:r>
            </a:p>
          </p:txBody>
        </p:sp>
        <p:sp>
          <p:nvSpPr>
            <p:cNvPr id="16" name="テキスト ボックス 15">
              <a:extLst>
                <a:ext uri="{FF2B5EF4-FFF2-40B4-BE49-F238E27FC236}">
                  <a16:creationId xmlns:a16="http://schemas.microsoft.com/office/drawing/2014/main" id="{290108F6-8446-4C2C-8FB5-B456A13F8A8B}"/>
                </a:ext>
              </a:extLst>
            </p:cNvPr>
            <p:cNvSpPr txBox="1"/>
            <p:nvPr/>
          </p:nvSpPr>
          <p:spPr>
            <a:xfrm>
              <a:off x="8408954" y="4025971"/>
              <a:ext cx="1815539" cy="380484"/>
            </a:xfrm>
            <a:prstGeom prst="rect">
              <a:avLst/>
            </a:prstGeom>
            <a:noFill/>
          </p:spPr>
          <p:txBody>
            <a:bodyPr wrap="square" rtlCol="0">
              <a:spAutoFit/>
            </a:bodyPr>
            <a:lstStyle/>
            <a:p>
              <a:r>
                <a:rPr kumimoji="1" lang="en-US" altLang="ja-JP" sz="2000" dirty="0"/>
                <a:t>[</a:t>
              </a:r>
              <a:r>
                <a:rPr kumimoji="1" lang="ja-JP" altLang="en-US" sz="2000" dirty="0"/>
                <a:t>無し</a:t>
              </a:r>
              <a:r>
                <a:rPr kumimoji="1" lang="en-US" altLang="ja-JP" sz="2000" dirty="0"/>
                <a:t>]</a:t>
              </a:r>
              <a:r>
                <a:rPr kumimoji="1" lang="ja-JP" altLang="en-US" sz="2000" dirty="0"/>
                <a:t>と判定</a:t>
              </a:r>
            </a:p>
          </p:txBody>
        </p:sp>
        <p:sp>
          <p:nvSpPr>
            <p:cNvPr id="17" name="平行四辺形 16">
              <a:extLst>
                <a:ext uri="{FF2B5EF4-FFF2-40B4-BE49-F238E27FC236}">
                  <a16:creationId xmlns:a16="http://schemas.microsoft.com/office/drawing/2014/main" id="{4A4D3B3A-1605-4B76-A81E-4061DC4874E3}"/>
                </a:ext>
              </a:extLst>
            </p:cNvPr>
            <p:cNvSpPr/>
            <p:nvPr/>
          </p:nvSpPr>
          <p:spPr>
            <a:xfrm>
              <a:off x="4523545" y="2084832"/>
              <a:ext cx="3089689" cy="558063"/>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ysClr val="windowText" lastClr="000000"/>
                  </a:solidFill>
                </a:rPr>
                <a:t>画像</a:t>
              </a:r>
              <a:r>
                <a:rPr kumimoji="1" lang="en-US" altLang="ja-JP" sz="2000" dirty="0">
                  <a:solidFill>
                    <a:sysClr val="windowText" lastClr="000000"/>
                  </a:solidFill>
                </a:rPr>
                <a:t>(</a:t>
              </a:r>
              <a:r>
                <a:rPr kumimoji="1" lang="ja-JP" altLang="en-US" sz="2000" dirty="0">
                  <a:solidFill>
                    <a:sysClr val="windowText" lastClr="000000"/>
                  </a:solidFill>
                </a:rPr>
                <a:t>動画</a:t>
              </a:r>
              <a:r>
                <a:rPr kumimoji="1" lang="en-US" altLang="ja-JP" sz="2000" dirty="0">
                  <a:solidFill>
                    <a:sysClr val="windowText" lastClr="000000"/>
                  </a:solidFill>
                </a:rPr>
                <a:t>)</a:t>
              </a:r>
              <a:r>
                <a:rPr kumimoji="1" lang="ja-JP" altLang="en-US" sz="2000" dirty="0">
                  <a:solidFill>
                    <a:sysClr val="windowText" lastClr="000000"/>
                  </a:solidFill>
                </a:rPr>
                <a:t>の入力</a:t>
              </a:r>
            </a:p>
          </p:txBody>
        </p:sp>
        <p:cxnSp>
          <p:nvCxnSpPr>
            <p:cNvPr id="18" name="直線矢印コネクタ 17">
              <a:extLst>
                <a:ext uri="{FF2B5EF4-FFF2-40B4-BE49-F238E27FC236}">
                  <a16:creationId xmlns:a16="http://schemas.microsoft.com/office/drawing/2014/main" id="{65A8A89B-0F6F-451B-8094-9C8BB5FC4BBB}"/>
                </a:ext>
              </a:extLst>
            </p:cNvPr>
            <p:cNvCxnSpPr/>
            <p:nvPr/>
          </p:nvCxnSpPr>
          <p:spPr>
            <a:xfrm>
              <a:off x="6068390" y="2651170"/>
              <a:ext cx="0" cy="620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73F82F88-5007-4A93-A777-8F2B89F010E4}"/>
                </a:ext>
              </a:extLst>
            </p:cNvPr>
            <p:cNvSpPr txBox="1"/>
            <p:nvPr/>
          </p:nvSpPr>
          <p:spPr>
            <a:xfrm>
              <a:off x="7140430" y="3140824"/>
              <a:ext cx="2590797" cy="369332"/>
            </a:xfrm>
            <a:prstGeom prst="rect">
              <a:avLst/>
            </a:prstGeom>
            <a:noFill/>
          </p:spPr>
          <p:txBody>
            <a:bodyPr wrap="square" rtlCol="0">
              <a:spAutoFit/>
            </a:bodyPr>
            <a:lstStyle/>
            <a:p>
              <a:r>
                <a:rPr kumimoji="1" lang="ja-JP" altLang="en-US" dirty="0">
                  <a:solidFill>
                    <a:srgbClr val="FF0000"/>
                  </a:solidFill>
                </a:rPr>
                <a:t>発見用</a:t>
              </a:r>
              <a:r>
                <a:rPr kumimoji="1" lang="en-US" altLang="ja-JP" dirty="0">
                  <a:solidFill>
                    <a:srgbClr val="FF0000"/>
                  </a:solidFill>
                </a:rPr>
                <a:t>AI</a:t>
              </a:r>
              <a:r>
                <a:rPr kumimoji="1" lang="ja-JP" altLang="en-US" dirty="0">
                  <a:solidFill>
                    <a:srgbClr val="FF0000"/>
                  </a:solidFill>
                </a:rPr>
                <a:t>を使用</a:t>
              </a:r>
            </a:p>
          </p:txBody>
        </p:sp>
      </p:grpSp>
    </p:spTree>
    <p:extLst>
      <p:ext uri="{BB962C8B-B14F-4D97-AF65-F5344CB8AC3E}">
        <p14:creationId xmlns:p14="http://schemas.microsoft.com/office/powerpoint/2010/main" val="2050830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BB3919-FADA-4194-8D0E-ED400EA52E4F}"/>
              </a:ext>
            </a:extLst>
          </p:cNvPr>
          <p:cNvSpPr>
            <a:spLocks noGrp="1"/>
          </p:cNvSpPr>
          <p:nvPr>
            <p:ph type="title"/>
          </p:nvPr>
        </p:nvSpPr>
        <p:spPr>
          <a:xfrm>
            <a:off x="1024128" y="585216"/>
            <a:ext cx="10131552" cy="1499616"/>
          </a:xfrm>
        </p:spPr>
        <p:txBody>
          <a:bodyPr/>
          <a:lstStyle/>
          <a:p>
            <a:r>
              <a:rPr lang="ja-JP" altLang="en-US" dirty="0"/>
              <a:t>欠陥判別</a:t>
            </a:r>
            <a:r>
              <a:rPr kumimoji="1" lang="ja-JP" altLang="en-US" dirty="0"/>
              <a:t>のシステム構成</a:t>
            </a:r>
          </a:p>
        </p:txBody>
      </p:sp>
      <p:sp>
        <p:nvSpPr>
          <p:cNvPr id="5" name="ひし形 4">
            <a:extLst>
              <a:ext uri="{FF2B5EF4-FFF2-40B4-BE49-F238E27FC236}">
                <a16:creationId xmlns:a16="http://schemas.microsoft.com/office/drawing/2014/main" id="{76B9648E-4A50-4C22-8CFD-6DA7FC253DCE}"/>
              </a:ext>
            </a:extLst>
          </p:cNvPr>
          <p:cNvSpPr/>
          <p:nvPr/>
        </p:nvSpPr>
        <p:spPr>
          <a:xfrm>
            <a:off x="3764621" y="3271788"/>
            <a:ext cx="4607539" cy="807296"/>
          </a:xfrm>
          <a:prstGeom prst="diamond">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ysClr val="windowText" lastClr="000000"/>
                </a:solidFill>
                <a:latin typeface="+mn-ea"/>
              </a:rPr>
              <a:t>どの欠陥か</a:t>
            </a:r>
            <a:r>
              <a:rPr kumimoji="1" lang="en-US" altLang="ja-JP" sz="2000" dirty="0">
                <a:solidFill>
                  <a:sysClr val="windowText" lastClr="000000"/>
                </a:solidFill>
                <a:latin typeface="+mn-ea"/>
              </a:rPr>
              <a:t>?</a:t>
            </a:r>
            <a:endParaRPr kumimoji="1" lang="ja-JP" altLang="en-US" sz="2000" dirty="0">
              <a:solidFill>
                <a:sysClr val="windowText" lastClr="000000"/>
              </a:solidFill>
              <a:latin typeface="+mn-ea"/>
            </a:endParaRPr>
          </a:p>
        </p:txBody>
      </p:sp>
      <p:cxnSp>
        <p:nvCxnSpPr>
          <p:cNvPr id="6" name="直線コネクタ 5">
            <a:extLst>
              <a:ext uri="{FF2B5EF4-FFF2-40B4-BE49-F238E27FC236}">
                <a16:creationId xmlns:a16="http://schemas.microsoft.com/office/drawing/2014/main" id="{FB120838-BAB7-408A-B08C-BD653D1C0A35}"/>
              </a:ext>
            </a:extLst>
          </p:cNvPr>
          <p:cNvCxnSpPr>
            <a:cxnSpLocks/>
          </p:cNvCxnSpPr>
          <p:nvPr/>
        </p:nvCxnSpPr>
        <p:spPr>
          <a:xfrm>
            <a:off x="6068390" y="4079085"/>
            <a:ext cx="0" cy="461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9DB2FBCF-F196-4F17-A472-B05F28FD2A4B}"/>
              </a:ext>
            </a:extLst>
          </p:cNvPr>
          <p:cNvCxnSpPr>
            <a:cxnSpLocks/>
          </p:cNvCxnSpPr>
          <p:nvPr/>
        </p:nvCxnSpPr>
        <p:spPr>
          <a:xfrm>
            <a:off x="6441770" y="4540115"/>
            <a:ext cx="34899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44782D34-0272-4E13-A4EF-790AFB5198AF}"/>
              </a:ext>
            </a:extLst>
          </p:cNvPr>
          <p:cNvCxnSpPr>
            <a:cxnSpLocks/>
          </p:cNvCxnSpPr>
          <p:nvPr/>
        </p:nvCxnSpPr>
        <p:spPr>
          <a:xfrm>
            <a:off x="2206773" y="4540115"/>
            <a:ext cx="42349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A6E2B1EE-BD79-4AFD-B58E-E2F0BAF96FD9}"/>
              </a:ext>
            </a:extLst>
          </p:cNvPr>
          <p:cNvCxnSpPr/>
          <p:nvPr/>
        </p:nvCxnSpPr>
        <p:spPr>
          <a:xfrm>
            <a:off x="2206773" y="4540115"/>
            <a:ext cx="0" cy="620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B7F2B309-162F-4CDB-A4E6-6588409B68EC}"/>
              </a:ext>
            </a:extLst>
          </p:cNvPr>
          <p:cNvSpPr/>
          <p:nvPr/>
        </p:nvSpPr>
        <p:spPr>
          <a:xfrm>
            <a:off x="1357533" y="5166642"/>
            <a:ext cx="1698480" cy="6206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ysClr val="windowText" lastClr="000000"/>
                </a:solidFill>
              </a:rPr>
              <a:t>傷</a:t>
            </a:r>
          </a:p>
        </p:txBody>
      </p:sp>
      <p:sp>
        <p:nvSpPr>
          <p:cNvPr id="17" name="平行四辺形 16">
            <a:extLst>
              <a:ext uri="{FF2B5EF4-FFF2-40B4-BE49-F238E27FC236}">
                <a16:creationId xmlns:a16="http://schemas.microsoft.com/office/drawing/2014/main" id="{4A4D3B3A-1605-4B76-A81E-4061DC4874E3}"/>
              </a:ext>
            </a:extLst>
          </p:cNvPr>
          <p:cNvSpPr/>
          <p:nvPr/>
        </p:nvSpPr>
        <p:spPr>
          <a:xfrm>
            <a:off x="4523545" y="2084832"/>
            <a:ext cx="3089689" cy="558063"/>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ysClr val="windowText" lastClr="000000"/>
                </a:solidFill>
              </a:rPr>
              <a:t>画像</a:t>
            </a:r>
            <a:r>
              <a:rPr kumimoji="1" lang="en-US" altLang="ja-JP" sz="2000" dirty="0">
                <a:solidFill>
                  <a:sysClr val="windowText" lastClr="000000"/>
                </a:solidFill>
              </a:rPr>
              <a:t>(</a:t>
            </a:r>
            <a:r>
              <a:rPr kumimoji="1" lang="ja-JP" altLang="en-US" sz="2000" dirty="0">
                <a:solidFill>
                  <a:sysClr val="windowText" lastClr="000000"/>
                </a:solidFill>
              </a:rPr>
              <a:t>動画</a:t>
            </a:r>
            <a:r>
              <a:rPr kumimoji="1" lang="en-US" altLang="ja-JP" sz="2000" dirty="0">
                <a:solidFill>
                  <a:sysClr val="windowText" lastClr="000000"/>
                </a:solidFill>
              </a:rPr>
              <a:t>)</a:t>
            </a:r>
            <a:r>
              <a:rPr kumimoji="1" lang="ja-JP" altLang="en-US" sz="2000" dirty="0">
                <a:solidFill>
                  <a:sysClr val="windowText" lastClr="000000"/>
                </a:solidFill>
              </a:rPr>
              <a:t>の入力</a:t>
            </a:r>
          </a:p>
        </p:txBody>
      </p:sp>
      <p:cxnSp>
        <p:nvCxnSpPr>
          <p:cNvPr id="18" name="直線矢印コネクタ 17">
            <a:extLst>
              <a:ext uri="{FF2B5EF4-FFF2-40B4-BE49-F238E27FC236}">
                <a16:creationId xmlns:a16="http://schemas.microsoft.com/office/drawing/2014/main" id="{65A8A89B-0F6F-451B-8094-9C8BB5FC4BBB}"/>
              </a:ext>
            </a:extLst>
          </p:cNvPr>
          <p:cNvCxnSpPr/>
          <p:nvPr/>
        </p:nvCxnSpPr>
        <p:spPr>
          <a:xfrm>
            <a:off x="6068390" y="2651170"/>
            <a:ext cx="0" cy="620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E974137C-3F15-4454-A100-2E93245426E8}"/>
              </a:ext>
            </a:extLst>
          </p:cNvPr>
          <p:cNvCxnSpPr/>
          <p:nvPr/>
        </p:nvCxnSpPr>
        <p:spPr>
          <a:xfrm>
            <a:off x="4138001" y="4540115"/>
            <a:ext cx="0" cy="620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A75C32EE-E779-49DC-91A1-801696386A8C}"/>
              </a:ext>
            </a:extLst>
          </p:cNvPr>
          <p:cNvSpPr/>
          <p:nvPr/>
        </p:nvSpPr>
        <p:spPr>
          <a:xfrm>
            <a:off x="3288761" y="5166642"/>
            <a:ext cx="1698480" cy="6206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ysClr val="windowText" lastClr="000000"/>
                </a:solidFill>
              </a:rPr>
              <a:t>泡</a:t>
            </a:r>
          </a:p>
        </p:txBody>
      </p:sp>
      <p:cxnSp>
        <p:nvCxnSpPr>
          <p:cNvPr id="21" name="直線矢印コネクタ 20">
            <a:extLst>
              <a:ext uri="{FF2B5EF4-FFF2-40B4-BE49-F238E27FC236}">
                <a16:creationId xmlns:a16="http://schemas.microsoft.com/office/drawing/2014/main" id="{E2D7E3E7-F51E-4F3E-8E12-7F1C3D20A0FC}"/>
              </a:ext>
            </a:extLst>
          </p:cNvPr>
          <p:cNvCxnSpPr/>
          <p:nvPr/>
        </p:nvCxnSpPr>
        <p:spPr>
          <a:xfrm>
            <a:off x="6069228" y="4534206"/>
            <a:ext cx="0" cy="620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6F46619-F472-4B87-A6EA-A4D7F61F4936}"/>
              </a:ext>
            </a:extLst>
          </p:cNvPr>
          <p:cNvSpPr/>
          <p:nvPr/>
        </p:nvSpPr>
        <p:spPr>
          <a:xfrm>
            <a:off x="5219988" y="5160733"/>
            <a:ext cx="1698480" cy="6206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ysClr val="windowText" lastClr="000000"/>
                </a:solidFill>
              </a:rPr>
              <a:t>線状欠陥</a:t>
            </a:r>
          </a:p>
        </p:txBody>
      </p:sp>
      <p:cxnSp>
        <p:nvCxnSpPr>
          <p:cNvPr id="23" name="直線矢印コネクタ 22">
            <a:extLst>
              <a:ext uri="{FF2B5EF4-FFF2-40B4-BE49-F238E27FC236}">
                <a16:creationId xmlns:a16="http://schemas.microsoft.com/office/drawing/2014/main" id="{65D32B16-06FF-4631-9F0D-06824BFA4BA9}"/>
              </a:ext>
            </a:extLst>
          </p:cNvPr>
          <p:cNvCxnSpPr/>
          <p:nvPr/>
        </p:nvCxnSpPr>
        <p:spPr>
          <a:xfrm>
            <a:off x="8000455" y="4540115"/>
            <a:ext cx="0" cy="620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F84576A1-034A-4A46-B88A-3919C53A2341}"/>
              </a:ext>
            </a:extLst>
          </p:cNvPr>
          <p:cNvSpPr/>
          <p:nvPr/>
        </p:nvSpPr>
        <p:spPr>
          <a:xfrm>
            <a:off x="7151215" y="5166642"/>
            <a:ext cx="1698480" cy="6206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ysClr val="windowText" lastClr="000000"/>
                </a:solidFill>
              </a:rPr>
              <a:t>異物</a:t>
            </a:r>
          </a:p>
        </p:txBody>
      </p:sp>
      <p:cxnSp>
        <p:nvCxnSpPr>
          <p:cNvPr id="25" name="直線矢印コネクタ 24">
            <a:extLst>
              <a:ext uri="{FF2B5EF4-FFF2-40B4-BE49-F238E27FC236}">
                <a16:creationId xmlns:a16="http://schemas.microsoft.com/office/drawing/2014/main" id="{09850690-1AE5-4DFF-95FE-6A89289C1487}"/>
              </a:ext>
            </a:extLst>
          </p:cNvPr>
          <p:cNvCxnSpPr/>
          <p:nvPr/>
        </p:nvCxnSpPr>
        <p:spPr>
          <a:xfrm>
            <a:off x="9931682" y="4540115"/>
            <a:ext cx="0" cy="620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FE40BC22-F731-4CB3-8854-1C8F9F92F1F5}"/>
              </a:ext>
            </a:extLst>
          </p:cNvPr>
          <p:cNvSpPr/>
          <p:nvPr/>
        </p:nvSpPr>
        <p:spPr>
          <a:xfrm>
            <a:off x="9082442" y="5166642"/>
            <a:ext cx="1698480" cy="6206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ysClr val="windowText" lastClr="000000"/>
                </a:solidFill>
              </a:rPr>
              <a:t>欠陥無し</a:t>
            </a:r>
          </a:p>
        </p:txBody>
      </p:sp>
      <p:sp>
        <p:nvSpPr>
          <p:cNvPr id="27" name="テキスト ボックス 26">
            <a:extLst>
              <a:ext uri="{FF2B5EF4-FFF2-40B4-BE49-F238E27FC236}">
                <a16:creationId xmlns:a16="http://schemas.microsoft.com/office/drawing/2014/main" id="{7272DC26-5691-4EF8-B32D-80B36E9BB797}"/>
              </a:ext>
            </a:extLst>
          </p:cNvPr>
          <p:cNvSpPr txBox="1"/>
          <p:nvPr/>
        </p:nvSpPr>
        <p:spPr>
          <a:xfrm>
            <a:off x="7151215" y="3127807"/>
            <a:ext cx="2590797" cy="369332"/>
          </a:xfrm>
          <a:prstGeom prst="rect">
            <a:avLst/>
          </a:prstGeom>
          <a:noFill/>
        </p:spPr>
        <p:txBody>
          <a:bodyPr wrap="square" rtlCol="0">
            <a:spAutoFit/>
          </a:bodyPr>
          <a:lstStyle/>
          <a:p>
            <a:r>
              <a:rPr kumimoji="1" lang="ja-JP" altLang="en-US" dirty="0">
                <a:solidFill>
                  <a:schemeClr val="accent1"/>
                </a:solidFill>
              </a:rPr>
              <a:t>判別用</a:t>
            </a:r>
            <a:r>
              <a:rPr kumimoji="1" lang="en-US" altLang="ja-JP" dirty="0">
                <a:solidFill>
                  <a:schemeClr val="accent1"/>
                </a:solidFill>
              </a:rPr>
              <a:t>AI</a:t>
            </a:r>
            <a:r>
              <a:rPr kumimoji="1" lang="ja-JP" altLang="en-US" dirty="0">
                <a:solidFill>
                  <a:schemeClr val="accent1"/>
                </a:solidFill>
              </a:rPr>
              <a:t>を使用</a:t>
            </a:r>
          </a:p>
        </p:txBody>
      </p:sp>
    </p:spTree>
    <p:extLst>
      <p:ext uri="{BB962C8B-B14F-4D97-AF65-F5344CB8AC3E}">
        <p14:creationId xmlns:p14="http://schemas.microsoft.com/office/powerpoint/2010/main" val="2648620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187AE593-2BE1-4289-8CAE-A8053D75D1DE}"/>
              </a:ext>
            </a:extLst>
          </p:cNvPr>
          <p:cNvGrpSpPr/>
          <p:nvPr/>
        </p:nvGrpSpPr>
        <p:grpSpPr>
          <a:xfrm>
            <a:off x="739192" y="0"/>
            <a:ext cx="10713616" cy="6244813"/>
            <a:chOff x="739192" y="237930"/>
            <a:chExt cx="10713616" cy="6554858"/>
          </a:xfrm>
        </p:grpSpPr>
        <p:graphicFrame>
          <p:nvGraphicFramePr>
            <p:cNvPr id="2" name="図表 1">
              <a:extLst>
                <a:ext uri="{FF2B5EF4-FFF2-40B4-BE49-F238E27FC236}">
                  <a16:creationId xmlns:a16="http://schemas.microsoft.com/office/drawing/2014/main" id="{AB1E6972-D06F-469D-8FD8-F87619E7EE1C}"/>
                </a:ext>
              </a:extLst>
            </p:cNvPr>
            <p:cNvGraphicFramePr/>
            <p:nvPr/>
          </p:nvGraphicFramePr>
          <p:xfrm>
            <a:off x="739192" y="237930"/>
            <a:ext cx="10713616" cy="63821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矢印: U ターン 2">
              <a:extLst>
                <a:ext uri="{FF2B5EF4-FFF2-40B4-BE49-F238E27FC236}">
                  <a16:creationId xmlns:a16="http://schemas.microsoft.com/office/drawing/2014/main" id="{47B71CFA-BA9E-4D46-A6DA-450E2C956C61}"/>
                </a:ext>
              </a:extLst>
            </p:cNvPr>
            <p:cNvSpPr/>
            <p:nvPr/>
          </p:nvSpPr>
          <p:spPr>
            <a:xfrm rot="10800000">
              <a:off x="6309360" y="5467905"/>
              <a:ext cx="1887967" cy="861774"/>
            </a:xfrm>
            <a:prstGeom prst="uturnArrow">
              <a:avLst>
                <a:gd name="adj1" fmla="val 26643"/>
                <a:gd name="adj2" fmla="val 25000"/>
                <a:gd name="adj3" fmla="val 42958"/>
                <a:gd name="adj4" fmla="val 24860"/>
                <a:gd name="adj5" fmla="val 84485"/>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 name="テキスト ボックス 3">
              <a:extLst>
                <a:ext uri="{FF2B5EF4-FFF2-40B4-BE49-F238E27FC236}">
                  <a16:creationId xmlns:a16="http://schemas.microsoft.com/office/drawing/2014/main" id="{05EA2C8C-FEAE-48FF-A74A-70229BFC887C}"/>
                </a:ext>
              </a:extLst>
            </p:cNvPr>
            <p:cNvSpPr txBox="1"/>
            <p:nvPr/>
          </p:nvSpPr>
          <p:spPr>
            <a:xfrm>
              <a:off x="4043680" y="5621794"/>
              <a:ext cx="2763520" cy="707886"/>
            </a:xfrm>
            <a:prstGeom prst="rect">
              <a:avLst/>
            </a:prstGeom>
            <a:noFill/>
          </p:spPr>
          <p:txBody>
            <a:bodyPr wrap="square" rtlCol="0">
              <a:spAutoFit/>
            </a:bodyPr>
            <a:lstStyle/>
            <a:p>
              <a:r>
                <a:rPr kumimoji="1" lang="ja-JP" altLang="en-US" sz="2000" dirty="0"/>
                <a:t>変更後、サーバに</a:t>
              </a:r>
              <a:br>
                <a:rPr kumimoji="1" lang="en-US" altLang="ja-JP" sz="2000" dirty="0"/>
              </a:br>
              <a:r>
                <a:rPr kumimoji="1" lang="ja-JP" altLang="en-US" sz="2000" dirty="0"/>
                <a:t>落として再学習</a:t>
              </a:r>
            </a:p>
          </p:txBody>
        </p:sp>
        <p:sp>
          <p:nvSpPr>
            <p:cNvPr id="5" name="矢印: U ターン 4">
              <a:extLst>
                <a:ext uri="{FF2B5EF4-FFF2-40B4-BE49-F238E27FC236}">
                  <a16:creationId xmlns:a16="http://schemas.microsoft.com/office/drawing/2014/main" id="{682E3CF3-C596-4DF7-8BC9-37C8F1FA755B}"/>
                </a:ext>
              </a:extLst>
            </p:cNvPr>
            <p:cNvSpPr/>
            <p:nvPr/>
          </p:nvSpPr>
          <p:spPr>
            <a:xfrm rot="10800000">
              <a:off x="3047999" y="5206298"/>
              <a:ext cx="6300395" cy="1586490"/>
            </a:xfrm>
            <a:prstGeom prst="uturnArrow">
              <a:avLst>
                <a:gd name="adj1" fmla="val 21809"/>
                <a:gd name="adj2" fmla="val 21277"/>
                <a:gd name="adj3" fmla="val 32447"/>
                <a:gd name="adj4" fmla="val 20330"/>
                <a:gd name="adj5" fmla="val 10000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ボックス 6">
              <a:extLst>
                <a:ext uri="{FF2B5EF4-FFF2-40B4-BE49-F238E27FC236}">
                  <a16:creationId xmlns:a16="http://schemas.microsoft.com/office/drawing/2014/main" id="{989EABEC-B3DE-4A5F-9A81-51CF865A6FEA}"/>
                </a:ext>
              </a:extLst>
            </p:cNvPr>
            <p:cNvSpPr txBox="1"/>
            <p:nvPr/>
          </p:nvSpPr>
          <p:spPr>
            <a:xfrm>
              <a:off x="757025" y="5467905"/>
              <a:ext cx="2583128" cy="743031"/>
            </a:xfrm>
            <a:prstGeom prst="rect">
              <a:avLst/>
            </a:prstGeom>
            <a:noFill/>
          </p:spPr>
          <p:txBody>
            <a:bodyPr wrap="square" rtlCol="0">
              <a:spAutoFit/>
            </a:bodyPr>
            <a:lstStyle/>
            <a:p>
              <a:r>
                <a:rPr kumimoji="1" lang="ja-JP" altLang="en-US" sz="2000" dirty="0"/>
                <a:t>精度向上のために</a:t>
              </a:r>
              <a:br>
                <a:rPr kumimoji="1" lang="en-US" altLang="ja-JP" sz="2000" dirty="0"/>
              </a:br>
              <a:r>
                <a:rPr kumimoji="1" lang="ja-JP" altLang="en-US" sz="2000" dirty="0"/>
                <a:t>教師データを再作成</a:t>
              </a:r>
            </a:p>
          </p:txBody>
        </p:sp>
      </p:grpSp>
    </p:spTree>
    <p:extLst>
      <p:ext uri="{BB962C8B-B14F-4D97-AF65-F5344CB8AC3E}">
        <p14:creationId xmlns:p14="http://schemas.microsoft.com/office/powerpoint/2010/main" val="1397105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4077AB-F1A3-41F3-B522-C5345C7C223F}"/>
              </a:ext>
            </a:extLst>
          </p:cNvPr>
          <p:cNvSpPr>
            <a:spLocks noGrp="1"/>
          </p:cNvSpPr>
          <p:nvPr>
            <p:ph type="title"/>
          </p:nvPr>
        </p:nvSpPr>
        <p:spPr/>
        <p:txBody>
          <a:bodyPr/>
          <a:lstStyle/>
          <a:p>
            <a:r>
              <a:rPr kumimoji="1" lang="ja-JP" altLang="en-US" dirty="0"/>
              <a:t>精度について</a:t>
            </a:r>
          </a:p>
        </p:txBody>
      </p:sp>
      <p:graphicFrame>
        <p:nvGraphicFramePr>
          <p:cNvPr id="4" name="表 4">
            <a:extLst>
              <a:ext uri="{FF2B5EF4-FFF2-40B4-BE49-F238E27FC236}">
                <a16:creationId xmlns:a16="http://schemas.microsoft.com/office/drawing/2014/main" id="{80DB44AB-2424-4F55-B3A4-C9D59455225C}"/>
              </a:ext>
            </a:extLst>
          </p:cNvPr>
          <p:cNvGraphicFramePr>
            <a:graphicFrameLocks noGrp="1"/>
          </p:cNvGraphicFramePr>
          <p:nvPr>
            <p:extLst>
              <p:ext uri="{D42A27DB-BD31-4B8C-83A1-F6EECF244321}">
                <p14:modId xmlns:p14="http://schemas.microsoft.com/office/powerpoint/2010/main" val="2761158981"/>
              </p:ext>
            </p:extLst>
          </p:nvPr>
        </p:nvGraphicFramePr>
        <p:xfrm>
          <a:off x="1707111" y="1659904"/>
          <a:ext cx="8777778" cy="3245535"/>
        </p:xfrm>
        <a:graphic>
          <a:graphicData uri="http://schemas.openxmlformats.org/drawingml/2006/table">
            <a:tbl>
              <a:tblPr firstRow="1" bandRow="1">
                <a:tableStyleId>{5C22544A-7EE6-4342-B048-85BDC9FD1C3A}</a:tableStyleId>
              </a:tblPr>
              <a:tblGrid>
                <a:gridCol w="2925926">
                  <a:extLst>
                    <a:ext uri="{9D8B030D-6E8A-4147-A177-3AD203B41FA5}">
                      <a16:colId xmlns:a16="http://schemas.microsoft.com/office/drawing/2014/main" val="4106214778"/>
                    </a:ext>
                  </a:extLst>
                </a:gridCol>
                <a:gridCol w="2925926">
                  <a:extLst>
                    <a:ext uri="{9D8B030D-6E8A-4147-A177-3AD203B41FA5}">
                      <a16:colId xmlns:a16="http://schemas.microsoft.com/office/drawing/2014/main" val="3407495488"/>
                    </a:ext>
                  </a:extLst>
                </a:gridCol>
                <a:gridCol w="2925926">
                  <a:extLst>
                    <a:ext uri="{9D8B030D-6E8A-4147-A177-3AD203B41FA5}">
                      <a16:colId xmlns:a16="http://schemas.microsoft.com/office/drawing/2014/main" val="1721574208"/>
                    </a:ext>
                  </a:extLst>
                </a:gridCol>
              </a:tblGrid>
              <a:tr h="1081845">
                <a:tc>
                  <a:txBody>
                    <a:bodyPr/>
                    <a:lstStyle/>
                    <a:p>
                      <a:pPr algn="ctr"/>
                      <a:endParaRPr kumimoji="1" lang="ja-JP" altLang="en-US" dirty="0"/>
                    </a:p>
                  </a:txBody>
                  <a:tcPr anchor="ctr">
                    <a:noFill/>
                  </a:tcPr>
                </a:tc>
                <a:tc>
                  <a:txBody>
                    <a:bodyPr/>
                    <a:lstStyle/>
                    <a:p>
                      <a:pPr algn="ctr"/>
                      <a:r>
                        <a:rPr kumimoji="1" lang="en-US" altLang="ja-JP" dirty="0"/>
                        <a:t>AI</a:t>
                      </a:r>
                      <a:r>
                        <a:rPr kumimoji="1" lang="ja-JP" altLang="en-US" dirty="0"/>
                        <a:t>の判定した正解</a:t>
                      </a:r>
                    </a:p>
                  </a:txBody>
                  <a:tcPr anchor="ctr">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kumimoji="1" lang="en-US" altLang="ja-JP" dirty="0"/>
                        <a:t>AI</a:t>
                      </a:r>
                      <a:r>
                        <a:rPr kumimoji="1" lang="ja-JP" altLang="en-US" dirty="0"/>
                        <a:t>の判定した不正解</a:t>
                      </a:r>
                    </a:p>
                  </a:txBody>
                  <a:tcPr anchor="ctr">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83891850"/>
                  </a:ext>
                </a:extLst>
              </a:tr>
              <a:tr h="1081845">
                <a:tc>
                  <a:txBody>
                    <a:bodyPr/>
                    <a:lstStyle/>
                    <a:p>
                      <a:pPr algn="ctr"/>
                      <a:r>
                        <a:rPr kumimoji="1" lang="ja-JP" altLang="en-US" dirty="0"/>
                        <a:t>実際の正解</a:t>
                      </a:r>
                    </a:p>
                  </a:txBody>
                  <a:tcPr anchor="ctr">
                    <a:lnR w="12700" cap="flat" cmpd="sng" algn="ctr">
                      <a:solidFill>
                        <a:schemeClr val="tx1"/>
                      </a:solidFill>
                      <a:prstDash val="solid"/>
                      <a:round/>
                      <a:headEnd type="none" w="med" len="med"/>
                      <a:tailEnd type="none" w="med" len="med"/>
                    </a:lnR>
                    <a:solidFill>
                      <a:schemeClr val="accent1">
                        <a:lumMod val="60000"/>
                        <a:lumOff val="40000"/>
                      </a:schemeClr>
                    </a:solidFill>
                  </a:tcPr>
                </a:tc>
                <a:tc>
                  <a:txBody>
                    <a:bodyPr/>
                    <a:lstStyle/>
                    <a:p>
                      <a:pPr algn="ctr"/>
                      <a:r>
                        <a:rPr kumimoji="1" lang="en-US" altLang="ja-JP" sz="2400" dirty="0"/>
                        <a:t>TP(</a:t>
                      </a:r>
                      <a:r>
                        <a:rPr kumimoji="1" lang="ja-JP" altLang="en-US" sz="2400" dirty="0"/>
                        <a:t>真陽性</a:t>
                      </a:r>
                      <a:r>
                        <a:rPr kumimoji="1" lang="en-US" altLang="ja-JP" sz="2400" dirty="0"/>
                        <a:t>)</a:t>
                      </a:r>
                      <a:endParaRPr kumimoji="1" lang="ja-JP" altLang="en-US" sz="24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40000"/>
                        <a:lumOff val="60000"/>
                      </a:schemeClr>
                    </a:solidFill>
                  </a:tcPr>
                </a:tc>
                <a:tc>
                  <a:txBody>
                    <a:bodyPr/>
                    <a:lstStyle/>
                    <a:p>
                      <a:pPr algn="ctr"/>
                      <a:r>
                        <a:rPr kumimoji="1" lang="en-US" altLang="ja-JP" sz="2400" dirty="0"/>
                        <a:t>FP(</a:t>
                      </a:r>
                      <a:r>
                        <a:rPr kumimoji="1" lang="ja-JP" altLang="en-US" sz="2400" dirty="0"/>
                        <a:t>偽陽性</a:t>
                      </a:r>
                      <a:r>
                        <a:rPr kumimoji="1" lang="en-US" altLang="ja-JP" sz="2400" dirty="0"/>
                        <a:t>)</a:t>
                      </a:r>
                      <a:endParaRPr kumimoji="1" lang="ja-JP" altLang="en-US" sz="2400" dirty="0"/>
                    </a:p>
                  </a:txBody>
                  <a:tcPr anchor="ct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2942258441"/>
                  </a:ext>
                </a:extLst>
              </a:tr>
              <a:tr h="1081845">
                <a:tc>
                  <a:txBody>
                    <a:bodyPr/>
                    <a:lstStyle/>
                    <a:p>
                      <a:pPr algn="ctr"/>
                      <a:r>
                        <a:rPr kumimoji="1" lang="ja-JP" altLang="en-US" dirty="0"/>
                        <a:t>実際の不正解</a:t>
                      </a:r>
                    </a:p>
                  </a:txBody>
                  <a:tcPr anchor="ctr">
                    <a:lnR w="12700" cap="flat" cmpd="sng" algn="ctr">
                      <a:solidFill>
                        <a:schemeClr val="tx1"/>
                      </a:solidFill>
                      <a:prstDash val="solid"/>
                      <a:round/>
                      <a:headEnd type="none" w="med" len="med"/>
                      <a:tailEnd type="none" w="med" len="med"/>
                    </a:lnR>
                    <a:solidFill>
                      <a:schemeClr val="accent1">
                        <a:lumMod val="60000"/>
                        <a:lumOff val="40000"/>
                      </a:schemeClr>
                    </a:solidFill>
                  </a:tcPr>
                </a:tc>
                <a:tc>
                  <a:txBody>
                    <a:bodyPr/>
                    <a:lstStyle/>
                    <a:p>
                      <a:pPr algn="ctr"/>
                      <a:r>
                        <a:rPr kumimoji="1" lang="en-US" altLang="ja-JP" sz="2400" dirty="0"/>
                        <a:t>FN(</a:t>
                      </a:r>
                      <a:r>
                        <a:rPr kumimoji="1" lang="ja-JP" altLang="en-US" sz="2400" dirty="0"/>
                        <a:t>偽陰性</a:t>
                      </a:r>
                      <a:r>
                        <a:rPr kumimoji="1" lang="en-US" altLang="ja-JP" sz="2400" dirty="0"/>
                        <a:t>)</a:t>
                      </a:r>
                      <a:endParaRPr kumimoji="1" lang="ja-JP" altLang="en-US" sz="2400" dirty="0"/>
                    </a:p>
                  </a:txBody>
                  <a:tcPr anchor="ct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dirty="0"/>
                        <a:t>TN(</a:t>
                      </a:r>
                      <a:r>
                        <a:rPr kumimoji="1" lang="ja-JP" altLang="en-US" sz="2400" dirty="0"/>
                        <a:t>真陰性</a:t>
                      </a:r>
                      <a:r>
                        <a:rPr kumimoji="1" lang="en-US" altLang="ja-JP" sz="2400" dirty="0"/>
                        <a:t>)</a:t>
                      </a:r>
                      <a:endParaRPr kumimoji="1" lang="ja-JP" altLang="en-US" sz="2400" dirty="0"/>
                    </a:p>
                  </a:txBody>
                  <a:tcPr anchor="ctr">
                    <a:solidFill>
                      <a:schemeClr val="accent1">
                        <a:lumMod val="40000"/>
                        <a:lumOff val="60000"/>
                      </a:schemeClr>
                    </a:solidFill>
                  </a:tcPr>
                </a:tc>
                <a:extLst>
                  <a:ext uri="{0D108BD9-81ED-4DB2-BD59-A6C34878D82A}">
                    <a16:rowId xmlns:a16="http://schemas.microsoft.com/office/drawing/2014/main" val="1994821993"/>
                  </a:ext>
                </a:extLst>
              </a:tr>
            </a:tbl>
          </a:graphicData>
        </a:graphic>
      </p:graphicFrame>
      <p:sp>
        <p:nvSpPr>
          <p:cNvPr id="5" name="コンテンツ プレースホルダー 2">
            <a:extLst>
              <a:ext uri="{FF2B5EF4-FFF2-40B4-BE49-F238E27FC236}">
                <a16:creationId xmlns:a16="http://schemas.microsoft.com/office/drawing/2014/main" id="{A0B5DAD5-1E0A-40B7-853D-110E4D9B5F98}"/>
              </a:ext>
            </a:extLst>
          </p:cNvPr>
          <p:cNvSpPr>
            <a:spLocks noGrp="1"/>
          </p:cNvSpPr>
          <p:nvPr>
            <p:ph idx="1"/>
          </p:nvPr>
        </p:nvSpPr>
        <p:spPr>
          <a:xfrm>
            <a:off x="1912352" y="5230368"/>
            <a:ext cx="8367296" cy="417397"/>
          </a:xfrm>
        </p:spPr>
        <p:txBody>
          <a:bodyPr>
            <a:normAutofit fontScale="92500" lnSpcReduction="20000"/>
          </a:bodyPr>
          <a:lstStyle/>
          <a:p>
            <a:r>
              <a:rPr kumimoji="1" lang="ja-JP" altLang="en-US" sz="2800" dirty="0"/>
              <a:t>精度</a:t>
            </a:r>
            <a:r>
              <a:rPr kumimoji="1" lang="en-US" altLang="ja-JP" sz="2800" dirty="0"/>
              <a:t>(Accuracy):</a:t>
            </a:r>
            <a:r>
              <a:rPr lang="ja-JP" altLang="en-US" sz="2800" dirty="0"/>
              <a:t>全体</a:t>
            </a:r>
            <a:r>
              <a:rPr kumimoji="1" lang="ja-JP" altLang="en-US" sz="2800" dirty="0"/>
              <a:t>の判定のうち</a:t>
            </a:r>
            <a:r>
              <a:rPr kumimoji="1" lang="en-US" altLang="ja-JP" sz="2800" dirty="0"/>
              <a:t>,</a:t>
            </a:r>
            <a:r>
              <a:rPr kumimoji="1" lang="ja-JP" altLang="en-US" sz="2800" dirty="0"/>
              <a:t>正しく判定できた割合</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573FBC39-56B6-4B67-B624-357837BF329D}"/>
                  </a:ext>
                </a:extLst>
              </p:cNvPr>
              <p:cNvSpPr txBox="1"/>
              <p:nvPr/>
            </p:nvSpPr>
            <p:spPr>
              <a:xfrm>
                <a:off x="2398955" y="5627325"/>
                <a:ext cx="6755802" cy="9061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latin typeface="Cambria Math" panose="02040503050406030204" pitchFamily="18" charset="0"/>
                        </a:rPr>
                        <m:t>𝐴𝑐𝑐𝑢𝑟𝑎𝑐𝑦</m:t>
                      </m:r>
                      <m:r>
                        <a:rPr kumimoji="1" lang="en-US" altLang="ja-JP" sz="2800" b="0" i="1" smtClean="0">
                          <a:latin typeface="Cambria Math" panose="02040503050406030204" pitchFamily="18" charset="0"/>
                        </a:rPr>
                        <m:t>= </m:t>
                      </m:r>
                      <m:f>
                        <m:fPr>
                          <m:ctrlPr>
                            <a:rPr kumimoji="1" lang="en-US" altLang="ja-JP" sz="2800" b="0" i="1" smtClean="0">
                              <a:latin typeface="Cambria Math" panose="02040503050406030204" pitchFamily="18" charset="0"/>
                            </a:rPr>
                          </m:ctrlPr>
                        </m:fPr>
                        <m:num>
                          <m:r>
                            <a:rPr kumimoji="1" lang="en-US" altLang="ja-JP" sz="2800" b="0" i="1" smtClean="0">
                              <a:latin typeface="Cambria Math" panose="02040503050406030204" pitchFamily="18" charset="0"/>
                            </a:rPr>
                            <m:t>𝑇𝑃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𝑇𝑁</m:t>
                          </m:r>
                        </m:num>
                        <m:den>
                          <m:r>
                            <a:rPr kumimoji="1" lang="en-US" altLang="ja-JP" sz="2800" b="0" i="1" smtClean="0">
                              <a:latin typeface="Cambria Math" panose="02040503050406030204" pitchFamily="18" charset="0"/>
                            </a:rPr>
                            <m:t>𝑇𝑃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𝑇𝑁</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𝐹𝑃</m:t>
                          </m:r>
                          <m:r>
                            <a:rPr kumimoji="1" lang="en-US" altLang="ja-JP" sz="2800" b="0" i="1" smtClean="0">
                              <a:latin typeface="Cambria Math" panose="02040503050406030204" pitchFamily="18" charset="0"/>
                            </a:rPr>
                            <m:t>+</m:t>
                          </m:r>
                          <m:r>
                            <a:rPr kumimoji="1" lang="en-US" altLang="ja-JP" sz="2800" b="0" i="1" smtClean="0">
                              <a:latin typeface="Cambria Math" panose="02040503050406030204" pitchFamily="18" charset="0"/>
                            </a:rPr>
                            <m:t>𝐹𝑁</m:t>
                          </m:r>
                        </m:den>
                      </m:f>
                    </m:oMath>
                  </m:oMathPara>
                </a14:m>
                <a:endParaRPr kumimoji="1" lang="ja-JP" altLang="en-US" sz="2800" dirty="0"/>
              </a:p>
            </p:txBody>
          </p:sp>
        </mc:Choice>
        <mc:Fallback xmlns="">
          <p:sp>
            <p:nvSpPr>
              <p:cNvPr id="6" name="テキスト ボックス 5">
                <a:extLst>
                  <a:ext uri="{FF2B5EF4-FFF2-40B4-BE49-F238E27FC236}">
                    <a16:creationId xmlns:a16="http://schemas.microsoft.com/office/drawing/2014/main" id="{573FBC39-56B6-4B67-B624-357837BF329D}"/>
                  </a:ext>
                </a:extLst>
              </p:cNvPr>
              <p:cNvSpPr txBox="1">
                <a:spLocks noRot="1" noChangeAspect="1" noMove="1" noResize="1" noEditPoints="1" noAdjustHandles="1" noChangeArrowheads="1" noChangeShapeType="1" noTextEdit="1"/>
              </p:cNvSpPr>
              <p:nvPr/>
            </p:nvSpPr>
            <p:spPr>
              <a:xfrm>
                <a:off x="2398955" y="5627325"/>
                <a:ext cx="6755802" cy="906145"/>
              </a:xfrm>
              <a:prstGeom prst="rect">
                <a:avLst/>
              </a:prstGeom>
              <a:blipFill>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38436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02F3FD-A255-44DA-B4AC-57EEE2B38DB1}"/>
              </a:ext>
            </a:extLst>
          </p:cNvPr>
          <p:cNvSpPr>
            <a:spLocks noGrp="1"/>
          </p:cNvSpPr>
          <p:nvPr>
            <p:ph type="title"/>
          </p:nvPr>
        </p:nvSpPr>
        <p:spPr/>
        <p:txBody>
          <a:bodyPr/>
          <a:lstStyle/>
          <a:p>
            <a:r>
              <a:rPr lang="ja-JP" altLang="en-US" dirty="0"/>
              <a:t>微分干渉</a:t>
            </a:r>
            <a:r>
              <a:rPr kumimoji="1" lang="ja-JP" altLang="en-US" dirty="0"/>
              <a:t>について</a:t>
            </a:r>
          </a:p>
        </p:txBody>
      </p:sp>
      <p:pic>
        <p:nvPicPr>
          <p:cNvPr id="4" name="コンテンツ プレースホルダー 3" descr="ロゴ が含まれている画像&#10;&#10;自動的に生成された説明">
            <a:extLst>
              <a:ext uri="{FF2B5EF4-FFF2-40B4-BE49-F238E27FC236}">
                <a16:creationId xmlns:a16="http://schemas.microsoft.com/office/drawing/2014/main" id="{6825FF3A-3966-4CFC-9ED2-8FCD6725AECC}"/>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374616" y="3469417"/>
            <a:ext cx="4420231" cy="2884201"/>
          </a:xfrm>
        </p:spPr>
      </p:pic>
      <p:sp>
        <p:nvSpPr>
          <p:cNvPr id="6" name="テキスト ボックス 5">
            <a:extLst>
              <a:ext uri="{FF2B5EF4-FFF2-40B4-BE49-F238E27FC236}">
                <a16:creationId xmlns:a16="http://schemas.microsoft.com/office/drawing/2014/main" id="{5B298639-7D28-4AB2-84BE-BC3A4C4F2CDF}"/>
              </a:ext>
            </a:extLst>
          </p:cNvPr>
          <p:cNvSpPr txBox="1"/>
          <p:nvPr/>
        </p:nvSpPr>
        <p:spPr>
          <a:xfrm>
            <a:off x="766303" y="2379769"/>
            <a:ext cx="5577762" cy="830997"/>
          </a:xfrm>
          <a:prstGeom prst="rect">
            <a:avLst/>
          </a:prstGeom>
          <a:noFill/>
        </p:spPr>
        <p:txBody>
          <a:bodyPr wrap="square" rtlCol="0">
            <a:spAutoFit/>
          </a:bodyPr>
          <a:lstStyle/>
          <a:p>
            <a:r>
              <a:rPr kumimoji="1" lang="ja-JP" altLang="en-US" sz="2400" dirty="0"/>
              <a:t>前のスライドに示した欠陥は</a:t>
            </a:r>
            <a:endParaRPr kumimoji="1" lang="en-US" altLang="ja-JP" sz="2400" dirty="0"/>
          </a:p>
          <a:p>
            <a:r>
              <a:rPr kumimoji="1" lang="ja-JP" altLang="en-US" sz="2400" u="sng" dirty="0"/>
              <a:t>微分干渉法</a:t>
            </a:r>
            <a:r>
              <a:rPr kumimoji="1" lang="ja-JP" altLang="en-US" sz="2400" dirty="0"/>
              <a:t>を用いて撮影している</a:t>
            </a:r>
          </a:p>
        </p:txBody>
      </p:sp>
      <p:sp>
        <p:nvSpPr>
          <p:cNvPr id="7" name="テキスト ボックス 6">
            <a:extLst>
              <a:ext uri="{FF2B5EF4-FFF2-40B4-BE49-F238E27FC236}">
                <a16:creationId xmlns:a16="http://schemas.microsoft.com/office/drawing/2014/main" id="{48977EA6-EF5E-4C95-A204-4A94E5EDCB25}"/>
              </a:ext>
            </a:extLst>
          </p:cNvPr>
          <p:cNvSpPr txBox="1"/>
          <p:nvPr/>
        </p:nvSpPr>
        <p:spPr>
          <a:xfrm>
            <a:off x="766303" y="3647235"/>
            <a:ext cx="6271311" cy="1200329"/>
          </a:xfrm>
          <a:prstGeom prst="rect">
            <a:avLst/>
          </a:prstGeom>
          <a:noFill/>
        </p:spPr>
        <p:txBody>
          <a:bodyPr wrap="square" rtlCol="0">
            <a:spAutoFit/>
          </a:bodyPr>
          <a:lstStyle/>
          <a:p>
            <a:r>
              <a:rPr kumimoji="1" lang="ja-JP" altLang="en-US" sz="2400" dirty="0"/>
              <a:t>微分干渉法</a:t>
            </a:r>
            <a:r>
              <a:rPr kumimoji="1" lang="en-US" altLang="ja-JP" sz="2400" dirty="0"/>
              <a:t>:</a:t>
            </a:r>
          </a:p>
          <a:p>
            <a:r>
              <a:rPr kumimoji="1" lang="ja-JP" altLang="en-US" sz="2400" dirty="0"/>
              <a:t>微分干渉プリズムにより光が分光され、</a:t>
            </a:r>
            <a:br>
              <a:rPr kumimoji="1" lang="en-US" altLang="ja-JP" sz="2400" dirty="0"/>
            </a:br>
            <a:r>
              <a:rPr kumimoji="1" lang="ja-JP" altLang="en-US" sz="2400" dirty="0"/>
              <a:t>内部の屈折率の変化を可視化できる撮影法</a:t>
            </a:r>
          </a:p>
        </p:txBody>
      </p:sp>
      <p:pic>
        <p:nvPicPr>
          <p:cNvPr id="22" name="図 21" descr="ダイアグラム&#10;&#10;自動的に生成された説明">
            <a:extLst>
              <a:ext uri="{FF2B5EF4-FFF2-40B4-BE49-F238E27FC236}">
                <a16:creationId xmlns:a16="http://schemas.microsoft.com/office/drawing/2014/main" id="{7997E2D7-B80C-4802-92E7-576D2EC81A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4046" y="326565"/>
            <a:ext cx="4420231" cy="2884201"/>
          </a:xfrm>
          <a:prstGeom prst="rect">
            <a:avLst/>
          </a:prstGeom>
        </p:spPr>
      </p:pic>
      <p:sp>
        <p:nvSpPr>
          <p:cNvPr id="3" name="テキスト ボックス 2">
            <a:extLst>
              <a:ext uri="{FF2B5EF4-FFF2-40B4-BE49-F238E27FC236}">
                <a16:creationId xmlns:a16="http://schemas.microsoft.com/office/drawing/2014/main" id="{F46C4464-2553-4A55-92FD-8A41F6EFFCB2}"/>
              </a:ext>
            </a:extLst>
          </p:cNvPr>
          <p:cNvSpPr txBox="1"/>
          <p:nvPr/>
        </p:nvSpPr>
        <p:spPr>
          <a:xfrm>
            <a:off x="766303" y="5250189"/>
            <a:ext cx="6421701" cy="830997"/>
          </a:xfrm>
          <a:prstGeom prst="rect">
            <a:avLst/>
          </a:prstGeom>
          <a:noFill/>
        </p:spPr>
        <p:txBody>
          <a:bodyPr wrap="square" rtlCol="0">
            <a:spAutoFit/>
          </a:bodyPr>
          <a:lstStyle/>
          <a:p>
            <a:r>
              <a:rPr kumimoji="1" lang="ja-JP" altLang="en-US" sz="2400" dirty="0"/>
              <a:t>→撮影した画像はデータ量が多すぎるため、</a:t>
            </a:r>
            <a:endParaRPr kumimoji="1" lang="en-US" altLang="ja-JP" sz="2400" dirty="0"/>
          </a:p>
          <a:p>
            <a:r>
              <a:rPr kumimoji="1" lang="ja-JP" altLang="en-US" sz="2400" dirty="0"/>
              <a:t>　画像を圧縮して学習させる</a:t>
            </a:r>
          </a:p>
        </p:txBody>
      </p:sp>
    </p:spTree>
    <p:extLst>
      <p:ext uri="{BB962C8B-B14F-4D97-AF65-F5344CB8AC3E}">
        <p14:creationId xmlns:p14="http://schemas.microsoft.com/office/powerpoint/2010/main" val="745190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613309-10B1-43BD-8842-280014BBF17C}"/>
              </a:ext>
            </a:extLst>
          </p:cNvPr>
          <p:cNvSpPr>
            <a:spLocks noGrp="1"/>
          </p:cNvSpPr>
          <p:nvPr>
            <p:ph type="title"/>
          </p:nvPr>
        </p:nvSpPr>
        <p:spPr>
          <a:xfrm>
            <a:off x="812473" y="823874"/>
            <a:ext cx="5283527" cy="1116455"/>
          </a:xfrm>
        </p:spPr>
        <p:txBody>
          <a:bodyPr anchor="ctr">
            <a:normAutofit/>
          </a:bodyPr>
          <a:lstStyle/>
          <a:p>
            <a:r>
              <a:rPr kumimoji="1" lang="ja-JP" altLang="en-US" sz="4800" dirty="0">
                <a:effectLst>
                  <a:glow rad="38100">
                    <a:schemeClr val="bg1">
                      <a:lumMod val="65000"/>
                      <a:lumOff val="35000"/>
                      <a:alpha val="40000"/>
                    </a:schemeClr>
                  </a:glow>
                </a:effectLst>
              </a:rPr>
              <a:t>今回の研究</a:t>
            </a:r>
          </a:p>
        </p:txBody>
      </p:sp>
      <p:sp>
        <p:nvSpPr>
          <p:cNvPr id="3" name="コンテンツ プレースホルダー 2">
            <a:extLst>
              <a:ext uri="{FF2B5EF4-FFF2-40B4-BE49-F238E27FC236}">
                <a16:creationId xmlns:a16="http://schemas.microsoft.com/office/drawing/2014/main" id="{80A62366-5692-46C1-AD31-A00BB1253890}"/>
              </a:ext>
            </a:extLst>
          </p:cNvPr>
          <p:cNvSpPr>
            <a:spLocks noGrp="1"/>
          </p:cNvSpPr>
          <p:nvPr>
            <p:ph idx="1"/>
          </p:nvPr>
        </p:nvSpPr>
        <p:spPr>
          <a:xfrm>
            <a:off x="812472" y="1748793"/>
            <a:ext cx="5961552" cy="866895"/>
          </a:xfrm>
        </p:spPr>
        <p:txBody>
          <a:bodyPr anchor="ctr">
            <a:normAutofit/>
          </a:bodyPr>
          <a:lstStyle/>
          <a:p>
            <a:pPr>
              <a:lnSpc>
                <a:spcPct val="150000"/>
              </a:lnSpc>
              <a:buFont typeface="Wingdings" panose="05000000000000000000" pitchFamily="2" charset="2"/>
              <a:buChar char="l"/>
            </a:pPr>
            <a:r>
              <a:rPr lang="ja-JP" altLang="en-US" sz="2400" dirty="0">
                <a:effectLst>
                  <a:glow rad="38100">
                    <a:schemeClr val="bg1">
                      <a:lumMod val="50000"/>
                      <a:lumOff val="50000"/>
                      <a:alpha val="20000"/>
                    </a:schemeClr>
                  </a:glow>
                </a:effectLst>
                <a:latin typeface="+mn-ea"/>
              </a:rPr>
              <a:t>人の目では欠陥を発見しずらい</a:t>
            </a:r>
            <a:r>
              <a:rPr lang="en-US" altLang="ja-JP" sz="2400" dirty="0">
                <a:effectLst>
                  <a:glow rad="38100">
                    <a:schemeClr val="bg1">
                      <a:lumMod val="50000"/>
                      <a:lumOff val="50000"/>
                      <a:alpha val="20000"/>
                    </a:schemeClr>
                  </a:glow>
                </a:effectLst>
                <a:latin typeface="+mn-ea"/>
              </a:rPr>
              <a:t>(</a:t>
            </a:r>
            <a:r>
              <a:rPr lang="ja-JP" altLang="en-US" sz="2400" dirty="0">
                <a:effectLst>
                  <a:glow rad="38100">
                    <a:schemeClr val="bg1">
                      <a:lumMod val="50000"/>
                      <a:lumOff val="50000"/>
                      <a:alpha val="20000"/>
                    </a:schemeClr>
                  </a:glow>
                </a:effectLst>
                <a:latin typeface="+mn-ea"/>
              </a:rPr>
              <a:t>下図</a:t>
            </a:r>
            <a:r>
              <a:rPr lang="en-US" altLang="ja-JP" sz="2400" dirty="0">
                <a:effectLst>
                  <a:glow rad="38100">
                    <a:schemeClr val="bg1">
                      <a:lumMod val="50000"/>
                      <a:lumOff val="50000"/>
                      <a:alpha val="20000"/>
                    </a:schemeClr>
                  </a:glow>
                </a:effectLst>
                <a:latin typeface="+mn-ea"/>
              </a:rPr>
              <a:t>)</a:t>
            </a:r>
            <a:endParaRPr kumimoji="1" lang="ja-JP" altLang="en-US" u="sng" dirty="0">
              <a:effectLst>
                <a:glow rad="38100">
                  <a:schemeClr val="bg1">
                    <a:lumMod val="50000"/>
                    <a:lumOff val="50000"/>
                    <a:alpha val="20000"/>
                  </a:schemeClr>
                </a:glow>
              </a:effectLst>
              <a:latin typeface="+mn-ea"/>
            </a:endParaRPr>
          </a:p>
        </p:txBody>
      </p:sp>
      <p:grpSp>
        <p:nvGrpSpPr>
          <p:cNvPr id="5" name="グループ化 4">
            <a:extLst>
              <a:ext uri="{FF2B5EF4-FFF2-40B4-BE49-F238E27FC236}">
                <a16:creationId xmlns:a16="http://schemas.microsoft.com/office/drawing/2014/main" id="{8C69EEEF-5E30-4904-84F4-9726EDB27471}"/>
              </a:ext>
            </a:extLst>
          </p:cNvPr>
          <p:cNvGrpSpPr/>
          <p:nvPr/>
        </p:nvGrpSpPr>
        <p:grpSpPr>
          <a:xfrm>
            <a:off x="6096000" y="2615688"/>
            <a:ext cx="6341706" cy="3970136"/>
            <a:chOff x="388775" y="2482705"/>
            <a:chExt cx="6341706" cy="3970136"/>
          </a:xfrm>
        </p:grpSpPr>
        <p:pic>
          <p:nvPicPr>
            <p:cNvPr id="8" name="図 7" descr="暗い, 座る, 時計, 光 が含まれている画像&#10;&#10;自動的に生成された説明">
              <a:extLst>
                <a:ext uri="{FF2B5EF4-FFF2-40B4-BE49-F238E27FC236}">
                  <a16:creationId xmlns:a16="http://schemas.microsoft.com/office/drawing/2014/main" id="{098706C4-133A-4DCB-94B1-AA277B8C6019}"/>
                </a:ext>
              </a:extLst>
            </p:cNvPr>
            <p:cNvPicPr>
              <a:picLocks noChangeAspect="1"/>
            </p:cNvPicPr>
            <p:nvPr/>
          </p:nvPicPr>
          <p:blipFill rotWithShape="1">
            <a:blip r:embed="rId3">
              <a:extLst>
                <a:ext uri="{28A0092B-C50C-407E-A947-70E740481C1C}">
                  <a14:useLocalDpi xmlns:a14="http://schemas.microsoft.com/office/drawing/2010/main" val="0"/>
                </a:ext>
              </a:extLst>
            </a:blip>
            <a:srcRect l="32971" t="37265" r="29830" b="24723"/>
            <a:stretch/>
          </p:blipFill>
          <p:spPr>
            <a:xfrm>
              <a:off x="1500399" y="2482705"/>
              <a:ext cx="4171904" cy="3197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テキスト ボックス 3">
              <a:extLst>
                <a:ext uri="{FF2B5EF4-FFF2-40B4-BE49-F238E27FC236}">
                  <a16:creationId xmlns:a16="http://schemas.microsoft.com/office/drawing/2014/main" id="{40048A15-DB83-4998-A1AC-FD5AEF84CAE2}"/>
                </a:ext>
              </a:extLst>
            </p:cNvPr>
            <p:cNvSpPr txBox="1"/>
            <p:nvPr/>
          </p:nvSpPr>
          <p:spPr>
            <a:xfrm>
              <a:off x="388775" y="6083509"/>
              <a:ext cx="6341706" cy="369332"/>
            </a:xfrm>
            <a:prstGeom prst="rect">
              <a:avLst/>
            </a:prstGeom>
            <a:noFill/>
          </p:spPr>
          <p:txBody>
            <a:bodyPr wrap="square" rtlCol="0">
              <a:spAutoFit/>
            </a:bodyPr>
            <a:lstStyle/>
            <a:p>
              <a:pPr algn="ctr"/>
              <a:r>
                <a:rPr kumimoji="1" lang="ja-JP" altLang="en-US" dirty="0"/>
                <a:t>ハイロックス社</a:t>
              </a:r>
              <a:r>
                <a:rPr kumimoji="1" lang="en-US" altLang="ja-JP" dirty="0"/>
                <a:t> MXB-MACRO </a:t>
              </a:r>
              <a:r>
                <a:rPr kumimoji="1" lang="ja-JP" altLang="en-US" dirty="0"/>
                <a:t>倍率</a:t>
              </a:r>
              <a:r>
                <a:rPr kumimoji="1" lang="en-US" altLang="ja-JP" dirty="0"/>
                <a:t>1:100</a:t>
              </a:r>
              <a:r>
                <a:rPr kumimoji="1" lang="ja-JP" altLang="en-US" dirty="0"/>
                <a:t> 明視野</a:t>
              </a:r>
            </a:p>
          </p:txBody>
        </p:sp>
      </p:grpSp>
      <p:grpSp>
        <p:nvGrpSpPr>
          <p:cNvPr id="6" name="グループ化 5">
            <a:extLst>
              <a:ext uri="{FF2B5EF4-FFF2-40B4-BE49-F238E27FC236}">
                <a16:creationId xmlns:a16="http://schemas.microsoft.com/office/drawing/2014/main" id="{51A70B57-5F36-4A15-BAD4-AAE449D1C354}"/>
              </a:ext>
            </a:extLst>
          </p:cNvPr>
          <p:cNvGrpSpPr/>
          <p:nvPr/>
        </p:nvGrpSpPr>
        <p:grpSpPr>
          <a:xfrm>
            <a:off x="1281410" y="2748670"/>
            <a:ext cx="4697018" cy="3837154"/>
            <a:chOff x="6950690" y="2863267"/>
            <a:chExt cx="4697018" cy="3837154"/>
          </a:xfrm>
        </p:grpSpPr>
        <p:pic>
          <p:nvPicPr>
            <p:cNvPr id="7" name="図 6">
              <a:extLst>
                <a:ext uri="{FF2B5EF4-FFF2-40B4-BE49-F238E27FC236}">
                  <a16:creationId xmlns:a16="http://schemas.microsoft.com/office/drawing/2014/main" id="{C819B4FA-3E29-4CF7-99C4-2093C5AD5A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690" y="2863267"/>
              <a:ext cx="4697018" cy="3197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テキスト ボックス 8">
              <a:extLst>
                <a:ext uri="{FF2B5EF4-FFF2-40B4-BE49-F238E27FC236}">
                  <a16:creationId xmlns:a16="http://schemas.microsoft.com/office/drawing/2014/main" id="{CD1672D3-8E44-4849-A2B3-50AF6B393090}"/>
                </a:ext>
              </a:extLst>
            </p:cNvPr>
            <p:cNvSpPr txBox="1"/>
            <p:nvPr/>
          </p:nvSpPr>
          <p:spPr>
            <a:xfrm>
              <a:off x="7296331" y="6331089"/>
              <a:ext cx="4005736" cy="369332"/>
            </a:xfrm>
            <a:prstGeom prst="rect">
              <a:avLst/>
            </a:prstGeom>
            <a:noFill/>
          </p:spPr>
          <p:txBody>
            <a:bodyPr wrap="square" rtlCol="0">
              <a:spAutoFit/>
            </a:bodyPr>
            <a:lstStyle/>
            <a:p>
              <a:pPr algn="ctr"/>
              <a:r>
                <a:rPr kumimoji="1" lang="en-US" altLang="ja-JP" dirty="0"/>
                <a:t>Sony Xperia Ⅰ-Ⅲ SO-51B </a:t>
              </a:r>
              <a:endParaRPr kumimoji="1" lang="ja-JP" altLang="en-US" dirty="0"/>
            </a:p>
          </p:txBody>
        </p:sp>
        <p:sp>
          <p:nvSpPr>
            <p:cNvPr id="12" name="楕円 11">
              <a:extLst>
                <a:ext uri="{FF2B5EF4-FFF2-40B4-BE49-F238E27FC236}">
                  <a16:creationId xmlns:a16="http://schemas.microsoft.com/office/drawing/2014/main" id="{E89D7B5F-20E3-4F60-AB81-BA715C9BC645}"/>
                </a:ext>
              </a:extLst>
            </p:cNvPr>
            <p:cNvSpPr/>
            <p:nvPr/>
          </p:nvSpPr>
          <p:spPr>
            <a:xfrm>
              <a:off x="7971416" y="3251717"/>
              <a:ext cx="3514568" cy="2112611"/>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3941996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771913-D1A5-4097-B144-4DDED4D2C1CF}"/>
              </a:ext>
            </a:extLst>
          </p:cNvPr>
          <p:cNvSpPr>
            <a:spLocks noGrp="1"/>
          </p:cNvSpPr>
          <p:nvPr>
            <p:ph type="title"/>
          </p:nvPr>
        </p:nvSpPr>
        <p:spPr>
          <a:xfrm>
            <a:off x="750469" y="655427"/>
            <a:ext cx="9720072" cy="1499616"/>
          </a:xfrm>
        </p:spPr>
        <p:txBody>
          <a:bodyPr/>
          <a:lstStyle/>
          <a:p>
            <a:r>
              <a:rPr lang="ja-JP" altLang="en-US" dirty="0"/>
              <a:t>ガラスの成形について</a:t>
            </a:r>
            <a:endParaRPr kumimoji="1" lang="ja-JP" altLang="en-US" dirty="0"/>
          </a:p>
        </p:txBody>
      </p:sp>
      <p:sp>
        <p:nvSpPr>
          <p:cNvPr id="3" name="コンテンツ プレースホルダー 2">
            <a:extLst>
              <a:ext uri="{FF2B5EF4-FFF2-40B4-BE49-F238E27FC236}">
                <a16:creationId xmlns:a16="http://schemas.microsoft.com/office/drawing/2014/main" id="{1E2F2819-0CC9-4689-8514-00EF38D41F5A}"/>
              </a:ext>
            </a:extLst>
          </p:cNvPr>
          <p:cNvSpPr>
            <a:spLocks noGrp="1"/>
          </p:cNvSpPr>
          <p:nvPr>
            <p:ph idx="1"/>
          </p:nvPr>
        </p:nvSpPr>
        <p:spPr>
          <a:xfrm>
            <a:off x="636073" y="2285999"/>
            <a:ext cx="5810033" cy="3052451"/>
          </a:xfrm>
        </p:spPr>
        <p:txBody>
          <a:bodyPr>
            <a:normAutofit lnSpcReduction="10000"/>
          </a:bodyPr>
          <a:lstStyle/>
          <a:p>
            <a:pPr>
              <a:lnSpc>
                <a:spcPct val="150000"/>
              </a:lnSpc>
              <a:buFont typeface="Wingdings" panose="05000000000000000000" pitchFamily="2" charset="2"/>
              <a:buChar char="l"/>
            </a:pPr>
            <a:r>
              <a:rPr lang="ja-JP" altLang="en-US" sz="2400" dirty="0"/>
              <a:t>今回検査を行うガラス管は、</a:t>
            </a:r>
            <a:br>
              <a:rPr lang="en-US" altLang="ja-JP" sz="2400" dirty="0"/>
            </a:br>
            <a:r>
              <a:rPr lang="ja-JP" altLang="en-US" sz="2400" dirty="0"/>
              <a:t>右図のような装置によって生成される。</a:t>
            </a:r>
            <a:endParaRPr lang="en-US" altLang="ja-JP" sz="2400" dirty="0"/>
          </a:p>
          <a:p>
            <a:pPr>
              <a:lnSpc>
                <a:spcPct val="150000"/>
              </a:lnSpc>
              <a:buFont typeface="Wingdings" panose="05000000000000000000" pitchFamily="2" charset="2"/>
              <a:buChar char="l"/>
            </a:pPr>
            <a:endParaRPr kumimoji="1" lang="en-US" altLang="ja-JP" sz="2400" dirty="0"/>
          </a:p>
          <a:p>
            <a:pPr>
              <a:lnSpc>
                <a:spcPct val="150000"/>
              </a:lnSpc>
              <a:buFont typeface="Wingdings" panose="05000000000000000000" pitchFamily="2" charset="2"/>
              <a:buChar char="l"/>
            </a:pPr>
            <a:r>
              <a:rPr lang="ja-JP" altLang="en-US" sz="2400" dirty="0"/>
              <a:t>半液体状のガラスをローラで</a:t>
            </a:r>
            <a:br>
              <a:rPr lang="en-US" altLang="ja-JP" sz="2400" dirty="0"/>
            </a:br>
            <a:r>
              <a:rPr lang="ja-JP" altLang="en-US" sz="2400" dirty="0"/>
              <a:t>押し出して、一定の長さで切断する。</a:t>
            </a:r>
            <a:endParaRPr kumimoji="1" lang="ja-JP" altLang="en-US" sz="2400" dirty="0"/>
          </a:p>
        </p:txBody>
      </p:sp>
      <p:sp>
        <p:nvSpPr>
          <p:cNvPr id="4" name="正方形/長方形 3">
            <a:extLst>
              <a:ext uri="{FF2B5EF4-FFF2-40B4-BE49-F238E27FC236}">
                <a16:creationId xmlns:a16="http://schemas.microsoft.com/office/drawing/2014/main" id="{AE582BD3-B394-406C-A6E8-F29B4213E140}"/>
              </a:ext>
            </a:extLst>
          </p:cNvPr>
          <p:cNvSpPr/>
          <p:nvPr/>
        </p:nvSpPr>
        <p:spPr>
          <a:xfrm>
            <a:off x="6978869" y="1912883"/>
            <a:ext cx="4792717" cy="20284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737CD430-C0C6-421F-9630-2CDD535BD0E6}"/>
              </a:ext>
            </a:extLst>
          </p:cNvPr>
          <p:cNvSpPr/>
          <p:nvPr/>
        </p:nvSpPr>
        <p:spPr>
          <a:xfrm>
            <a:off x="8701773" y="3941378"/>
            <a:ext cx="1299373" cy="1042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16A24ABC-80C4-4547-AA00-16F0F4F75C12}"/>
              </a:ext>
            </a:extLst>
          </p:cNvPr>
          <p:cNvSpPr/>
          <p:nvPr/>
        </p:nvSpPr>
        <p:spPr>
          <a:xfrm>
            <a:off x="7746123" y="1912883"/>
            <a:ext cx="3258207" cy="1782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半液体状のガラス</a:t>
            </a:r>
          </a:p>
        </p:txBody>
      </p:sp>
      <p:sp>
        <p:nvSpPr>
          <p:cNvPr id="6" name="正方形/長方形 5">
            <a:extLst>
              <a:ext uri="{FF2B5EF4-FFF2-40B4-BE49-F238E27FC236}">
                <a16:creationId xmlns:a16="http://schemas.microsoft.com/office/drawing/2014/main" id="{B50F26A7-CD87-4A75-AACA-AA0ED8E6AA28}"/>
              </a:ext>
            </a:extLst>
          </p:cNvPr>
          <p:cNvSpPr/>
          <p:nvPr/>
        </p:nvSpPr>
        <p:spPr>
          <a:xfrm>
            <a:off x="8998553" y="3941379"/>
            <a:ext cx="753345" cy="1705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BE206A32-62A8-4275-901E-5773BCD795C4}"/>
              </a:ext>
            </a:extLst>
          </p:cNvPr>
          <p:cNvSpPr/>
          <p:nvPr/>
        </p:nvSpPr>
        <p:spPr>
          <a:xfrm>
            <a:off x="8376237" y="3941378"/>
            <a:ext cx="325536" cy="1705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6CB049D-C388-4964-AE21-45B784DE4D98}"/>
              </a:ext>
            </a:extLst>
          </p:cNvPr>
          <p:cNvSpPr/>
          <p:nvPr/>
        </p:nvSpPr>
        <p:spPr>
          <a:xfrm>
            <a:off x="10021951" y="3941378"/>
            <a:ext cx="304682" cy="1705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 name="グループ化 16">
            <a:extLst>
              <a:ext uri="{FF2B5EF4-FFF2-40B4-BE49-F238E27FC236}">
                <a16:creationId xmlns:a16="http://schemas.microsoft.com/office/drawing/2014/main" id="{B546A77D-1D93-4F43-9BDE-33FFA7FE8230}"/>
              </a:ext>
            </a:extLst>
          </p:cNvPr>
          <p:cNvGrpSpPr/>
          <p:nvPr/>
        </p:nvGrpSpPr>
        <p:grpSpPr>
          <a:xfrm>
            <a:off x="7442596" y="3938775"/>
            <a:ext cx="1260000" cy="1260000"/>
            <a:chOff x="7441773" y="4622037"/>
            <a:chExt cx="1260000" cy="1260000"/>
          </a:xfrm>
        </p:grpSpPr>
        <p:grpSp>
          <p:nvGrpSpPr>
            <p:cNvPr id="13" name="グループ化 12">
              <a:extLst>
                <a:ext uri="{FF2B5EF4-FFF2-40B4-BE49-F238E27FC236}">
                  <a16:creationId xmlns:a16="http://schemas.microsoft.com/office/drawing/2014/main" id="{1CFB1D93-857C-4152-B51D-D7051360C735}"/>
                </a:ext>
              </a:extLst>
            </p:cNvPr>
            <p:cNvGrpSpPr/>
            <p:nvPr/>
          </p:nvGrpSpPr>
          <p:grpSpPr>
            <a:xfrm>
              <a:off x="7441773" y="4622037"/>
              <a:ext cx="1260000" cy="1260000"/>
              <a:chOff x="7610729" y="3667680"/>
              <a:chExt cx="1260000" cy="1260000"/>
            </a:xfrm>
          </p:grpSpPr>
          <p:sp>
            <p:nvSpPr>
              <p:cNvPr id="9" name="楕円 8">
                <a:extLst>
                  <a:ext uri="{FF2B5EF4-FFF2-40B4-BE49-F238E27FC236}">
                    <a16:creationId xmlns:a16="http://schemas.microsoft.com/office/drawing/2014/main" id="{D57FA205-2D3D-4819-901D-EAC96B2D9DFF}"/>
                  </a:ext>
                </a:extLst>
              </p:cNvPr>
              <p:cNvSpPr/>
              <p:nvPr/>
            </p:nvSpPr>
            <p:spPr>
              <a:xfrm>
                <a:off x="7610729" y="3667680"/>
                <a:ext cx="1260000" cy="12600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B88A0B80-C28A-4373-9B40-6AA23D1EE169}"/>
                  </a:ext>
                </a:extLst>
              </p:cNvPr>
              <p:cNvSpPr/>
              <p:nvPr/>
            </p:nvSpPr>
            <p:spPr>
              <a:xfrm>
                <a:off x="8060018" y="4117680"/>
                <a:ext cx="360000" cy="36000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矢印: 環状 27">
              <a:extLst>
                <a:ext uri="{FF2B5EF4-FFF2-40B4-BE49-F238E27FC236}">
                  <a16:creationId xmlns:a16="http://schemas.microsoft.com/office/drawing/2014/main" id="{247EB751-AAED-4CE6-B68B-6FA220CABE70}"/>
                </a:ext>
              </a:extLst>
            </p:cNvPr>
            <p:cNvSpPr/>
            <p:nvPr/>
          </p:nvSpPr>
          <p:spPr>
            <a:xfrm>
              <a:off x="7601404" y="4804454"/>
              <a:ext cx="905227" cy="842299"/>
            </a:xfrm>
            <a:prstGeom prst="circularArrow">
              <a:avLst>
                <a:gd name="adj1" fmla="val 12500"/>
                <a:gd name="adj2" fmla="val 1142319"/>
                <a:gd name="adj3" fmla="val 20457681"/>
                <a:gd name="adj4" fmla="val 8854310"/>
                <a:gd name="adj5" fmla="val 12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5" name="グループ化 14">
            <a:extLst>
              <a:ext uri="{FF2B5EF4-FFF2-40B4-BE49-F238E27FC236}">
                <a16:creationId xmlns:a16="http://schemas.microsoft.com/office/drawing/2014/main" id="{21496B8D-3A67-4F2A-8BCF-1DB4C7DB9A38}"/>
              </a:ext>
            </a:extLst>
          </p:cNvPr>
          <p:cNvGrpSpPr/>
          <p:nvPr/>
        </p:nvGrpSpPr>
        <p:grpSpPr>
          <a:xfrm>
            <a:off x="10021951" y="3938775"/>
            <a:ext cx="1260000" cy="1260000"/>
            <a:chOff x="10021951" y="4622040"/>
            <a:chExt cx="1260000" cy="1260000"/>
          </a:xfrm>
        </p:grpSpPr>
        <p:grpSp>
          <p:nvGrpSpPr>
            <p:cNvPr id="14" name="グループ化 13">
              <a:extLst>
                <a:ext uri="{FF2B5EF4-FFF2-40B4-BE49-F238E27FC236}">
                  <a16:creationId xmlns:a16="http://schemas.microsoft.com/office/drawing/2014/main" id="{3CA33A79-16D9-4E00-B883-918622349BC3}"/>
                </a:ext>
              </a:extLst>
            </p:cNvPr>
            <p:cNvGrpSpPr/>
            <p:nvPr/>
          </p:nvGrpSpPr>
          <p:grpSpPr>
            <a:xfrm>
              <a:off x="10021951" y="4622040"/>
              <a:ext cx="1260000" cy="1260000"/>
              <a:chOff x="9879724" y="3667680"/>
              <a:chExt cx="1260000" cy="1260000"/>
            </a:xfrm>
            <a:solidFill>
              <a:schemeClr val="accent6"/>
            </a:solidFill>
          </p:grpSpPr>
          <p:sp>
            <p:nvSpPr>
              <p:cNvPr id="10" name="楕円 9">
                <a:extLst>
                  <a:ext uri="{FF2B5EF4-FFF2-40B4-BE49-F238E27FC236}">
                    <a16:creationId xmlns:a16="http://schemas.microsoft.com/office/drawing/2014/main" id="{4BD94718-62BE-4801-A4C1-2079D8C78F22}"/>
                  </a:ext>
                </a:extLst>
              </p:cNvPr>
              <p:cNvSpPr/>
              <p:nvPr/>
            </p:nvSpPr>
            <p:spPr>
              <a:xfrm>
                <a:off x="9879724" y="3667680"/>
                <a:ext cx="1260000" cy="12600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3361BD2-17DE-44FC-A15D-1A830FF2A577}"/>
                  </a:ext>
                </a:extLst>
              </p:cNvPr>
              <p:cNvSpPr/>
              <p:nvPr/>
            </p:nvSpPr>
            <p:spPr>
              <a:xfrm>
                <a:off x="10328314" y="4117680"/>
                <a:ext cx="360000" cy="36000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 name="矢印: 環状 28">
              <a:extLst>
                <a:ext uri="{FF2B5EF4-FFF2-40B4-BE49-F238E27FC236}">
                  <a16:creationId xmlns:a16="http://schemas.microsoft.com/office/drawing/2014/main" id="{D4E6841B-039E-4A87-B0D4-404E9A0FDD60}"/>
                </a:ext>
              </a:extLst>
            </p:cNvPr>
            <p:cNvSpPr/>
            <p:nvPr/>
          </p:nvSpPr>
          <p:spPr>
            <a:xfrm flipH="1">
              <a:off x="10246951" y="4793989"/>
              <a:ext cx="817574" cy="842299"/>
            </a:xfrm>
            <a:prstGeom prst="circularArrow">
              <a:avLst>
                <a:gd name="adj1" fmla="val 12500"/>
                <a:gd name="adj2" fmla="val 1142319"/>
                <a:gd name="adj3" fmla="val 20457681"/>
                <a:gd name="adj4" fmla="val 8854310"/>
                <a:gd name="adj5" fmla="val 12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1" name="矢印: 下 30">
            <a:extLst>
              <a:ext uri="{FF2B5EF4-FFF2-40B4-BE49-F238E27FC236}">
                <a16:creationId xmlns:a16="http://schemas.microsoft.com/office/drawing/2014/main" id="{856CAF64-E293-4C24-B4AE-D00509D2E39D}"/>
              </a:ext>
            </a:extLst>
          </p:cNvPr>
          <p:cNvSpPr/>
          <p:nvPr/>
        </p:nvSpPr>
        <p:spPr>
          <a:xfrm>
            <a:off x="8690702" y="5646753"/>
            <a:ext cx="325820" cy="89684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65D7E0DB-E57B-4291-959D-13E57DD1D075}"/>
              </a:ext>
            </a:extLst>
          </p:cNvPr>
          <p:cNvSpPr txBox="1"/>
          <p:nvPr/>
        </p:nvSpPr>
        <p:spPr>
          <a:xfrm>
            <a:off x="10955810" y="5448263"/>
            <a:ext cx="1407824" cy="369332"/>
          </a:xfrm>
          <a:prstGeom prst="rect">
            <a:avLst/>
          </a:prstGeom>
          <a:noFill/>
        </p:spPr>
        <p:txBody>
          <a:bodyPr wrap="square" rtlCol="0">
            <a:spAutoFit/>
          </a:bodyPr>
          <a:lstStyle/>
          <a:p>
            <a:r>
              <a:rPr kumimoji="1" lang="ja-JP" altLang="en-US" dirty="0"/>
              <a:t>ローラー</a:t>
            </a:r>
          </a:p>
        </p:txBody>
      </p:sp>
      <p:sp>
        <p:nvSpPr>
          <p:cNvPr id="32" name="矢印: 下 31">
            <a:extLst>
              <a:ext uri="{FF2B5EF4-FFF2-40B4-BE49-F238E27FC236}">
                <a16:creationId xmlns:a16="http://schemas.microsoft.com/office/drawing/2014/main" id="{965F0631-ACA1-46B5-9FF3-9848763284F5}"/>
              </a:ext>
            </a:extLst>
          </p:cNvPr>
          <p:cNvSpPr/>
          <p:nvPr/>
        </p:nvSpPr>
        <p:spPr>
          <a:xfrm rot="7376176">
            <a:off x="11078243" y="5074280"/>
            <a:ext cx="209549" cy="40568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下 22">
            <a:extLst>
              <a:ext uri="{FF2B5EF4-FFF2-40B4-BE49-F238E27FC236}">
                <a16:creationId xmlns:a16="http://schemas.microsoft.com/office/drawing/2014/main" id="{1258AEFE-87F2-4F5F-B233-7B28C07773AE}"/>
              </a:ext>
            </a:extLst>
          </p:cNvPr>
          <p:cNvSpPr/>
          <p:nvPr/>
        </p:nvSpPr>
        <p:spPr>
          <a:xfrm>
            <a:off x="9747137" y="5632929"/>
            <a:ext cx="325820" cy="89684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370939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楕円 12">
            <a:extLst>
              <a:ext uri="{FF2B5EF4-FFF2-40B4-BE49-F238E27FC236}">
                <a16:creationId xmlns:a16="http://schemas.microsoft.com/office/drawing/2014/main" id="{5B2F58BF-C74F-4476-8241-2470805B5E03}"/>
              </a:ext>
            </a:extLst>
          </p:cNvPr>
          <p:cNvSpPr/>
          <p:nvPr/>
        </p:nvSpPr>
        <p:spPr>
          <a:xfrm>
            <a:off x="10712204" y="390252"/>
            <a:ext cx="1479796" cy="1469001"/>
          </a:xfrm>
          <a:prstGeom prst="ellipse">
            <a:avLst/>
          </a:prstGeom>
          <a:solidFill>
            <a:schemeClr val="bg1"/>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7D166C31-5EAB-49A8-B44C-F3DE9AA328ED}"/>
              </a:ext>
            </a:extLst>
          </p:cNvPr>
          <p:cNvGrpSpPr/>
          <p:nvPr/>
        </p:nvGrpSpPr>
        <p:grpSpPr>
          <a:xfrm>
            <a:off x="8179493" y="481837"/>
            <a:ext cx="2178423" cy="2286001"/>
            <a:chOff x="6463552" y="546846"/>
            <a:chExt cx="2474259" cy="2985247"/>
          </a:xfrm>
          <a:solidFill>
            <a:schemeClr val="accent2">
              <a:lumMod val="60000"/>
              <a:lumOff val="40000"/>
            </a:schemeClr>
          </a:solidFill>
        </p:grpSpPr>
        <p:sp>
          <p:nvSpPr>
            <p:cNvPr id="2" name="正方形/長方形 1">
              <a:extLst>
                <a:ext uri="{FF2B5EF4-FFF2-40B4-BE49-F238E27FC236}">
                  <a16:creationId xmlns:a16="http://schemas.microsoft.com/office/drawing/2014/main" id="{1E06E04F-CF8C-493A-81ED-C78B27EB5935}"/>
                </a:ext>
              </a:extLst>
            </p:cNvPr>
            <p:cNvSpPr/>
            <p:nvPr/>
          </p:nvSpPr>
          <p:spPr>
            <a:xfrm>
              <a:off x="6463552" y="546846"/>
              <a:ext cx="2474259" cy="29852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8584247E-78E6-4E7C-8FD6-1F6C45D57749}"/>
                </a:ext>
              </a:extLst>
            </p:cNvPr>
            <p:cNvSpPr/>
            <p:nvPr/>
          </p:nvSpPr>
          <p:spPr>
            <a:xfrm>
              <a:off x="7252447" y="1192306"/>
              <a:ext cx="896471" cy="1694329"/>
            </a:xfrm>
            <a:prstGeom prst="ellipse">
              <a:avLst/>
            </a:prstGeom>
            <a:solidFill>
              <a:schemeClr val="accent2">
                <a:lumMod val="20000"/>
                <a:lumOff val="80000"/>
              </a:schemeClr>
            </a:solidFill>
            <a:ln>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矢印: 右 4">
            <a:extLst>
              <a:ext uri="{FF2B5EF4-FFF2-40B4-BE49-F238E27FC236}">
                <a16:creationId xmlns:a16="http://schemas.microsoft.com/office/drawing/2014/main" id="{573F6451-1B66-48D0-BD71-32CA27ED8AD1}"/>
              </a:ext>
            </a:extLst>
          </p:cNvPr>
          <p:cNvSpPr/>
          <p:nvPr/>
        </p:nvSpPr>
        <p:spPr>
          <a:xfrm rot="9442149">
            <a:off x="9854259" y="1453615"/>
            <a:ext cx="1011553" cy="417161"/>
          </a:xfrm>
          <a:prstGeom prst="right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213655A-A3F8-4135-8EEF-862DB8FC6A6D}"/>
              </a:ext>
            </a:extLst>
          </p:cNvPr>
          <p:cNvSpPr txBox="1"/>
          <p:nvPr/>
        </p:nvSpPr>
        <p:spPr>
          <a:xfrm>
            <a:off x="10907129" y="976108"/>
            <a:ext cx="1089946" cy="369332"/>
          </a:xfrm>
          <a:prstGeom prst="rect">
            <a:avLst/>
          </a:prstGeom>
          <a:noFill/>
        </p:spPr>
        <p:txBody>
          <a:bodyPr wrap="square" rtlCol="0">
            <a:spAutoFit/>
          </a:bodyPr>
          <a:lstStyle/>
          <a:p>
            <a:pPr algn="ctr"/>
            <a:r>
              <a:rPr kumimoji="1" lang="ja-JP" altLang="en-US" dirty="0">
                <a:solidFill>
                  <a:sysClr val="windowText" lastClr="000000"/>
                </a:solidFill>
              </a:rPr>
              <a:t>空気</a:t>
            </a:r>
          </a:p>
        </p:txBody>
      </p:sp>
      <p:sp>
        <p:nvSpPr>
          <p:cNvPr id="7" name="矢印: 下 6">
            <a:extLst>
              <a:ext uri="{FF2B5EF4-FFF2-40B4-BE49-F238E27FC236}">
                <a16:creationId xmlns:a16="http://schemas.microsoft.com/office/drawing/2014/main" id="{CD6112D0-C74B-470F-9CB9-033456126109}"/>
              </a:ext>
            </a:extLst>
          </p:cNvPr>
          <p:cNvSpPr/>
          <p:nvPr/>
        </p:nvSpPr>
        <p:spPr>
          <a:xfrm>
            <a:off x="8393650" y="3276346"/>
            <a:ext cx="1573633" cy="28471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1094B1F-7A79-49D1-A7B8-1487BD72DA07}"/>
              </a:ext>
            </a:extLst>
          </p:cNvPr>
          <p:cNvSpPr txBox="1"/>
          <p:nvPr/>
        </p:nvSpPr>
        <p:spPr>
          <a:xfrm>
            <a:off x="9967283" y="3308075"/>
            <a:ext cx="1800493" cy="369332"/>
          </a:xfrm>
          <a:prstGeom prst="rect">
            <a:avLst/>
          </a:prstGeom>
          <a:noFill/>
        </p:spPr>
        <p:txBody>
          <a:bodyPr wrap="none" rtlCol="0">
            <a:spAutoFit/>
          </a:bodyPr>
          <a:lstStyle/>
          <a:p>
            <a:r>
              <a:rPr kumimoji="1" lang="ja-JP" altLang="en-US" dirty="0"/>
              <a:t>一定時間経過後</a:t>
            </a:r>
          </a:p>
        </p:txBody>
      </p:sp>
      <p:sp>
        <p:nvSpPr>
          <p:cNvPr id="9" name="テキスト ボックス 8">
            <a:extLst>
              <a:ext uri="{FF2B5EF4-FFF2-40B4-BE49-F238E27FC236}">
                <a16:creationId xmlns:a16="http://schemas.microsoft.com/office/drawing/2014/main" id="{4BB5D013-6C03-4546-A03B-FD6143072AF9}"/>
              </a:ext>
            </a:extLst>
          </p:cNvPr>
          <p:cNvSpPr txBox="1"/>
          <p:nvPr/>
        </p:nvSpPr>
        <p:spPr>
          <a:xfrm>
            <a:off x="9441730" y="2798054"/>
            <a:ext cx="1832372" cy="369332"/>
          </a:xfrm>
          <a:prstGeom prst="rect">
            <a:avLst/>
          </a:prstGeom>
          <a:noFill/>
        </p:spPr>
        <p:txBody>
          <a:bodyPr wrap="square" rtlCol="0">
            <a:spAutoFit/>
          </a:bodyPr>
          <a:lstStyle/>
          <a:p>
            <a:pPr algn="ctr"/>
            <a:r>
              <a:rPr lang="ja-JP" altLang="en-US" dirty="0"/>
              <a:t>成形中の</a:t>
            </a:r>
            <a:r>
              <a:rPr kumimoji="1" lang="ja-JP" altLang="en-US" dirty="0"/>
              <a:t>ガラス</a:t>
            </a:r>
          </a:p>
        </p:txBody>
      </p:sp>
      <p:sp>
        <p:nvSpPr>
          <p:cNvPr id="19" name="タイトル 18">
            <a:extLst>
              <a:ext uri="{FF2B5EF4-FFF2-40B4-BE49-F238E27FC236}">
                <a16:creationId xmlns:a16="http://schemas.microsoft.com/office/drawing/2014/main" id="{02D773D2-B0B2-4068-BFF1-787E54F625C5}"/>
              </a:ext>
            </a:extLst>
          </p:cNvPr>
          <p:cNvSpPr>
            <a:spLocks noGrp="1"/>
          </p:cNvSpPr>
          <p:nvPr>
            <p:ph type="title"/>
          </p:nvPr>
        </p:nvSpPr>
        <p:spPr>
          <a:xfrm>
            <a:off x="801748" y="713697"/>
            <a:ext cx="6047937" cy="1447172"/>
          </a:xfrm>
        </p:spPr>
        <p:txBody>
          <a:bodyPr anchor="ctr">
            <a:noAutofit/>
          </a:bodyPr>
          <a:lstStyle/>
          <a:p>
            <a:r>
              <a:rPr lang="ja-JP" altLang="en-US" sz="4800" dirty="0">
                <a:solidFill>
                  <a:schemeClr val="tx1"/>
                </a:solidFill>
                <a:effectLst>
                  <a:glow rad="38100">
                    <a:schemeClr val="bg1">
                      <a:lumMod val="65000"/>
                      <a:lumOff val="35000"/>
                      <a:alpha val="40000"/>
                    </a:schemeClr>
                  </a:glow>
                </a:effectLst>
              </a:rPr>
              <a:t>品質管理について</a:t>
            </a:r>
          </a:p>
        </p:txBody>
      </p:sp>
      <p:sp>
        <p:nvSpPr>
          <p:cNvPr id="17" name="テキスト ボックス 16">
            <a:extLst>
              <a:ext uri="{FF2B5EF4-FFF2-40B4-BE49-F238E27FC236}">
                <a16:creationId xmlns:a16="http://schemas.microsoft.com/office/drawing/2014/main" id="{AEC0B413-5B57-4B26-AA69-0FF225579DE0}"/>
              </a:ext>
            </a:extLst>
          </p:cNvPr>
          <p:cNvSpPr txBox="1"/>
          <p:nvPr/>
        </p:nvSpPr>
        <p:spPr>
          <a:xfrm>
            <a:off x="9273679" y="6405472"/>
            <a:ext cx="2178423" cy="369332"/>
          </a:xfrm>
          <a:prstGeom prst="rect">
            <a:avLst/>
          </a:prstGeom>
          <a:noFill/>
        </p:spPr>
        <p:txBody>
          <a:bodyPr wrap="square" rtlCol="0">
            <a:spAutoFit/>
          </a:bodyPr>
          <a:lstStyle/>
          <a:p>
            <a:pPr algn="ctr"/>
            <a:r>
              <a:rPr kumimoji="1" lang="ja-JP" altLang="en-US" dirty="0"/>
              <a:t>成形後のガラス</a:t>
            </a:r>
          </a:p>
        </p:txBody>
      </p:sp>
      <p:sp>
        <p:nvSpPr>
          <p:cNvPr id="22" name="コンテンツ プレースホルダー 2">
            <a:extLst>
              <a:ext uri="{FF2B5EF4-FFF2-40B4-BE49-F238E27FC236}">
                <a16:creationId xmlns:a16="http://schemas.microsoft.com/office/drawing/2014/main" id="{2442E298-5592-4CED-8FFC-A880719C6D54}"/>
              </a:ext>
            </a:extLst>
          </p:cNvPr>
          <p:cNvSpPr txBox="1">
            <a:spLocks noGrp="1"/>
          </p:cNvSpPr>
          <p:nvPr>
            <p:ph type="body" sz="half" idx="2"/>
          </p:nvPr>
        </p:nvSpPr>
        <p:spPr>
          <a:xfrm>
            <a:off x="869996" y="1800104"/>
            <a:ext cx="7147660" cy="3176121"/>
          </a:xfrm>
          <a:prstGeom prst="rect">
            <a:avLst/>
          </a:prstGeom>
        </p:spPr>
        <p:txBody>
          <a:bodyPr anchor="t">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kumimoji="1"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9pPr>
          </a:lstStyle>
          <a:p>
            <a:pPr>
              <a:lnSpc>
                <a:spcPct val="150000"/>
              </a:lnSpc>
              <a:buFont typeface="Wingdings" panose="05000000000000000000" pitchFamily="2" charset="2"/>
              <a:buChar char="l"/>
            </a:pPr>
            <a:r>
              <a:rPr lang="ja-JP" altLang="en-US" sz="2400" dirty="0">
                <a:effectLst>
                  <a:glow rad="38100">
                    <a:schemeClr val="bg1">
                      <a:lumMod val="50000"/>
                      <a:lumOff val="50000"/>
                      <a:alpha val="20000"/>
                    </a:schemeClr>
                  </a:glow>
                </a:effectLst>
                <a:latin typeface="+mn-ea"/>
              </a:rPr>
              <a:t>ローラ表面の凹凸より、ガラスに空気が混入</a:t>
            </a:r>
            <a:endParaRPr lang="en-US" altLang="ja-JP" sz="2400" dirty="0">
              <a:effectLst>
                <a:glow rad="38100">
                  <a:schemeClr val="bg1">
                    <a:lumMod val="50000"/>
                    <a:lumOff val="50000"/>
                    <a:alpha val="20000"/>
                  </a:schemeClr>
                </a:glow>
              </a:effectLst>
              <a:latin typeface="+mn-ea"/>
            </a:endParaRPr>
          </a:p>
          <a:p>
            <a:pPr>
              <a:lnSpc>
                <a:spcPct val="150000"/>
              </a:lnSpc>
              <a:buFont typeface="Wingdings" panose="05000000000000000000" pitchFamily="2" charset="2"/>
              <a:buChar char="l"/>
            </a:pPr>
            <a:r>
              <a:rPr lang="ja-JP" altLang="en-US" sz="2400" dirty="0">
                <a:effectLst>
                  <a:glow rad="38100">
                    <a:schemeClr val="bg1">
                      <a:lumMod val="50000"/>
                      <a:lumOff val="50000"/>
                      <a:alpha val="20000"/>
                    </a:schemeClr>
                  </a:glow>
                </a:effectLst>
                <a:latin typeface="+mn-ea"/>
              </a:rPr>
              <a:t>混入した空気が物理的に引き延ばされる、</a:t>
            </a:r>
            <a:br>
              <a:rPr lang="en-US" altLang="ja-JP" sz="2400" dirty="0">
                <a:effectLst>
                  <a:glow rad="38100">
                    <a:schemeClr val="bg1">
                      <a:lumMod val="50000"/>
                      <a:lumOff val="50000"/>
                      <a:alpha val="20000"/>
                    </a:schemeClr>
                  </a:glow>
                </a:effectLst>
                <a:latin typeface="+mn-ea"/>
              </a:rPr>
            </a:br>
            <a:r>
              <a:rPr lang="ja-JP" altLang="en-US" sz="2400" dirty="0">
                <a:effectLst>
                  <a:glow rad="38100">
                    <a:schemeClr val="bg1">
                      <a:lumMod val="50000"/>
                      <a:lumOff val="50000"/>
                      <a:alpha val="20000"/>
                    </a:schemeClr>
                  </a:glow>
                </a:effectLst>
                <a:latin typeface="+mn-ea"/>
              </a:rPr>
              <a:t>温度変化によって圧縮される、などの要因により</a:t>
            </a:r>
            <a:br>
              <a:rPr lang="en-US" altLang="ja-JP" sz="2400" dirty="0">
                <a:effectLst>
                  <a:glow rad="38100">
                    <a:schemeClr val="bg1">
                      <a:lumMod val="50000"/>
                      <a:lumOff val="50000"/>
                      <a:alpha val="20000"/>
                    </a:schemeClr>
                  </a:glow>
                </a:effectLst>
                <a:latin typeface="+mn-ea"/>
              </a:rPr>
            </a:br>
            <a:r>
              <a:rPr lang="ja-JP" altLang="en-US" sz="2400" dirty="0">
                <a:effectLst>
                  <a:glow rad="38100">
                    <a:schemeClr val="bg1">
                      <a:lumMod val="50000"/>
                      <a:lumOff val="50000"/>
                      <a:alpha val="20000"/>
                    </a:schemeClr>
                  </a:glow>
                </a:effectLst>
                <a:latin typeface="+mn-ea"/>
              </a:rPr>
              <a:t>欠陥としてガラス内部に残留</a:t>
            </a:r>
            <a:endParaRPr lang="en-US" altLang="ja-JP" sz="2400" dirty="0">
              <a:effectLst>
                <a:glow rad="38100">
                  <a:schemeClr val="bg1">
                    <a:lumMod val="50000"/>
                    <a:lumOff val="50000"/>
                    <a:alpha val="20000"/>
                  </a:schemeClr>
                </a:glow>
              </a:effectLst>
              <a:latin typeface="+mn-ea"/>
            </a:endParaRPr>
          </a:p>
        </p:txBody>
      </p:sp>
      <p:sp>
        <p:nvSpPr>
          <p:cNvPr id="23" name="テキスト ボックス 22">
            <a:extLst>
              <a:ext uri="{FF2B5EF4-FFF2-40B4-BE49-F238E27FC236}">
                <a16:creationId xmlns:a16="http://schemas.microsoft.com/office/drawing/2014/main" id="{A643D7CB-A559-405C-AFE9-C860ED12AEC4}"/>
              </a:ext>
            </a:extLst>
          </p:cNvPr>
          <p:cNvSpPr txBox="1"/>
          <p:nvPr/>
        </p:nvSpPr>
        <p:spPr>
          <a:xfrm>
            <a:off x="858669" y="4603148"/>
            <a:ext cx="7298171" cy="1154162"/>
          </a:xfrm>
          <a:prstGeom prst="rect">
            <a:avLst/>
          </a:prstGeom>
          <a:noFill/>
        </p:spPr>
        <p:txBody>
          <a:bodyPr wrap="square" rtlCol="0">
            <a:spAutoFit/>
          </a:bodyPr>
          <a:lstStyle/>
          <a:p>
            <a:pPr>
              <a:lnSpc>
                <a:spcPct val="150000"/>
              </a:lnSpc>
            </a:pPr>
            <a:r>
              <a:rPr lang="ja-JP" altLang="en-US" sz="1800" u="sng" dirty="0">
                <a:effectLst>
                  <a:glow rad="38100">
                    <a:schemeClr val="bg1">
                      <a:lumMod val="50000"/>
                      <a:lumOff val="50000"/>
                      <a:alpha val="20000"/>
                    </a:schemeClr>
                  </a:glow>
                </a:effectLst>
                <a:latin typeface="+mn-ea"/>
              </a:rPr>
              <a:t>→</a:t>
            </a:r>
            <a:r>
              <a:rPr lang="ja-JP" altLang="en-US" sz="2400" u="sng" dirty="0">
                <a:effectLst>
                  <a:glow rad="38100">
                    <a:schemeClr val="bg1">
                      <a:lumMod val="50000"/>
                      <a:lumOff val="50000"/>
                      <a:alpha val="20000"/>
                    </a:schemeClr>
                  </a:glow>
                </a:effectLst>
                <a:latin typeface="+mn-ea"/>
              </a:rPr>
              <a:t>発生した欠陥は加工後の製品の品質に</a:t>
            </a:r>
            <a:br>
              <a:rPr lang="en-US" altLang="ja-JP" sz="2400" u="sng" dirty="0">
                <a:effectLst>
                  <a:glow rad="38100">
                    <a:schemeClr val="bg1">
                      <a:lumMod val="50000"/>
                      <a:lumOff val="50000"/>
                      <a:alpha val="20000"/>
                    </a:schemeClr>
                  </a:glow>
                </a:effectLst>
                <a:latin typeface="+mn-ea"/>
              </a:rPr>
            </a:br>
            <a:r>
              <a:rPr lang="ja-JP" altLang="en-US" sz="2400" u="sng" dirty="0">
                <a:effectLst>
                  <a:glow rad="38100">
                    <a:schemeClr val="bg1">
                      <a:lumMod val="50000"/>
                      <a:lumOff val="50000"/>
                      <a:alpha val="20000"/>
                    </a:schemeClr>
                  </a:glow>
                </a:effectLst>
                <a:latin typeface="+mn-ea"/>
              </a:rPr>
              <a:t>影響する可能性がある</a:t>
            </a:r>
            <a:endParaRPr kumimoji="1" lang="ja-JP" altLang="en-US" dirty="0">
              <a:latin typeface="+mn-ea"/>
            </a:endParaRPr>
          </a:p>
        </p:txBody>
      </p:sp>
      <p:grpSp>
        <p:nvGrpSpPr>
          <p:cNvPr id="18" name="グループ化 17">
            <a:extLst>
              <a:ext uri="{FF2B5EF4-FFF2-40B4-BE49-F238E27FC236}">
                <a16:creationId xmlns:a16="http://schemas.microsoft.com/office/drawing/2014/main" id="{0FC08255-AD2D-4416-B5AD-C5B166A06136}"/>
              </a:ext>
            </a:extLst>
          </p:cNvPr>
          <p:cNvGrpSpPr/>
          <p:nvPr/>
        </p:nvGrpSpPr>
        <p:grpSpPr>
          <a:xfrm>
            <a:off x="7350066" y="4021646"/>
            <a:ext cx="3902124" cy="2286001"/>
            <a:chOff x="5672970" y="4038924"/>
            <a:chExt cx="3902124" cy="2286001"/>
          </a:xfrm>
        </p:grpSpPr>
        <p:grpSp>
          <p:nvGrpSpPr>
            <p:cNvPr id="10" name="グループ化 9">
              <a:extLst>
                <a:ext uri="{FF2B5EF4-FFF2-40B4-BE49-F238E27FC236}">
                  <a16:creationId xmlns:a16="http://schemas.microsoft.com/office/drawing/2014/main" id="{5CE14DCB-BA0D-409C-BA77-95292D96C892}"/>
                </a:ext>
              </a:extLst>
            </p:cNvPr>
            <p:cNvGrpSpPr/>
            <p:nvPr/>
          </p:nvGrpSpPr>
          <p:grpSpPr>
            <a:xfrm>
              <a:off x="6502398" y="4038924"/>
              <a:ext cx="2178424" cy="2286001"/>
              <a:chOff x="6463552" y="546846"/>
              <a:chExt cx="2474259" cy="2985247"/>
            </a:xfrm>
            <a:solidFill>
              <a:schemeClr val="accent1">
                <a:lumMod val="60000"/>
                <a:lumOff val="40000"/>
              </a:schemeClr>
            </a:solidFill>
          </p:grpSpPr>
          <p:sp>
            <p:nvSpPr>
              <p:cNvPr id="11" name="正方形/長方形 10">
                <a:extLst>
                  <a:ext uri="{FF2B5EF4-FFF2-40B4-BE49-F238E27FC236}">
                    <a16:creationId xmlns:a16="http://schemas.microsoft.com/office/drawing/2014/main" id="{1F6EE279-771B-486F-BC4B-288577A01AAB}"/>
                  </a:ext>
                </a:extLst>
              </p:cNvPr>
              <p:cNvSpPr/>
              <p:nvPr/>
            </p:nvSpPr>
            <p:spPr>
              <a:xfrm>
                <a:off x="6463552" y="546846"/>
                <a:ext cx="2474259" cy="2985247"/>
              </a:xfrm>
              <a:prstGeom prst="rect">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28092FD-7ABA-41AF-A443-CFE2E7BF946B}"/>
                  </a:ext>
                </a:extLst>
              </p:cNvPr>
              <p:cNvSpPr/>
              <p:nvPr/>
            </p:nvSpPr>
            <p:spPr>
              <a:xfrm>
                <a:off x="7648753" y="729684"/>
                <a:ext cx="51928" cy="2601821"/>
              </a:xfrm>
              <a:prstGeom prst="ellipse">
                <a:avLst/>
              </a:prstGeom>
              <a:solidFill>
                <a:schemeClr val="accent1">
                  <a:lumMod val="20000"/>
                  <a:lumOff val="80000"/>
                </a:schemeClr>
              </a:solidFill>
              <a:ln>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矢印: 右 13">
              <a:extLst>
                <a:ext uri="{FF2B5EF4-FFF2-40B4-BE49-F238E27FC236}">
                  <a16:creationId xmlns:a16="http://schemas.microsoft.com/office/drawing/2014/main" id="{99CAEC2A-642E-494E-990F-5A2371B327C1}"/>
                </a:ext>
              </a:extLst>
            </p:cNvPr>
            <p:cNvSpPr/>
            <p:nvPr/>
          </p:nvSpPr>
          <p:spPr>
            <a:xfrm>
              <a:off x="5672970" y="5050188"/>
              <a:ext cx="749853" cy="259976"/>
            </a:xfrm>
            <a:prstGeom prst="rightArrow">
              <a:avLst/>
            </a:prstGeom>
            <a:solidFill>
              <a:schemeClr val="bg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6D0ED854-5720-4C23-B49F-E5FA0D99F0FD}"/>
                </a:ext>
              </a:extLst>
            </p:cNvPr>
            <p:cNvSpPr/>
            <p:nvPr/>
          </p:nvSpPr>
          <p:spPr>
            <a:xfrm rot="10800000">
              <a:off x="8825241" y="5050509"/>
              <a:ext cx="749853" cy="259976"/>
            </a:xfrm>
            <a:prstGeom prst="rightArrow">
              <a:avLst/>
            </a:prstGeom>
            <a:solidFill>
              <a:schemeClr val="bg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2E76CC93-885C-41E4-A3E8-8DE4E2A86347}"/>
                </a:ext>
              </a:extLst>
            </p:cNvPr>
            <p:cNvSpPr/>
            <p:nvPr/>
          </p:nvSpPr>
          <p:spPr>
            <a:xfrm>
              <a:off x="7736028" y="5046636"/>
              <a:ext cx="749853" cy="259976"/>
            </a:xfrm>
            <a:prstGeom prst="rightArrow">
              <a:avLst/>
            </a:prstGeom>
            <a:solidFill>
              <a:schemeClr val="bg1"/>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右 23">
              <a:extLst>
                <a:ext uri="{FF2B5EF4-FFF2-40B4-BE49-F238E27FC236}">
                  <a16:creationId xmlns:a16="http://schemas.microsoft.com/office/drawing/2014/main" id="{4E93F629-82A3-4310-9D89-24822C7D5B14}"/>
                </a:ext>
              </a:extLst>
            </p:cNvPr>
            <p:cNvSpPr/>
            <p:nvPr/>
          </p:nvSpPr>
          <p:spPr>
            <a:xfrm rot="10800000">
              <a:off x="6649218" y="5046636"/>
              <a:ext cx="749853" cy="259976"/>
            </a:xfrm>
            <a:prstGeom prst="rightArrow">
              <a:avLst/>
            </a:prstGeom>
            <a:solidFill>
              <a:schemeClr val="bg1"/>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矢印: 右 24">
            <a:extLst>
              <a:ext uri="{FF2B5EF4-FFF2-40B4-BE49-F238E27FC236}">
                <a16:creationId xmlns:a16="http://schemas.microsoft.com/office/drawing/2014/main" id="{7C942010-64D7-48E9-B8B6-9B63C0879F6E}"/>
              </a:ext>
            </a:extLst>
          </p:cNvPr>
          <p:cNvSpPr/>
          <p:nvPr/>
        </p:nvSpPr>
        <p:spPr>
          <a:xfrm rot="16200000">
            <a:off x="9058382" y="3711284"/>
            <a:ext cx="374926" cy="276485"/>
          </a:xfrm>
          <a:prstGeom prst="rightArrow">
            <a:avLst/>
          </a:prstGeom>
          <a:solidFill>
            <a:schemeClr val="bg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A9468D23-309F-4D5A-A181-10A30061EDB9}"/>
              </a:ext>
            </a:extLst>
          </p:cNvPr>
          <p:cNvSpPr/>
          <p:nvPr/>
        </p:nvSpPr>
        <p:spPr>
          <a:xfrm rot="5400000">
            <a:off x="9058382" y="6326181"/>
            <a:ext cx="374926" cy="276485"/>
          </a:xfrm>
          <a:prstGeom prst="rightArrow">
            <a:avLst/>
          </a:prstGeom>
          <a:solidFill>
            <a:schemeClr val="bg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19798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9F029D-C522-4436-A2EA-7A1FDCE85677}"/>
              </a:ext>
            </a:extLst>
          </p:cNvPr>
          <p:cNvSpPr>
            <a:spLocks noGrp="1"/>
          </p:cNvSpPr>
          <p:nvPr>
            <p:ph type="title"/>
          </p:nvPr>
        </p:nvSpPr>
        <p:spPr>
          <a:xfrm>
            <a:off x="769832" y="697423"/>
            <a:ext cx="4586523" cy="1481328"/>
          </a:xfrm>
        </p:spPr>
        <p:txBody>
          <a:bodyPr anchor="b">
            <a:normAutofit fontScale="90000"/>
          </a:bodyPr>
          <a:lstStyle/>
          <a:p>
            <a:pPr>
              <a:lnSpc>
                <a:spcPct val="95000"/>
              </a:lnSpc>
            </a:pPr>
            <a:r>
              <a:rPr kumimoji="1" lang="ja-JP" altLang="en-US" sz="4800" dirty="0">
                <a:effectLst>
                  <a:glow rad="38100">
                    <a:schemeClr val="bg1">
                      <a:lumMod val="65000"/>
                      <a:lumOff val="35000"/>
                      <a:alpha val="40000"/>
                    </a:schemeClr>
                  </a:glow>
                </a:effectLst>
              </a:rPr>
              <a:t>画像認識技術について</a:t>
            </a:r>
          </a:p>
        </p:txBody>
      </p:sp>
      <p:sp>
        <p:nvSpPr>
          <p:cNvPr id="3" name="コンテンツ プレースホルダー 2">
            <a:extLst>
              <a:ext uri="{FF2B5EF4-FFF2-40B4-BE49-F238E27FC236}">
                <a16:creationId xmlns:a16="http://schemas.microsoft.com/office/drawing/2014/main" id="{03BC2C1D-E568-4132-8C21-69DA9879EF47}"/>
              </a:ext>
            </a:extLst>
          </p:cNvPr>
          <p:cNvSpPr>
            <a:spLocks noGrp="1"/>
          </p:cNvSpPr>
          <p:nvPr>
            <p:ph idx="1"/>
          </p:nvPr>
        </p:nvSpPr>
        <p:spPr>
          <a:xfrm>
            <a:off x="630936" y="2660904"/>
            <a:ext cx="5235270" cy="3547872"/>
          </a:xfrm>
        </p:spPr>
        <p:txBody>
          <a:bodyPr anchor="t">
            <a:normAutofit/>
          </a:bodyPr>
          <a:lstStyle/>
          <a:p>
            <a:pPr>
              <a:lnSpc>
                <a:spcPct val="150000"/>
              </a:lnSpc>
              <a:buFont typeface="Wingdings" panose="05000000000000000000" pitchFamily="2" charset="2"/>
              <a:buChar char="l"/>
            </a:pPr>
            <a:r>
              <a:rPr kumimoji="1" lang="en-US" altLang="ja-JP" sz="2400" u="sng" dirty="0">
                <a:effectLst>
                  <a:glow rad="38100">
                    <a:schemeClr val="bg1">
                      <a:lumMod val="50000"/>
                      <a:lumOff val="50000"/>
                      <a:alpha val="20000"/>
                    </a:schemeClr>
                  </a:glow>
                </a:effectLst>
                <a:latin typeface="+mn-ea"/>
              </a:rPr>
              <a:t>AI</a:t>
            </a:r>
            <a:r>
              <a:rPr kumimoji="1" lang="ja-JP" altLang="en-US" sz="2400" dirty="0">
                <a:effectLst>
                  <a:glow rad="38100">
                    <a:schemeClr val="bg1">
                      <a:lumMod val="50000"/>
                      <a:lumOff val="50000"/>
                      <a:alpha val="20000"/>
                    </a:schemeClr>
                  </a:glow>
                </a:effectLst>
                <a:latin typeface="+mn-ea"/>
              </a:rPr>
              <a:t>に画像を学習させて、</a:t>
            </a:r>
            <a:br>
              <a:rPr kumimoji="1" lang="en-US" altLang="ja-JP" sz="2400" dirty="0">
                <a:effectLst>
                  <a:glow rad="38100">
                    <a:schemeClr val="bg1">
                      <a:lumMod val="50000"/>
                      <a:lumOff val="50000"/>
                      <a:alpha val="20000"/>
                    </a:schemeClr>
                  </a:glow>
                </a:effectLst>
                <a:latin typeface="+mn-ea"/>
              </a:rPr>
            </a:br>
            <a:r>
              <a:rPr kumimoji="1" lang="ja-JP" altLang="en-US" sz="2400" dirty="0">
                <a:effectLst>
                  <a:glow rad="38100">
                    <a:schemeClr val="bg1">
                      <a:lumMod val="50000"/>
                      <a:lumOff val="50000"/>
                      <a:alpha val="20000"/>
                    </a:schemeClr>
                  </a:glow>
                </a:effectLst>
                <a:latin typeface="+mn-ea"/>
              </a:rPr>
              <a:t>画像や動画に登場する</a:t>
            </a:r>
            <a:br>
              <a:rPr kumimoji="1" lang="en-US" altLang="ja-JP" sz="2400" dirty="0">
                <a:effectLst>
                  <a:glow rad="38100">
                    <a:schemeClr val="bg1">
                      <a:lumMod val="50000"/>
                      <a:lumOff val="50000"/>
                      <a:alpha val="20000"/>
                    </a:schemeClr>
                  </a:glow>
                </a:effectLst>
                <a:latin typeface="+mn-ea"/>
              </a:rPr>
            </a:br>
            <a:r>
              <a:rPr kumimoji="1" lang="ja-JP" altLang="en-US" sz="2400" dirty="0">
                <a:effectLst>
                  <a:glow rad="38100">
                    <a:schemeClr val="bg1">
                      <a:lumMod val="50000"/>
                      <a:lumOff val="50000"/>
                      <a:alpha val="20000"/>
                    </a:schemeClr>
                  </a:glow>
                </a:effectLst>
                <a:latin typeface="+mn-ea"/>
              </a:rPr>
              <a:t>人物や物体を識別する技術</a:t>
            </a:r>
            <a:endParaRPr kumimoji="1" lang="en-US" altLang="ja-JP" sz="2400" dirty="0">
              <a:effectLst>
                <a:glow rad="38100">
                  <a:schemeClr val="bg1">
                    <a:lumMod val="50000"/>
                    <a:lumOff val="50000"/>
                    <a:alpha val="20000"/>
                  </a:schemeClr>
                </a:glow>
              </a:effectLst>
              <a:latin typeface="+mn-ea"/>
            </a:endParaRPr>
          </a:p>
          <a:p>
            <a:pPr>
              <a:lnSpc>
                <a:spcPct val="150000"/>
              </a:lnSpc>
              <a:buFont typeface="Wingdings" panose="05000000000000000000" pitchFamily="2" charset="2"/>
              <a:buChar char="l"/>
            </a:pPr>
            <a:r>
              <a:rPr kumimoji="1" lang="ja-JP" altLang="en-US" sz="2400" dirty="0">
                <a:effectLst>
                  <a:glow rad="38100">
                    <a:schemeClr val="bg1">
                      <a:lumMod val="50000"/>
                      <a:lumOff val="50000"/>
                      <a:alpha val="20000"/>
                    </a:schemeClr>
                  </a:glow>
                </a:effectLst>
                <a:latin typeface="+mn-ea"/>
              </a:rPr>
              <a:t>一般的に</a:t>
            </a:r>
            <a:r>
              <a:rPr kumimoji="1" lang="ja-JP" altLang="en-US" sz="2400" u="sng" dirty="0">
                <a:effectLst>
                  <a:glow rad="38100">
                    <a:schemeClr val="bg1">
                      <a:lumMod val="50000"/>
                      <a:lumOff val="50000"/>
                      <a:alpha val="20000"/>
                    </a:schemeClr>
                  </a:glow>
                </a:effectLst>
                <a:latin typeface="+mn-ea"/>
              </a:rPr>
              <a:t>ディープラーニング</a:t>
            </a:r>
            <a:r>
              <a:rPr kumimoji="1" lang="ja-JP" altLang="en-US" sz="2400" dirty="0">
                <a:effectLst>
                  <a:glow rad="38100">
                    <a:schemeClr val="bg1">
                      <a:lumMod val="50000"/>
                      <a:lumOff val="50000"/>
                      <a:alpha val="20000"/>
                    </a:schemeClr>
                  </a:glow>
                </a:effectLst>
                <a:latin typeface="+mn-ea"/>
              </a:rPr>
              <a:t>を</a:t>
            </a:r>
            <a:br>
              <a:rPr kumimoji="1" lang="en-US" altLang="ja-JP" sz="2400" dirty="0">
                <a:effectLst>
                  <a:glow rad="38100">
                    <a:schemeClr val="bg1">
                      <a:lumMod val="50000"/>
                      <a:lumOff val="50000"/>
                      <a:alpha val="20000"/>
                    </a:schemeClr>
                  </a:glow>
                </a:effectLst>
                <a:latin typeface="+mn-ea"/>
              </a:rPr>
            </a:br>
            <a:r>
              <a:rPr kumimoji="1" lang="ja-JP" altLang="en-US" sz="2400" dirty="0">
                <a:effectLst>
                  <a:glow rad="38100">
                    <a:schemeClr val="bg1">
                      <a:lumMod val="50000"/>
                      <a:lumOff val="50000"/>
                      <a:alpha val="20000"/>
                    </a:schemeClr>
                  </a:glow>
                </a:effectLst>
                <a:latin typeface="+mn-ea"/>
              </a:rPr>
              <a:t>用いて学習させる</a:t>
            </a:r>
            <a:endParaRPr kumimoji="1" lang="en-US" altLang="ja-JP" sz="2400" dirty="0">
              <a:effectLst>
                <a:glow rad="38100">
                  <a:schemeClr val="bg1">
                    <a:lumMod val="50000"/>
                    <a:lumOff val="50000"/>
                    <a:alpha val="20000"/>
                  </a:schemeClr>
                </a:glow>
              </a:effectLst>
              <a:latin typeface="+mn-ea"/>
            </a:endParaRPr>
          </a:p>
          <a:p>
            <a:endParaRPr kumimoji="1" lang="ja-JP" altLang="en-US" dirty="0"/>
          </a:p>
        </p:txBody>
      </p:sp>
      <p:pic>
        <p:nvPicPr>
          <p:cNvPr id="5" name="図 4" descr="犬, 座る, 自転車, フロント が含まれている画像&#10;&#10;自動的に生成された説明">
            <a:extLst>
              <a:ext uri="{FF2B5EF4-FFF2-40B4-BE49-F238E27FC236}">
                <a16:creationId xmlns:a16="http://schemas.microsoft.com/office/drawing/2014/main" id="{2D64AC22-FAE5-46EA-8B85-A86EC43B264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7761" r="7483"/>
          <a:stretch/>
        </p:blipFill>
        <p:spPr>
          <a:xfrm>
            <a:off x="6096000" y="697423"/>
            <a:ext cx="5458968" cy="54424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テキスト ボックス 5">
            <a:extLst>
              <a:ext uri="{FF2B5EF4-FFF2-40B4-BE49-F238E27FC236}">
                <a16:creationId xmlns:a16="http://schemas.microsoft.com/office/drawing/2014/main" id="{18315497-CBC0-4B95-8299-0DE8B938591C}"/>
              </a:ext>
            </a:extLst>
          </p:cNvPr>
          <p:cNvSpPr txBox="1"/>
          <p:nvPr/>
        </p:nvSpPr>
        <p:spPr>
          <a:xfrm>
            <a:off x="8116048" y="5950185"/>
            <a:ext cx="3441968" cy="200055"/>
          </a:xfrm>
          <a:prstGeom prst="rect">
            <a:avLst/>
          </a:prstGeom>
          <a:solidFill>
            <a:srgbClr val="000000"/>
          </a:solidFill>
        </p:spPr>
        <p:txBody>
          <a:bodyPr wrap="none" rtlCol="0">
            <a:spAutoFit/>
          </a:bodyPr>
          <a:lstStyle/>
          <a:p>
            <a:pPr algn="r">
              <a:spcAft>
                <a:spcPts val="600"/>
              </a:spcAft>
            </a:pPr>
            <a:r>
              <a:rPr lang="ja-JP" altLang="en-US" sz="700" dirty="0">
                <a:solidFill>
                  <a:srgbClr val="FFFFFF"/>
                </a:solidFill>
                <a:hlinkClick r:id="rId3" tooltip="https://www.freesion.com/article/1620738094/">
                  <a:extLst>
                    <a:ext uri="{A12FA001-AC4F-418D-AE19-62706E023703}">
                      <ahyp:hlinkClr xmlns:ahyp="http://schemas.microsoft.com/office/drawing/2018/hyperlinkcolor" val="tx"/>
                    </a:ext>
                  </a:extLst>
                </a:hlinkClick>
              </a:rPr>
              <a:t>この写真</a:t>
            </a:r>
            <a:r>
              <a:rPr lang="ja-JP" altLang="en-US" sz="700" dirty="0">
                <a:solidFill>
                  <a:srgbClr val="FFFFFF"/>
                </a:solidFill>
              </a:rPr>
              <a:t> の作成者 不明な作成者 は </a:t>
            </a:r>
            <a:r>
              <a:rPr lang="ja-JP" altLang="en-US" sz="700" dirty="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r>
              <a:rPr lang="ja-JP" altLang="en-US" sz="700" dirty="0">
                <a:solidFill>
                  <a:srgbClr val="FFFFFF"/>
                </a:solidFill>
              </a:rPr>
              <a:t> のライセンスを許諾されています</a:t>
            </a:r>
          </a:p>
        </p:txBody>
      </p:sp>
    </p:spTree>
    <p:extLst>
      <p:ext uri="{BB962C8B-B14F-4D97-AF65-F5344CB8AC3E}">
        <p14:creationId xmlns:p14="http://schemas.microsoft.com/office/powerpoint/2010/main" val="2018637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BC3913-D5AC-40F6-BDFF-FEFD934E890B}"/>
              </a:ext>
            </a:extLst>
          </p:cNvPr>
          <p:cNvSpPr>
            <a:spLocks noGrp="1"/>
          </p:cNvSpPr>
          <p:nvPr>
            <p:ph type="title"/>
          </p:nvPr>
        </p:nvSpPr>
        <p:spPr/>
        <p:txBody>
          <a:bodyPr/>
          <a:lstStyle/>
          <a:p>
            <a:r>
              <a:rPr kumimoji="1" lang="ja-JP" altLang="en-US" dirty="0"/>
              <a:t>画像の生成について</a:t>
            </a:r>
          </a:p>
        </p:txBody>
      </p:sp>
      <p:sp>
        <p:nvSpPr>
          <p:cNvPr id="3" name="コンテンツ プレースホルダー 2">
            <a:extLst>
              <a:ext uri="{FF2B5EF4-FFF2-40B4-BE49-F238E27FC236}">
                <a16:creationId xmlns:a16="http://schemas.microsoft.com/office/drawing/2014/main" id="{3B9E395F-292F-4466-9EC8-79EB7C033E38}"/>
              </a:ext>
            </a:extLst>
          </p:cNvPr>
          <p:cNvSpPr>
            <a:spLocks noGrp="1"/>
          </p:cNvSpPr>
          <p:nvPr>
            <p:ph idx="1"/>
          </p:nvPr>
        </p:nvSpPr>
        <p:spPr>
          <a:xfrm>
            <a:off x="1024128" y="2286000"/>
            <a:ext cx="9720071" cy="488731"/>
          </a:xfrm>
        </p:spPr>
        <p:txBody>
          <a:bodyPr>
            <a:normAutofit/>
          </a:bodyPr>
          <a:lstStyle/>
          <a:p>
            <a:pPr marL="0" indent="0" algn="ctr">
              <a:buNone/>
            </a:pPr>
            <a:r>
              <a:rPr lang="ja-JP" altLang="en-US" sz="2800" dirty="0"/>
              <a:t>学習精度の向上を図るためには数万枚以上の画像が必要</a:t>
            </a:r>
            <a:endParaRPr kumimoji="1" lang="ja-JP" altLang="en-US" sz="2800" dirty="0"/>
          </a:p>
        </p:txBody>
      </p:sp>
      <p:sp>
        <p:nvSpPr>
          <p:cNvPr id="4" name="コンテンツ プレースホルダー 2">
            <a:extLst>
              <a:ext uri="{FF2B5EF4-FFF2-40B4-BE49-F238E27FC236}">
                <a16:creationId xmlns:a16="http://schemas.microsoft.com/office/drawing/2014/main" id="{E5737859-10DF-4B84-B009-90C788DD66AD}"/>
              </a:ext>
            </a:extLst>
          </p:cNvPr>
          <p:cNvSpPr txBox="1">
            <a:spLocks/>
          </p:cNvSpPr>
          <p:nvPr/>
        </p:nvSpPr>
        <p:spPr>
          <a:xfrm>
            <a:off x="1024126" y="3676361"/>
            <a:ext cx="9720071" cy="112460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kumimoji="1"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9pPr>
          </a:lstStyle>
          <a:p>
            <a:pPr marL="0" indent="0" algn="ctr">
              <a:buFont typeface="Tw Cen MT" panose="020B0602020104020603" pitchFamily="34" charset="0"/>
              <a:buNone/>
            </a:pPr>
            <a:r>
              <a:rPr lang="ja-JP" altLang="en-US" sz="2800" dirty="0"/>
              <a:t>顕微鏡のみ、かつ</a:t>
            </a:r>
            <a:r>
              <a:rPr lang="en-US" altLang="ja-JP" sz="2800" dirty="0"/>
              <a:t>1</a:t>
            </a:r>
            <a:r>
              <a:rPr lang="ja-JP" altLang="en-US" sz="2800" dirty="0"/>
              <a:t>人で撮影して数万枚のデータを</a:t>
            </a:r>
            <a:endParaRPr lang="en-US" altLang="ja-JP" sz="2800" dirty="0"/>
          </a:p>
          <a:p>
            <a:pPr marL="0" indent="0" algn="ctr">
              <a:buFont typeface="Tw Cen MT" panose="020B0602020104020603" pitchFamily="34" charset="0"/>
              <a:buNone/>
            </a:pPr>
            <a:r>
              <a:rPr lang="ja-JP" altLang="en-US" sz="2800" dirty="0"/>
              <a:t>用意するのは不可能に近い</a:t>
            </a:r>
          </a:p>
        </p:txBody>
      </p:sp>
      <p:sp>
        <p:nvSpPr>
          <p:cNvPr id="5" name="コンテンツ プレースホルダー 2">
            <a:extLst>
              <a:ext uri="{FF2B5EF4-FFF2-40B4-BE49-F238E27FC236}">
                <a16:creationId xmlns:a16="http://schemas.microsoft.com/office/drawing/2014/main" id="{8B357921-925A-4163-BECB-887E7F0CA301}"/>
              </a:ext>
            </a:extLst>
          </p:cNvPr>
          <p:cNvSpPr txBox="1">
            <a:spLocks/>
          </p:cNvSpPr>
          <p:nvPr/>
        </p:nvSpPr>
        <p:spPr>
          <a:xfrm>
            <a:off x="1024127" y="5702598"/>
            <a:ext cx="9720071" cy="570186"/>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kumimoji="1"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9pPr>
          </a:lstStyle>
          <a:p>
            <a:pPr marL="0" indent="0" algn="ctr">
              <a:buFont typeface="Tw Cen MT" panose="020B0602020104020603" pitchFamily="34" charset="0"/>
              <a:buNone/>
            </a:pPr>
            <a:r>
              <a:rPr lang="ja-JP" altLang="en-US" sz="2800" u="sng" dirty="0"/>
              <a:t>画像をランダムに編集して増やすプログラムが必要</a:t>
            </a:r>
          </a:p>
        </p:txBody>
      </p:sp>
      <p:sp>
        <p:nvSpPr>
          <p:cNvPr id="6" name="矢印: 下 5">
            <a:extLst>
              <a:ext uri="{FF2B5EF4-FFF2-40B4-BE49-F238E27FC236}">
                <a16:creationId xmlns:a16="http://schemas.microsoft.com/office/drawing/2014/main" id="{46BB8118-328C-48DE-8CB2-AD0202FF0D8B}"/>
              </a:ext>
            </a:extLst>
          </p:cNvPr>
          <p:cNvSpPr/>
          <p:nvPr/>
        </p:nvSpPr>
        <p:spPr>
          <a:xfrm>
            <a:off x="5442726" y="2849434"/>
            <a:ext cx="882869" cy="4887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17D8CD99-4EB4-4D88-9E71-731F1450E95E}"/>
              </a:ext>
            </a:extLst>
          </p:cNvPr>
          <p:cNvSpPr/>
          <p:nvPr/>
        </p:nvSpPr>
        <p:spPr>
          <a:xfrm>
            <a:off x="5442725" y="5007417"/>
            <a:ext cx="882869" cy="4887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876760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F01CBD6-6E0F-41C9-BE7A-F466736E6D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8812" y="1741038"/>
            <a:ext cx="3459873" cy="2767899"/>
          </a:xfrm>
          <a:prstGeom prst="rect">
            <a:avLst/>
          </a:prstGeom>
        </p:spPr>
      </p:pic>
      <p:sp>
        <p:nvSpPr>
          <p:cNvPr id="4" name="テキスト ボックス 3">
            <a:extLst>
              <a:ext uri="{FF2B5EF4-FFF2-40B4-BE49-F238E27FC236}">
                <a16:creationId xmlns:a16="http://schemas.microsoft.com/office/drawing/2014/main" id="{906A6291-7D3F-48B6-8892-7B4335E4262E}"/>
              </a:ext>
            </a:extLst>
          </p:cNvPr>
          <p:cNvSpPr txBox="1"/>
          <p:nvPr/>
        </p:nvSpPr>
        <p:spPr>
          <a:xfrm>
            <a:off x="348812" y="1105056"/>
            <a:ext cx="4012981" cy="461665"/>
          </a:xfrm>
          <a:prstGeom prst="rect">
            <a:avLst/>
          </a:prstGeom>
          <a:noFill/>
        </p:spPr>
        <p:txBody>
          <a:bodyPr wrap="square" rtlCol="0">
            <a:spAutoFit/>
          </a:bodyPr>
          <a:lstStyle/>
          <a:p>
            <a:r>
              <a:rPr kumimoji="1" lang="ja-JP" altLang="en-US" sz="2400" dirty="0"/>
              <a:t>撮影した画像</a:t>
            </a:r>
            <a:r>
              <a:rPr kumimoji="1" lang="en-US" altLang="ja-JP" sz="2400" dirty="0"/>
              <a:t>(1280×1024)</a:t>
            </a:r>
            <a:endParaRPr kumimoji="1" lang="ja-JP" altLang="en-US" sz="2400" dirty="0"/>
          </a:p>
        </p:txBody>
      </p:sp>
      <p:sp>
        <p:nvSpPr>
          <p:cNvPr id="5" name="矢印: 右 4">
            <a:extLst>
              <a:ext uri="{FF2B5EF4-FFF2-40B4-BE49-F238E27FC236}">
                <a16:creationId xmlns:a16="http://schemas.microsoft.com/office/drawing/2014/main" id="{F2065AD2-9497-4721-9794-031C465675BE}"/>
              </a:ext>
            </a:extLst>
          </p:cNvPr>
          <p:cNvSpPr/>
          <p:nvPr/>
        </p:nvSpPr>
        <p:spPr>
          <a:xfrm>
            <a:off x="4233041" y="2525896"/>
            <a:ext cx="462455" cy="1198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38A24188-FF3B-4EDD-9463-6E3D9A6C1FC9}"/>
              </a:ext>
            </a:extLst>
          </p:cNvPr>
          <p:cNvPicPr>
            <a:picLocks noChangeAspect="1"/>
          </p:cNvPicPr>
          <p:nvPr/>
        </p:nvPicPr>
        <p:blipFill rotWithShape="1">
          <a:blip r:embed="rId3">
            <a:extLst>
              <a:ext uri="{28A0092B-C50C-407E-A947-70E740481C1C}">
                <a14:useLocalDpi xmlns:a14="http://schemas.microsoft.com/office/drawing/2010/main" val="0"/>
              </a:ext>
            </a:extLst>
          </a:blip>
          <a:srcRect l="22981" r="-406"/>
          <a:stretch/>
        </p:blipFill>
        <p:spPr>
          <a:xfrm rot="10800000">
            <a:off x="5154705" y="1900550"/>
            <a:ext cx="2366066" cy="2444739"/>
          </a:xfrm>
          <a:prstGeom prst="rect">
            <a:avLst/>
          </a:prstGeom>
        </p:spPr>
      </p:pic>
      <p:sp>
        <p:nvSpPr>
          <p:cNvPr id="8" name="テキスト ボックス 7">
            <a:extLst>
              <a:ext uri="{FF2B5EF4-FFF2-40B4-BE49-F238E27FC236}">
                <a16:creationId xmlns:a16="http://schemas.microsoft.com/office/drawing/2014/main" id="{4D58EA14-B151-46C1-BBA7-B5BDEB446B08}"/>
              </a:ext>
            </a:extLst>
          </p:cNvPr>
          <p:cNvSpPr txBox="1"/>
          <p:nvPr/>
        </p:nvSpPr>
        <p:spPr>
          <a:xfrm>
            <a:off x="4645572" y="735724"/>
            <a:ext cx="4012981" cy="830997"/>
          </a:xfrm>
          <a:prstGeom prst="rect">
            <a:avLst/>
          </a:prstGeom>
          <a:noFill/>
        </p:spPr>
        <p:txBody>
          <a:bodyPr wrap="square" rtlCol="0">
            <a:spAutoFit/>
          </a:bodyPr>
          <a:lstStyle/>
          <a:p>
            <a:r>
              <a:rPr kumimoji="1" lang="ja-JP" altLang="en-US" sz="2400" dirty="0"/>
              <a:t>画像の正方化</a:t>
            </a:r>
            <a:r>
              <a:rPr kumimoji="1" lang="en-US" altLang="ja-JP" sz="2400" dirty="0"/>
              <a:t>(914×914)</a:t>
            </a:r>
            <a:br>
              <a:rPr kumimoji="1" lang="en-US" altLang="ja-JP" sz="2400" dirty="0"/>
            </a:br>
            <a:r>
              <a:rPr kumimoji="1" lang="en-US" altLang="ja-JP" sz="2400" dirty="0"/>
              <a:t>+</a:t>
            </a:r>
            <a:r>
              <a:rPr kumimoji="1" lang="ja-JP" altLang="en-US" sz="2400" dirty="0"/>
              <a:t>ランダム編集</a:t>
            </a:r>
          </a:p>
        </p:txBody>
      </p:sp>
      <p:sp>
        <p:nvSpPr>
          <p:cNvPr id="9" name="矢印: 右 8">
            <a:extLst>
              <a:ext uri="{FF2B5EF4-FFF2-40B4-BE49-F238E27FC236}">
                <a16:creationId xmlns:a16="http://schemas.microsoft.com/office/drawing/2014/main" id="{BEB8A006-B7B3-49AC-8A73-F369F9C4AAC5}"/>
              </a:ext>
            </a:extLst>
          </p:cNvPr>
          <p:cNvSpPr/>
          <p:nvPr/>
        </p:nvSpPr>
        <p:spPr>
          <a:xfrm>
            <a:off x="8223033" y="2525896"/>
            <a:ext cx="462455" cy="1198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9DE943C-0935-469F-817C-6B1CDE19C78D}"/>
              </a:ext>
            </a:extLst>
          </p:cNvPr>
          <p:cNvSpPr txBox="1"/>
          <p:nvPr/>
        </p:nvSpPr>
        <p:spPr>
          <a:xfrm>
            <a:off x="8524381" y="1105056"/>
            <a:ext cx="2847319" cy="461665"/>
          </a:xfrm>
          <a:prstGeom prst="rect">
            <a:avLst/>
          </a:prstGeom>
          <a:noFill/>
        </p:spPr>
        <p:txBody>
          <a:bodyPr wrap="square" rtlCol="0">
            <a:spAutoFit/>
          </a:bodyPr>
          <a:lstStyle/>
          <a:p>
            <a:pPr algn="ctr"/>
            <a:r>
              <a:rPr kumimoji="1" lang="ja-JP" altLang="en-US" sz="2400" dirty="0"/>
              <a:t>圧縮</a:t>
            </a:r>
            <a:r>
              <a:rPr kumimoji="1" lang="en-US" altLang="ja-JP" sz="2400" dirty="0"/>
              <a:t>(32×32)</a:t>
            </a:r>
            <a:endParaRPr kumimoji="1" lang="ja-JP" altLang="en-US" sz="2400" dirty="0"/>
          </a:p>
        </p:txBody>
      </p:sp>
      <p:sp>
        <p:nvSpPr>
          <p:cNvPr id="14" name="テキスト ボックス 13">
            <a:extLst>
              <a:ext uri="{FF2B5EF4-FFF2-40B4-BE49-F238E27FC236}">
                <a16:creationId xmlns:a16="http://schemas.microsoft.com/office/drawing/2014/main" id="{29576558-4CE9-4E08-94CA-B3EE603ABEC6}"/>
              </a:ext>
            </a:extLst>
          </p:cNvPr>
          <p:cNvSpPr txBox="1"/>
          <p:nvPr/>
        </p:nvSpPr>
        <p:spPr>
          <a:xfrm>
            <a:off x="348812" y="5104748"/>
            <a:ext cx="5988926" cy="1569660"/>
          </a:xfrm>
          <a:prstGeom prst="rect">
            <a:avLst/>
          </a:prstGeom>
          <a:noFill/>
        </p:spPr>
        <p:txBody>
          <a:bodyPr wrap="square" rtlCol="0">
            <a:spAutoFit/>
          </a:bodyPr>
          <a:lstStyle/>
          <a:p>
            <a:r>
              <a:rPr kumimoji="1" lang="ja-JP" altLang="en-US" sz="2400" dirty="0"/>
              <a:t>・中心からの移動</a:t>
            </a:r>
            <a:r>
              <a:rPr kumimoji="1" lang="en-US" altLang="ja-JP" sz="2400" dirty="0"/>
              <a:t>(x</a:t>
            </a:r>
            <a:r>
              <a:rPr kumimoji="1" lang="ja-JP" altLang="en-US" sz="2400" dirty="0"/>
              <a:t>方向</a:t>
            </a:r>
            <a:r>
              <a:rPr kumimoji="1" lang="en-US" altLang="ja-JP" sz="2400" dirty="0"/>
              <a:t>,y</a:t>
            </a:r>
            <a:r>
              <a:rPr kumimoji="1" lang="ja-JP" altLang="en-US" sz="2400" dirty="0"/>
              <a:t>方向</a:t>
            </a:r>
            <a:r>
              <a:rPr kumimoji="1" lang="en-US" altLang="ja-JP" sz="2400" dirty="0"/>
              <a:t>,x-y</a:t>
            </a:r>
            <a:r>
              <a:rPr kumimoji="1" lang="ja-JP" altLang="en-US" sz="2400" dirty="0"/>
              <a:t>方向</a:t>
            </a:r>
            <a:r>
              <a:rPr kumimoji="1" lang="en-US" altLang="ja-JP" sz="2400" dirty="0"/>
              <a:t>)</a:t>
            </a:r>
          </a:p>
          <a:p>
            <a:r>
              <a:rPr kumimoji="1" lang="ja-JP" altLang="en-US" sz="2400" dirty="0"/>
              <a:t>・画像の反転</a:t>
            </a:r>
            <a:r>
              <a:rPr kumimoji="1" lang="en-US" altLang="ja-JP" sz="2400" dirty="0"/>
              <a:t>(</a:t>
            </a:r>
            <a:r>
              <a:rPr kumimoji="1" lang="ja-JP" altLang="en-US" sz="2400" dirty="0"/>
              <a:t>左右</a:t>
            </a:r>
            <a:r>
              <a:rPr kumimoji="1" lang="en-US" altLang="ja-JP" sz="2400" dirty="0"/>
              <a:t>,</a:t>
            </a:r>
            <a:r>
              <a:rPr kumimoji="1" lang="ja-JP" altLang="en-US" sz="2400" dirty="0"/>
              <a:t>上下</a:t>
            </a:r>
            <a:r>
              <a:rPr kumimoji="1" lang="en-US" altLang="ja-JP" sz="2400" dirty="0"/>
              <a:t>,</a:t>
            </a:r>
            <a:r>
              <a:rPr kumimoji="1" lang="ja-JP" altLang="en-US" sz="2400" dirty="0"/>
              <a:t>上下左右</a:t>
            </a:r>
            <a:r>
              <a:rPr kumimoji="1" lang="en-US" altLang="ja-JP" sz="2400" dirty="0"/>
              <a:t>)</a:t>
            </a:r>
          </a:p>
          <a:p>
            <a:r>
              <a:rPr kumimoji="1" lang="ja-JP" altLang="en-US" sz="2400" dirty="0"/>
              <a:t>・回転</a:t>
            </a:r>
            <a:r>
              <a:rPr kumimoji="1" lang="en-US" altLang="ja-JP" sz="2400" dirty="0"/>
              <a:t>(0~</a:t>
            </a:r>
            <a:r>
              <a:rPr kumimoji="1" lang="ja-JP" altLang="en-US" sz="2400" dirty="0"/>
              <a:t>指定した角度</a:t>
            </a:r>
            <a:r>
              <a:rPr kumimoji="1" lang="en-US" altLang="ja-JP" sz="2400" dirty="0"/>
              <a:t>)</a:t>
            </a:r>
          </a:p>
          <a:p>
            <a:r>
              <a:rPr kumimoji="1" lang="en-US" altLang="ja-JP" sz="2400" dirty="0"/>
              <a:t>			</a:t>
            </a:r>
            <a:endParaRPr kumimoji="1" lang="ja-JP" altLang="en-US" sz="2400" dirty="0"/>
          </a:p>
        </p:txBody>
      </p:sp>
      <p:sp>
        <p:nvSpPr>
          <p:cNvPr id="15" name="右中かっこ 14">
            <a:extLst>
              <a:ext uri="{FF2B5EF4-FFF2-40B4-BE49-F238E27FC236}">
                <a16:creationId xmlns:a16="http://schemas.microsoft.com/office/drawing/2014/main" id="{8098F7B7-F2A4-4F50-BEED-65A863863695}"/>
              </a:ext>
            </a:extLst>
          </p:cNvPr>
          <p:cNvSpPr/>
          <p:nvPr/>
        </p:nvSpPr>
        <p:spPr>
          <a:xfrm>
            <a:off x="5885793" y="5104748"/>
            <a:ext cx="367862" cy="134860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59EDCB2F-80A3-4749-83C3-8FC57A267187}"/>
              </a:ext>
            </a:extLst>
          </p:cNvPr>
          <p:cNvSpPr txBox="1"/>
          <p:nvPr/>
        </p:nvSpPr>
        <p:spPr>
          <a:xfrm>
            <a:off x="6652062" y="5337445"/>
            <a:ext cx="4815050" cy="830997"/>
          </a:xfrm>
          <a:prstGeom prst="rect">
            <a:avLst/>
          </a:prstGeom>
          <a:noFill/>
        </p:spPr>
        <p:txBody>
          <a:bodyPr wrap="square" rtlCol="0">
            <a:spAutoFit/>
          </a:bodyPr>
          <a:lstStyle/>
          <a:p>
            <a:r>
              <a:rPr kumimoji="1" lang="ja-JP" altLang="en-US" sz="2400" dirty="0"/>
              <a:t>これらをランダムに自動で行う</a:t>
            </a:r>
            <a:br>
              <a:rPr kumimoji="1" lang="en-US" altLang="ja-JP" sz="2400" dirty="0"/>
            </a:br>
            <a:r>
              <a:rPr kumimoji="1" lang="ja-JP" altLang="en-US" sz="2400" dirty="0"/>
              <a:t>プログラムを開発</a:t>
            </a:r>
          </a:p>
        </p:txBody>
      </p:sp>
      <p:pic>
        <p:nvPicPr>
          <p:cNvPr id="7" name="図 6">
            <a:extLst>
              <a:ext uri="{FF2B5EF4-FFF2-40B4-BE49-F238E27FC236}">
                <a16:creationId xmlns:a16="http://schemas.microsoft.com/office/drawing/2014/main" id="{09B9D880-6658-41B9-8D5E-A73D5EEE3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5640" y="2970519"/>
            <a:ext cx="304800" cy="304800"/>
          </a:xfrm>
          <a:prstGeom prst="rect">
            <a:avLst/>
          </a:prstGeom>
        </p:spPr>
      </p:pic>
    </p:spTree>
    <p:extLst>
      <p:ext uri="{BB962C8B-B14F-4D97-AF65-F5344CB8AC3E}">
        <p14:creationId xmlns:p14="http://schemas.microsoft.com/office/powerpoint/2010/main" val="675025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95B01FA3-E6C2-47DA-8AD1-664D410B212F}"/>
              </a:ext>
            </a:extLst>
          </p:cNvPr>
          <p:cNvGrpSpPr/>
          <p:nvPr/>
        </p:nvGrpSpPr>
        <p:grpSpPr>
          <a:xfrm>
            <a:off x="446452" y="925157"/>
            <a:ext cx="11299095" cy="5857529"/>
            <a:chOff x="0" y="0"/>
            <a:chExt cx="12191980" cy="6857990"/>
          </a:xfrm>
        </p:grpSpPr>
        <p:pic>
          <p:nvPicPr>
            <p:cNvPr id="5" name="図 4" descr="テキスト&#10;&#10;自動的に生成された説明">
              <a:extLst>
                <a:ext uri="{FF2B5EF4-FFF2-40B4-BE49-F238E27FC236}">
                  <a16:creationId xmlns:a16="http://schemas.microsoft.com/office/drawing/2014/main" id="{CC4A6168-6085-48E4-9636-8B47B5A1504C}"/>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6096000" y="0"/>
              <a:ext cx="6095980" cy="6857990"/>
            </a:xfrm>
            <a:prstGeom prst="rect">
              <a:avLst/>
            </a:prstGeom>
          </p:spPr>
        </p:pic>
        <p:pic>
          <p:nvPicPr>
            <p:cNvPr id="3" name="図 2" descr="テキスト&#10;&#10;自動的に生成された説明">
              <a:extLst>
                <a:ext uri="{FF2B5EF4-FFF2-40B4-BE49-F238E27FC236}">
                  <a16:creationId xmlns:a16="http://schemas.microsoft.com/office/drawing/2014/main" id="{F0958AC7-A468-4E6E-BBF0-E1B8CA866C2E}"/>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0" y="0"/>
              <a:ext cx="6096000" cy="6857990"/>
            </a:xfrm>
            <a:prstGeom prst="rect">
              <a:avLst/>
            </a:prstGeom>
          </p:spPr>
        </p:pic>
        <p:sp>
          <p:nvSpPr>
            <p:cNvPr id="2" name="正方形/長方形 1">
              <a:extLst>
                <a:ext uri="{FF2B5EF4-FFF2-40B4-BE49-F238E27FC236}">
                  <a16:creationId xmlns:a16="http://schemas.microsoft.com/office/drawing/2014/main" id="{FE9B6221-DC25-4486-812F-FDF0025A1652}"/>
                </a:ext>
              </a:extLst>
            </p:cNvPr>
            <p:cNvSpPr/>
            <p:nvPr/>
          </p:nvSpPr>
          <p:spPr>
            <a:xfrm>
              <a:off x="1818043" y="438912"/>
              <a:ext cx="3926541" cy="134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227B48A6-91A0-4417-9352-B71BDDFDCBAA}"/>
                </a:ext>
              </a:extLst>
            </p:cNvPr>
            <p:cNvSpPr/>
            <p:nvPr/>
          </p:nvSpPr>
          <p:spPr>
            <a:xfrm>
              <a:off x="8001419" y="438912"/>
              <a:ext cx="4190561" cy="134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B91F9DA-730B-496F-BA17-02FAD25C97C4}"/>
                </a:ext>
              </a:extLst>
            </p:cNvPr>
            <p:cNvSpPr/>
            <p:nvPr/>
          </p:nvSpPr>
          <p:spPr>
            <a:xfrm>
              <a:off x="2520875" y="5993892"/>
              <a:ext cx="329005" cy="134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68555AB-7420-4105-A98F-08CAD343E01B}"/>
                </a:ext>
              </a:extLst>
            </p:cNvPr>
            <p:cNvSpPr/>
            <p:nvPr/>
          </p:nvSpPr>
          <p:spPr>
            <a:xfrm>
              <a:off x="8616875" y="5993892"/>
              <a:ext cx="329005" cy="134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6D31C310-67A7-4283-9F9A-272EFB45BC21}"/>
              </a:ext>
            </a:extLst>
          </p:cNvPr>
          <p:cNvSpPr txBox="1"/>
          <p:nvPr/>
        </p:nvSpPr>
        <p:spPr>
          <a:xfrm>
            <a:off x="537881" y="311972"/>
            <a:ext cx="7894385" cy="461665"/>
          </a:xfrm>
          <a:prstGeom prst="rect">
            <a:avLst/>
          </a:prstGeom>
          <a:noFill/>
        </p:spPr>
        <p:txBody>
          <a:bodyPr wrap="square" rtlCol="0">
            <a:spAutoFit/>
          </a:bodyPr>
          <a:lstStyle/>
          <a:p>
            <a:r>
              <a:rPr kumimoji="1" lang="en-US" altLang="ja-JP" sz="2400" dirty="0" err="1"/>
              <a:t>VSCode</a:t>
            </a:r>
            <a:r>
              <a:rPr kumimoji="1" lang="ja-JP" altLang="en-US" sz="2400" dirty="0"/>
              <a:t>で開発</a:t>
            </a:r>
            <a:r>
              <a:rPr kumimoji="1" lang="en-US" altLang="ja-JP" sz="2400" dirty="0"/>
              <a:t>,Google Collaboratory</a:t>
            </a:r>
            <a:r>
              <a:rPr kumimoji="1" lang="ja-JP" altLang="en-US" sz="2400" dirty="0"/>
              <a:t>で実行した</a:t>
            </a:r>
          </a:p>
        </p:txBody>
      </p:sp>
    </p:spTree>
    <p:extLst>
      <p:ext uri="{BB962C8B-B14F-4D97-AF65-F5344CB8AC3E}">
        <p14:creationId xmlns:p14="http://schemas.microsoft.com/office/powerpoint/2010/main" val="2211629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箱ひげ図 が含まれている画像&#10;&#10;自動的に生成された説明">
            <a:extLst>
              <a:ext uri="{FF2B5EF4-FFF2-40B4-BE49-F238E27FC236}">
                <a16:creationId xmlns:a16="http://schemas.microsoft.com/office/drawing/2014/main" id="{92BCFAB9-B3C2-42D6-9EEE-8A6C4B536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8054"/>
            <a:ext cx="12192000" cy="4781892"/>
          </a:xfrm>
          <a:prstGeom prst="rect">
            <a:avLst/>
          </a:prstGeom>
        </p:spPr>
      </p:pic>
    </p:spTree>
    <p:extLst>
      <p:ext uri="{BB962C8B-B14F-4D97-AF65-F5344CB8AC3E}">
        <p14:creationId xmlns:p14="http://schemas.microsoft.com/office/powerpoint/2010/main" val="2117575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6702504-5296-47D2-8154-63FFC90396B8}"/>
              </a:ext>
            </a:extLst>
          </p:cNvPr>
          <p:cNvSpPr txBox="1"/>
          <p:nvPr/>
        </p:nvSpPr>
        <p:spPr>
          <a:xfrm>
            <a:off x="5913120" y="894080"/>
            <a:ext cx="5242560" cy="830997"/>
          </a:xfrm>
          <a:prstGeom prst="rect">
            <a:avLst/>
          </a:prstGeom>
          <a:noFill/>
        </p:spPr>
        <p:txBody>
          <a:bodyPr wrap="square" rtlCol="0">
            <a:spAutoFit/>
          </a:bodyPr>
          <a:lstStyle/>
          <a:p>
            <a:r>
              <a:rPr kumimoji="1" lang="ja-JP" altLang="en-US" sz="2400" dirty="0"/>
              <a:t>生成された画像をラベリングし、</a:t>
            </a:r>
            <a:endParaRPr kumimoji="1" lang="en-US" altLang="ja-JP" sz="2400" dirty="0"/>
          </a:p>
          <a:p>
            <a:r>
              <a:rPr kumimoji="1" lang="en-US" altLang="ja-JP" sz="2400" dirty="0"/>
              <a:t>AI</a:t>
            </a:r>
            <a:r>
              <a:rPr kumimoji="1" lang="ja-JP" altLang="en-US" sz="2400" dirty="0"/>
              <a:t>に教師データとして読み込ませる</a:t>
            </a:r>
          </a:p>
        </p:txBody>
      </p:sp>
      <p:pic>
        <p:nvPicPr>
          <p:cNvPr id="7" name="図 6" descr="テキスト&#10;&#10;自動的に生成された説明">
            <a:extLst>
              <a:ext uri="{FF2B5EF4-FFF2-40B4-BE49-F238E27FC236}">
                <a16:creationId xmlns:a16="http://schemas.microsoft.com/office/drawing/2014/main" id="{7B3C9134-1E9B-4462-9A2F-E2F5D5BDA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120" y="1881513"/>
            <a:ext cx="4886959" cy="4508530"/>
          </a:xfrm>
          <a:prstGeom prst="rect">
            <a:avLst/>
          </a:prstGeom>
        </p:spPr>
      </p:pic>
      <p:pic>
        <p:nvPicPr>
          <p:cNvPr id="8" name="図 7" descr="グラフィカル ユーザー インターフェイス, アプリケーション&#10;&#10;自動的に生成された説明">
            <a:extLst>
              <a:ext uri="{FF2B5EF4-FFF2-40B4-BE49-F238E27FC236}">
                <a16:creationId xmlns:a16="http://schemas.microsoft.com/office/drawing/2014/main" id="{542A34A6-01EB-44B1-9E19-7D1377C7157D}"/>
              </a:ext>
            </a:extLst>
          </p:cNvPr>
          <p:cNvPicPr>
            <a:picLocks noChangeAspect="1"/>
          </p:cNvPicPr>
          <p:nvPr/>
        </p:nvPicPr>
        <p:blipFill rotWithShape="1">
          <a:blip r:embed="rId4">
            <a:extLst>
              <a:ext uri="{28A0092B-C50C-407E-A947-70E740481C1C}">
                <a14:useLocalDpi xmlns:a14="http://schemas.microsoft.com/office/drawing/2010/main" val="0"/>
              </a:ext>
            </a:extLst>
          </a:blip>
          <a:srcRect l="4687" t="4140" r="24127" b="3624"/>
          <a:stretch/>
        </p:blipFill>
        <p:spPr>
          <a:xfrm>
            <a:off x="1312433" y="796065"/>
            <a:ext cx="3603812" cy="5475643"/>
          </a:xfrm>
          <a:prstGeom prst="rect">
            <a:avLst/>
          </a:prstGeom>
        </p:spPr>
      </p:pic>
      <p:sp>
        <p:nvSpPr>
          <p:cNvPr id="9" name="正方形/長方形 8">
            <a:extLst>
              <a:ext uri="{FF2B5EF4-FFF2-40B4-BE49-F238E27FC236}">
                <a16:creationId xmlns:a16="http://schemas.microsoft.com/office/drawing/2014/main" id="{D4825A00-98B9-483E-93AB-89153B6029C0}"/>
              </a:ext>
            </a:extLst>
          </p:cNvPr>
          <p:cNvSpPr/>
          <p:nvPr/>
        </p:nvSpPr>
        <p:spPr>
          <a:xfrm>
            <a:off x="2409713" y="2398955"/>
            <a:ext cx="2366682" cy="21515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2097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EA7D56-4E22-4658-A13D-0D31F9797908}"/>
              </a:ext>
            </a:extLst>
          </p:cNvPr>
          <p:cNvSpPr>
            <a:spLocks noGrp="1"/>
          </p:cNvSpPr>
          <p:nvPr>
            <p:ph type="title"/>
          </p:nvPr>
        </p:nvSpPr>
        <p:spPr>
          <a:xfrm>
            <a:off x="756442" y="326315"/>
            <a:ext cx="5921844" cy="1481328"/>
          </a:xfrm>
        </p:spPr>
        <p:txBody>
          <a:bodyPr anchor="b">
            <a:normAutofit/>
          </a:bodyPr>
          <a:lstStyle/>
          <a:p>
            <a:pPr>
              <a:lnSpc>
                <a:spcPct val="95000"/>
              </a:lnSpc>
            </a:pPr>
            <a:r>
              <a:rPr kumimoji="1" lang="ja-JP" altLang="en-US" sz="4300" dirty="0">
                <a:effectLst>
                  <a:glow rad="38100">
                    <a:schemeClr val="bg1">
                      <a:lumMod val="65000"/>
                      <a:lumOff val="35000"/>
                      <a:alpha val="40000"/>
                    </a:schemeClr>
                  </a:glow>
                </a:effectLst>
              </a:rPr>
              <a:t>人工知能</a:t>
            </a:r>
            <a:r>
              <a:rPr kumimoji="1" lang="en-US" altLang="ja-JP" sz="4300" dirty="0">
                <a:effectLst>
                  <a:glow rad="38100">
                    <a:schemeClr val="bg1">
                      <a:lumMod val="65000"/>
                      <a:lumOff val="35000"/>
                      <a:alpha val="40000"/>
                    </a:schemeClr>
                  </a:glow>
                </a:effectLst>
              </a:rPr>
              <a:t>(</a:t>
            </a:r>
            <a:r>
              <a:rPr kumimoji="1" lang="en-US" altLang="ja-JP" sz="4300" dirty="0">
                <a:effectLst>
                  <a:glow rad="38100">
                    <a:schemeClr val="bg1">
                      <a:lumMod val="65000"/>
                      <a:lumOff val="35000"/>
                      <a:alpha val="40000"/>
                    </a:schemeClr>
                  </a:glow>
                </a:effectLst>
                <a:latin typeface="+mj-ea"/>
              </a:rPr>
              <a:t>AI</a:t>
            </a:r>
            <a:r>
              <a:rPr kumimoji="1" lang="en-US" altLang="ja-JP" sz="4300" dirty="0">
                <a:effectLst>
                  <a:glow rad="38100">
                    <a:schemeClr val="bg1">
                      <a:lumMod val="65000"/>
                      <a:lumOff val="35000"/>
                      <a:alpha val="40000"/>
                    </a:schemeClr>
                  </a:glow>
                </a:effectLst>
              </a:rPr>
              <a:t>)</a:t>
            </a:r>
            <a:r>
              <a:rPr kumimoji="1" lang="ja-JP" altLang="en-US" sz="4300" dirty="0">
                <a:effectLst>
                  <a:glow rad="38100">
                    <a:schemeClr val="bg1">
                      <a:lumMod val="65000"/>
                      <a:lumOff val="35000"/>
                      <a:alpha val="40000"/>
                    </a:schemeClr>
                  </a:glow>
                </a:effectLst>
              </a:rPr>
              <a:t>について</a:t>
            </a:r>
          </a:p>
        </p:txBody>
      </p:sp>
      <p:sp>
        <p:nvSpPr>
          <p:cNvPr id="3" name="コンテンツ プレースホルダー 2">
            <a:extLst>
              <a:ext uri="{FF2B5EF4-FFF2-40B4-BE49-F238E27FC236}">
                <a16:creationId xmlns:a16="http://schemas.microsoft.com/office/drawing/2014/main" id="{9EBA3D11-36E6-4005-A13B-29DB850D786F}"/>
              </a:ext>
            </a:extLst>
          </p:cNvPr>
          <p:cNvSpPr>
            <a:spLocks noGrp="1"/>
          </p:cNvSpPr>
          <p:nvPr>
            <p:ph idx="1"/>
          </p:nvPr>
        </p:nvSpPr>
        <p:spPr>
          <a:xfrm>
            <a:off x="756442" y="2139297"/>
            <a:ext cx="6630116" cy="3547872"/>
          </a:xfrm>
        </p:spPr>
        <p:txBody>
          <a:bodyPr anchor="t">
            <a:normAutofit/>
          </a:bodyPr>
          <a:lstStyle/>
          <a:p>
            <a:pPr>
              <a:lnSpc>
                <a:spcPct val="150000"/>
              </a:lnSpc>
              <a:buFont typeface="Wingdings" panose="05000000000000000000" pitchFamily="2" charset="2"/>
              <a:buChar char="l"/>
            </a:pPr>
            <a:r>
              <a:rPr kumimoji="1" lang="ja-JP" altLang="en-US" sz="2400" dirty="0">
                <a:effectLst>
                  <a:glow rad="38100">
                    <a:schemeClr val="bg1">
                      <a:lumMod val="50000"/>
                      <a:lumOff val="50000"/>
                      <a:alpha val="20000"/>
                    </a:schemeClr>
                  </a:glow>
                </a:effectLst>
                <a:latin typeface="BIZ UDゴシック" panose="020B0400000000000000" pitchFamily="49" charset="-128"/>
                <a:ea typeface="BIZ UDゴシック" panose="020B0400000000000000" pitchFamily="49" charset="-128"/>
              </a:rPr>
              <a:t>人間の思考の一部をソフトウェア</a:t>
            </a:r>
            <a:br>
              <a:rPr kumimoji="1" lang="en-US" altLang="ja-JP" sz="2400" dirty="0">
                <a:effectLst>
                  <a:glow rad="38100">
                    <a:schemeClr val="bg1">
                      <a:lumMod val="50000"/>
                      <a:lumOff val="50000"/>
                      <a:alpha val="20000"/>
                    </a:schemeClr>
                  </a:glow>
                </a:effectLst>
                <a:latin typeface="BIZ UDゴシック" panose="020B0400000000000000" pitchFamily="49" charset="-128"/>
                <a:ea typeface="BIZ UDゴシック" panose="020B0400000000000000" pitchFamily="49" charset="-128"/>
              </a:rPr>
            </a:br>
            <a:r>
              <a:rPr kumimoji="1" lang="ja-JP" altLang="en-US" sz="2400" dirty="0">
                <a:effectLst>
                  <a:glow rad="38100">
                    <a:schemeClr val="bg1">
                      <a:lumMod val="50000"/>
                      <a:lumOff val="50000"/>
                      <a:alpha val="20000"/>
                    </a:schemeClr>
                  </a:glow>
                </a:effectLst>
                <a:latin typeface="BIZ UDゴシック" panose="020B0400000000000000" pitchFamily="49" charset="-128"/>
                <a:ea typeface="BIZ UDゴシック" panose="020B0400000000000000" pitchFamily="49" charset="-128"/>
              </a:rPr>
              <a:t>として人工的に再現したもの</a:t>
            </a:r>
            <a:endParaRPr kumimoji="1" lang="en-US" altLang="ja-JP" sz="2400" dirty="0">
              <a:effectLst>
                <a:glow rad="38100">
                  <a:schemeClr val="bg1">
                    <a:lumMod val="50000"/>
                    <a:lumOff val="50000"/>
                    <a:alpha val="20000"/>
                  </a:schemeClr>
                </a:glow>
              </a:effectLst>
              <a:latin typeface="BIZ UDゴシック" panose="020B0400000000000000" pitchFamily="49" charset="-128"/>
              <a:ea typeface="BIZ UDゴシック" panose="020B0400000000000000" pitchFamily="49" charset="-128"/>
            </a:endParaRPr>
          </a:p>
          <a:p>
            <a:pPr>
              <a:lnSpc>
                <a:spcPct val="150000"/>
              </a:lnSpc>
              <a:buFont typeface="Wingdings" panose="05000000000000000000" pitchFamily="2" charset="2"/>
              <a:buChar char="l"/>
            </a:pPr>
            <a:r>
              <a:rPr kumimoji="1" lang="ja-JP" altLang="en-US" sz="2400" dirty="0">
                <a:effectLst>
                  <a:glow rad="38100">
                    <a:schemeClr val="bg1">
                      <a:lumMod val="50000"/>
                      <a:lumOff val="50000"/>
                      <a:alpha val="20000"/>
                    </a:schemeClr>
                  </a:glow>
                </a:effectLst>
                <a:latin typeface="BIZ UDゴシック" panose="020B0400000000000000" pitchFamily="49" charset="-128"/>
                <a:ea typeface="BIZ UDゴシック" panose="020B0400000000000000" pitchFamily="49" charset="-128"/>
              </a:rPr>
              <a:t>脳を構成する神経細胞を模した</a:t>
            </a:r>
            <a:br>
              <a:rPr kumimoji="1" lang="en-US" altLang="ja-JP" sz="2400" dirty="0">
                <a:effectLst>
                  <a:glow rad="38100">
                    <a:schemeClr val="bg1">
                      <a:lumMod val="50000"/>
                      <a:lumOff val="50000"/>
                      <a:alpha val="20000"/>
                    </a:schemeClr>
                  </a:glow>
                </a:effectLst>
                <a:latin typeface="BIZ UDゴシック" panose="020B0400000000000000" pitchFamily="49" charset="-128"/>
                <a:ea typeface="BIZ UDゴシック" panose="020B0400000000000000" pitchFamily="49" charset="-128"/>
              </a:rPr>
            </a:br>
            <a:r>
              <a:rPr kumimoji="1" lang="ja-JP" altLang="en-US" sz="2400" dirty="0">
                <a:effectLst>
                  <a:glow rad="38100">
                    <a:schemeClr val="bg1">
                      <a:lumMod val="50000"/>
                      <a:lumOff val="50000"/>
                      <a:alpha val="20000"/>
                    </a:schemeClr>
                  </a:glow>
                </a:effectLst>
                <a:latin typeface="BIZ UDゴシック" panose="020B0400000000000000" pitchFamily="49" charset="-128"/>
                <a:ea typeface="BIZ UDゴシック" panose="020B0400000000000000" pitchFamily="49" charset="-128"/>
              </a:rPr>
              <a:t>人工ニューロンによって構成される</a:t>
            </a:r>
            <a:br>
              <a:rPr lang="en-US" altLang="ja-JP" sz="2400" dirty="0">
                <a:effectLst>
                  <a:glow rad="38100">
                    <a:schemeClr val="bg1">
                      <a:lumMod val="50000"/>
                      <a:lumOff val="50000"/>
                      <a:alpha val="20000"/>
                    </a:schemeClr>
                  </a:glow>
                </a:effectLst>
                <a:latin typeface="BIZ UDゴシック" panose="020B0400000000000000" pitchFamily="49" charset="-128"/>
                <a:ea typeface="BIZ UDゴシック" panose="020B0400000000000000" pitchFamily="49" charset="-128"/>
              </a:rPr>
            </a:br>
            <a:r>
              <a:rPr lang="en-US" altLang="ja-JP" sz="2400" dirty="0">
                <a:effectLst>
                  <a:glow rad="38100">
                    <a:schemeClr val="bg1">
                      <a:lumMod val="50000"/>
                      <a:lumOff val="50000"/>
                      <a:alpha val="20000"/>
                    </a:schemeClr>
                  </a:glow>
                </a:effectLst>
                <a:latin typeface="BIZ UDゴシック" panose="020B0400000000000000" pitchFamily="49" charset="-128"/>
                <a:ea typeface="BIZ UDゴシック" panose="020B0400000000000000" pitchFamily="49" charset="-128"/>
              </a:rPr>
              <a:t>(</a:t>
            </a:r>
            <a:r>
              <a:rPr lang="ja-JP" altLang="en-US" sz="2400" u="sng" dirty="0">
                <a:effectLst>
                  <a:glow rad="38100">
                    <a:schemeClr val="bg1">
                      <a:lumMod val="50000"/>
                      <a:lumOff val="50000"/>
                      <a:alpha val="20000"/>
                    </a:schemeClr>
                  </a:glow>
                </a:effectLst>
                <a:latin typeface="BIZ UDゴシック" panose="020B0400000000000000" pitchFamily="49" charset="-128"/>
                <a:ea typeface="BIZ UDゴシック" panose="020B0400000000000000" pitchFamily="49" charset="-128"/>
              </a:rPr>
              <a:t>ニューラルネットワーク</a:t>
            </a:r>
            <a:r>
              <a:rPr lang="en-US" altLang="ja-JP" sz="2400" dirty="0">
                <a:effectLst>
                  <a:glow rad="38100">
                    <a:schemeClr val="bg1">
                      <a:lumMod val="50000"/>
                      <a:lumOff val="50000"/>
                      <a:alpha val="20000"/>
                    </a:schemeClr>
                  </a:glow>
                </a:effectLst>
                <a:latin typeface="BIZ UDゴシック" panose="020B0400000000000000" pitchFamily="49" charset="-128"/>
                <a:ea typeface="BIZ UDゴシック" panose="020B0400000000000000" pitchFamily="49" charset="-128"/>
              </a:rPr>
              <a:t>)</a:t>
            </a:r>
            <a:endParaRPr kumimoji="1" lang="en-US" altLang="ja-JP" sz="2400" dirty="0">
              <a:effectLst>
                <a:glow rad="38100">
                  <a:schemeClr val="bg1">
                    <a:lumMod val="50000"/>
                    <a:lumOff val="50000"/>
                    <a:alpha val="20000"/>
                  </a:schemeClr>
                </a:glow>
              </a:effectLst>
              <a:latin typeface="BIZ UDゴシック" panose="020B0400000000000000" pitchFamily="49" charset="-128"/>
              <a:ea typeface="BIZ UDゴシック" panose="020B0400000000000000" pitchFamily="49" charset="-128"/>
            </a:endParaRPr>
          </a:p>
        </p:txBody>
      </p:sp>
      <p:pic>
        <p:nvPicPr>
          <p:cNvPr id="5" name="図 4" descr="時計 が含まれている画像&#10;&#10;自動的に生成された説明">
            <a:extLst>
              <a:ext uri="{FF2B5EF4-FFF2-40B4-BE49-F238E27FC236}">
                <a16:creationId xmlns:a16="http://schemas.microsoft.com/office/drawing/2014/main" id="{98B1955B-75C5-4D7A-9B40-9CEAB1D4ED0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18789" y="1961902"/>
            <a:ext cx="5458968" cy="2934195"/>
          </a:xfrm>
          <a:prstGeom prst="rect">
            <a:avLst/>
          </a:prstGeom>
        </p:spPr>
      </p:pic>
    </p:spTree>
    <p:extLst>
      <p:ext uri="{BB962C8B-B14F-4D97-AF65-F5344CB8AC3E}">
        <p14:creationId xmlns:p14="http://schemas.microsoft.com/office/powerpoint/2010/main" val="3131426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楕円 2">
            <a:extLst>
              <a:ext uri="{FF2B5EF4-FFF2-40B4-BE49-F238E27FC236}">
                <a16:creationId xmlns:a16="http://schemas.microsoft.com/office/drawing/2014/main" id="{249A050E-AA9A-4494-B772-778FF17C252A}"/>
              </a:ext>
            </a:extLst>
          </p:cNvPr>
          <p:cNvSpPr/>
          <p:nvPr/>
        </p:nvSpPr>
        <p:spPr>
          <a:xfrm>
            <a:off x="2695051" y="495626"/>
            <a:ext cx="975360" cy="92587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0FB4583B-1399-4D33-A581-D36A41C2F6CE}"/>
              </a:ext>
            </a:extLst>
          </p:cNvPr>
          <p:cNvSpPr/>
          <p:nvPr/>
        </p:nvSpPr>
        <p:spPr>
          <a:xfrm>
            <a:off x="2695051" y="1678697"/>
            <a:ext cx="975360" cy="92587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89607F09-A18A-419C-A444-8395B43936D0}"/>
              </a:ext>
            </a:extLst>
          </p:cNvPr>
          <p:cNvSpPr/>
          <p:nvPr/>
        </p:nvSpPr>
        <p:spPr>
          <a:xfrm>
            <a:off x="2695051" y="4360308"/>
            <a:ext cx="975360" cy="92587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9BB7EDB0-1424-4A7B-AD5B-DACA33A4F22C}"/>
              </a:ext>
            </a:extLst>
          </p:cNvPr>
          <p:cNvSpPr/>
          <p:nvPr/>
        </p:nvSpPr>
        <p:spPr>
          <a:xfrm>
            <a:off x="2695051" y="2866645"/>
            <a:ext cx="975360" cy="92587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5B9A096B-676A-4726-B573-063136BB3E3C}"/>
              </a:ext>
            </a:extLst>
          </p:cNvPr>
          <p:cNvCxnSpPr>
            <a:cxnSpLocks/>
            <a:stCxn id="3" idx="6"/>
            <a:endCxn id="9" idx="2"/>
          </p:cNvCxnSpPr>
          <p:nvPr/>
        </p:nvCxnSpPr>
        <p:spPr>
          <a:xfrm>
            <a:off x="3670411" y="958561"/>
            <a:ext cx="1616039" cy="201323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D033782F-CAB9-4894-87EA-75B6D920A2AA}"/>
              </a:ext>
            </a:extLst>
          </p:cNvPr>
          <p:cNvCxnSpPr>
            <a:cxnSpLocks/>
            <a:stCxn id="6" idx="6"/>
            <a:endCxn id="9" idx="2"/>
          </p:cNvCxnSpPr>
          <p:nvPr/>
        </p:nvCxnSpPr>
        <p:spPr>
          <a:xfrm>
            <a:off x="3670411" y="2141632"/>
            <a:ext cx="1616039" cy="83016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2F20176F-30F9-4E02-9FD6-331B4DC22277}"/>
              </a:ext>
            </a:extLst>
          </p:cNvPr>
          <p:cNvCxnSpPr>
            <a:cxnSpLocks/>
            <a:stCxn id="21" idx="6"/>
            <a:endCxn id="9" idx="2"/>
          </p:cNvCxnSpPr>
          <p:nvPr/>
        </p:nvCxnSpPr>
        <p:spPr>
          <a:xfrm flipV="1">
            <a:off x="3670411" y="2971800"/>
            <a:ext cx="1616039" cy="35778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7294C5DB-79ED-4C8A-AE15-CD91B57C4D6E}"/>
              </a:ext>
            </a:extLst>
          </p:cNvPr>
          <p:cNvCxnSpPr>
            <a:cxnSpLocks/>
            <a:stCxn id="7" idx="6"/>
            <a:endCxn id="9" idx="2"/>
          </p:cNvCxnSpPr>
          <p:nvPr/>
        </p:nvCxnSpPr>
        <p:spPr>
          <a:xfrm flipV="1">
            <a:off x="3670411" y="2971800"/>
            <a:ext cx="1616039" cy="185144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4747B154-C904-42C3-9BA8-671D5F0198D7}"/>
              </a:ext>
            </a:extLst>
          </p:cNvPr>
          <p:cNvSpPr txBox="1"/>
          <p:nvPr/>
        </p:nvSpPr>
        <p:spPr>
          <a:xfrm>
            <a:off x="2534505" y="6018608"/>
            <a:ext cx="6718538" cy="461665"/>
          </a:xfrm>
          <a:prstGeom prst="rect">
            <a:avLst/>
          </a:prstGeom>
          <a:noFill/>
        </p:spPr>
        <p:txBody>
          <a:bodyPr wrap="square" rtlCol="0">
            <a:spAutoFit/>
          </a:bodyPr>
          <a:lstStyle/>
          <a:p>
            <a:pPr algn="ctr"/>
            <a:r>
              <a:rPr kumimoji="1" lang="ja-JP" altLang="en-US" sz="2400" dirty="0">
                <a:latin typeface="+mn-ea"/>
              </a:rPr>
              <a:t>単層パーセプトロン</a:t>
            </a:r>
            <a:r>
              <a:rPr kumimoji="1" lang="en-US" altLang="ja-JP" sz="2400" dirty="0">
                <a:latin typeface="+mn-ea"/>
              </a:rPr>
              <a:t>(</a:t>
            </a:r>
            <a:r>
              <a:rPr kumimoji="1" lang="ja-JP" altLang="en-US" sz="2400" dirty="0">
                <a:latin typeface="+mn-ea"/>
              </a:rPr>
              <a:t>人工ニューロン</a:t>
            </a:r>
            <a:r>
              <a:rPr kumimoji="1" lang="en-US" altLang="ja-JP" sz="2400" dirty="0">
                <a:latin typeface="+mn-ea"/>
              </a:rPr>
              <a:t>)</a:t>
            </a:r>
            <a:endParaRPr kumimoji="1" lang="ja-JP" altLang="en-US" sz="2400" dirty="0">
              <a:latin typeface="+mn-ea"/>
            </a:endParaRPr>
          </a:p>
        </p:txBody>
      </p:sp>
      <p:sp>
        <p:nvSpPr>
          <p:cNvPr id="4" name="テキスト ボックス 3">
            <a:extLst>
              <a:ext uri="{FF2B5EF4-FFF2-40B4-BE49-F238E27FC236}">
                <a16:creationId xmlns:a16="http://schemas.microsoft.com/office/drawing/2014/main" id="{BB23A722-16A1-4D6A-B2EC-F9F541152CE0}"/>
              </a:ext>
            </a:extLst>
          </p:cNvPr>
          <p:cNvSpPr txBox="1"/>
          <p:nvPr/>
        </p:nvSpPr>
        <p:spPr>
          <a:xfrm rot="5400000">
            <a:off x="3003393" y="3815481"/>
            <a:ext cx="575309" cy="523220"/>
          </a:xfrm>
          <a:prstGeom prst="rect">
            <a:avLst/>
          </a:prstGeom>
          <a:noFill/>
        </p:spPr>
        <p:txBody>
          <a:bodyPr wrap="square" rtlCol="0">
            <a:spAutoFit/>
          </a:bodyPr>
          <a:lstStyle/>
          <a:p>
            <a:r>
              <a:rPr kumimoji="1" lang="en-US" altLang="ja-JP" sz="2800" dirty="0"/>
              <a:t>…</a:t>
            </a:r>
            <a:endParaRPr kumimoji="1" lang="ja-JP" altLang="en-US" sz="2800" dirty="0"/>
          </a:p>
        </p:txBody>
      </p:sp>
      <p:sp>
        <p:nvSpPr>
          <p:cNvPr id="9" name="楕円 8">
            <a:extLst>
              <a:ext uri="{FF2B5EF4-FFF2-40B4-BE49-F238E27FC236}">
                <a16:creationId xmlns:a16="http://schemas.microsoft.com/office/drawing/2014/main" id="{2BF76F94-7CA4-45D7-BECC-0E51BD761FCF}"/>
              </a:ext>
            </a:extLst>
          </p:cNvPr>
          <p:cNvSpPr/>
          <p:nvPr/>
        </p:nvSpPr>
        <p:spPr>
          <a:xfrm>
            <a:off x="5286450" y="2514600"/>
            <a:ext cx="914400" cy="914400"/>
          </a:xfrm>
          <a:prstGeom prst="ellipse">
            <a:avLst/>
          </a:prstGeom>
          <a:solidFill>
            <a:schemeClr val="accent1">
              <a:lumMod val="60000"/>
              <a:lumOff val="40000"/>
            </a:schemeClr>
          </a:solid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D9800593-BFBA-4B49-A335-96A8F473DF25}"/>
              </a:ext>
            </a:extLst>
          </p:cNvPr>
          <p:cNvSpPr txBox="1"/>
          <p:nvPr/>
        </p:nvSpPr>
        <p:spPr>
          <a:xfrm>
            <a:off x="2736731" y="5468342"/>
            <a:ext cx="938071" cy="346097"/>
          </a:xfrm>
          <a:prstGeom prst="rect">
            <a:avLst/>
          </a:prstGeom>
          <a:noFill/>
        </p:spPr>
        <p:txBody>
          <a:bodyPr wrap="square" rtlCol="0">
            <a:spAutoFit/>
          </a:bodyPr>
          <a:lstStyle/>
          <a:p>
            <a:r>
              <a:rPr kumimoji="1" lang="ja-JP" altLang="en-US" dirty="0">
                <a:latin typeface="BIZ UDゴシック" panose="020B0400000000000000" pitchFamily="49" charset="-128"/>
                <a:ea typeface="BIZ UDゴシック" panose="020B0400000000000000" pitchFamily="49" charset="-128"/>
              </a:rPr>
              <a:t>入力層</a:t>
            </a:r>
          </a:p>
        </p:txBody>
      </p:sp>
      <p:sp>
        <p:nvSpPr>
          <p:cNvPr id="57" name="テキスト ボックス 56">
            <a:extLst>
              <a:ext uri="{FF2B5EF4-FFF2-40B4-BE49-F238E27FC236}">
                <a16:creationId xmlns:a16="http://schemas.microsoft.com/office/drawing/2014/main" id="{9814234C-DC48-40FE-8079-E4C7ABD5C38F}"/>
              </a:ext>
            </a:extLst>
          </p:cNvPr>
          <p:cNvSpPr txBox="1"/>
          <p:nvPr/>
        </p:nvSpPr>
        <p:spPr>
          <a:xfrm>
            <a:off x="7727513" y="5442195"/>
            <a:ext cx="938071" cy="369332"/>
          </a:xfrm>
          <a:prstGeom prst="rect">
            <a:avLst/>
          </a:prstGeom>
          <a:noFill/>
        </p:spPr>
        <p:txBody>
          <a:bodyPr wrap="square" rtlCol="0">
            <a:spAutoFit/>
          </a:bodyPr>
          <a:lstStyle/>
          <a:p>
            <a:r>
              <a:rPr kumimoji="1" lang="ja-JP" altLang="en-US" dirty="0">
                <a:latin typeface="BIZ UDゴシック" panose="020B0400000000000000" pitchFamily="49" charset="-128"/>
                <a:ea typeface="BIZ UDゴシック" panose="020B0400000000000000" pitchFamily="49" charset="-128"/>
              </a:rPr>
              <a:t>出力層</a:t>
            </a:r>
          </a:p>
        </p:txBody>
      </p:sp>
      <p:cxnSp>
        <p:nvCxnSpPr>
          <p:cNvPr id="65" name="直線コネクタ 64">
            <a:extLst>
              <a:ext uri="{FF2B5EF4-FFF2-40B4-BE49-F238E27FC236}">
                <a16:creationId xmlns:a16="http://schemas.microsoft.com/office/drawing/2014/main" id="{50F3966E-FA11-4A23-B7BF-1BFE956119E6}"/>
              </a:ext>
            </a:extLst>
          </p:cNvPr>
          <p:cNvCxnSpPr/>
          <p:nvPr/>
        </p:nvCxnSpPr>
        <p:spPr>
          <a:xfrm>
            <a:off x="4312624" y="328985"/>
            <a:ext cx="0" cy="5458091"/>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573B9B10-B634-4E23-8108-592BF9E32C45}"/>
              </a:ext>
            </a:extLst>
          </p:cNvPr>
          <p:cNvCxnSpPr/>
          <p:nvPr/>
        </p:nvCxnSpPr>
        <p:spPr>
          <a:xfrm>
            <a:off x="6970099" y="328985"/>
            <a:ext cx="0" cy="5458091"/>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092B311B-4F8C-4330-8EED-0AC6AF1820F8}"/>
              </a:ext>
            </a:extLst>
          </p:cNvPr>
          <p:cNvSpPr/>
          <p:nvPr/>
        </p:nvSpPr>
        <p:spPr>
          <a:xfrm>
            <a:off x="7739349" y="2514600"/>
            <a:ext cx="914400" cy="914400"/>
          </a:xfrm>
          <a:prstGeom prst="ellipse">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4AC938A0-113B-4CEE-A49A-2411E768D757}"/>
              </a:ext>
            </a:extLst>
          </p:cNvPr>
          <p:cNvCxnSpPr>
            <a:stCxn id="9" idx="6"/>
            <a:endCxn id="22" idx="2"/>
          </p:cNvCxnSpPr>
          <p:nvPr/>
        </p:nvCxnSpPr>
        <p:spPr>
          <a:xfrm>
            <a:off x="6200850" y="2971800"/>
            <a:ext cx="15384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252E2612-68C4-4DB3-8236-1E94EF0C3B24}"/>
              </a:ext>
            </a:extLst>
          </p:cNvPr>
          <p:cNvSpPr txBox="1"/>
          <p:nvPr/>
        </p:nvSpPr>
        <p:spPr>
          <a:xfrm>
            <a:off x="5286450" y="5468342"/>
            <a:ext cx="926236" cy="369332"/>
          </a:xfrm>
          <a:prstGeom prst="rect">
            <a:avLst/>
          </a:prstGeom>
          <a:noFill/>
        </p:spPr>
        <p:txBody>
          <a:bodyPr wrap="square" rtlCol="0">
            <a:spAutoFit/>
          </a:bodyPr>
          <a:lstStyle/>
          <a:p>
            <a:r>
              <a:rPr kumimoji="1" lang="ja-JP" altLang="en-US" dirty="0">
                <a:latin typeface="BIZ UDPゴシック" panose="020B0400000000000000" pitchFamily="50" charset="-128"/>
                <a:ea typeface="BIZ UDPゴシック" panose="020B0400000000000000" pitchFamily="50" charset="-128"/>
              </a:rPr>
              <a:t>隠れ層</a:t>
            </a:r>
          </a:p>
        </p:txBody>
      </p:sp>
    </p:spTree>
    <p:extLst>
      <p:ext uri="{BB962C8B-B14F-4D97-AF65-F5344CB8AC3E}">
        <p14:creationId xmlns:p14="http://schemas.microsoft.com/office/powerpoint/2010/main" val="120918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A7A58E9-3DA2-47A8-93BE-769B23B617F4}"/>
              </a:ext>
            </a:extLst>
          </p:cNvPr>
          <p:cNvPicPr>
            <a:picLocks noChangeAspect="1"/>
          </p:cNvPicPr>
          <p:nvPr/>
        </p:nvPicPr>
        <p:blipFill rotWithShape="1">
          <a:blip r:embed="rId3">
            <a:extLst>
              <a:ext uri="{28A0092B-C50C-407E-A947-70E740481C1C}">
                <a14:useLocalDpi xmlns:a14="http://schemas.microsoft.com/office/drawing/2010/main" val="0"/>
              </a:ext>
            </a:extLst>
          </a:blip>
          <a:srcRect l="7498" t="5214" r="11604" b="19172"/>
          <a:stretch/>
        </p:blipFill>
        <p:spPr>
          <a:xfrm>
            <a:off x="6774609" y="3240658"/>
            <a:ext cx="4235513" cy="3046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図 3" descr="暗い, 座る, 時計, 光 が含まれている画像&#10;&#10;自動的に生成された説明">
            <a:extLst>
              <a:ext uri="{FF2B5EF4-FFF2-40B4-BE49-F238E27FC236}">
                <a16:creationId xmlns:a16="http://schemas.microsoft.com/office/drawing/2014/main" id="{4B643D0B-BB64-40A4-A01F-43E60C7D1468}"/>
              </a:ext>
            </a:extLst>
          </p:cNvPr>
          <p:cNvPicPr>
            <a:picLocks noChangeAspect="1"/>
          </p:cNvPicPr>
          <p:nvPr/>
        </p:nvPicPr>
        <p:blipFill rotWithShape="1">
          <a:blip r:embed="rId4">
            <a:extLst>
              <a:ext uri="{28A0092B-C50C-407E-A947-70E740481C1C}">
                <a14:useLocalDpi xmlns:a14="http://schemas.microsoft.com/office/drawing/2010/main" val="0"/>
              </a:ext>
            </a:extLst>
          </a:blip>
          <a:srcRect l="29219" t="29236" r="17727" b="23141"/>
          <a:stretch/>
        </p:blipFill>
        <p:spPr>
          <a:xfrm>
            <a:off x="6764694" y="167231"/>
            <a:ext cx="4245428" cy="28581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コンテンツ プレースホルダー 2">
            <a:extLst>
              <a:ext uri="{FF2B5EF4-FFF2-40B4-BE49-F238E27FC236}">
                <a16:creationId xmlns:a16="http://schemas.microsoft.com/office/drawing/2014/main" id="{8E6566C0-893C-4D20-96B4-432B7DDCCF05}"/>
              </a:ext>
            </a:extLst>
          </p:cNvPr>
          <p:cNvSpPr txBox="1">
            <a:spLocks/>
          </p:cNvSpPr>
          <p:nvPr/>
        </p:nvSpPr>
        <p:spPr>
          <a:xfrm>
            <a:off x="774537" y="664696"/>
            <a:ext cx="7669375" cy="2642777"/>
          </a:xfrm>
          <a:prstGeom prst="rect">
            <a:avLst/>
          </a:prstGeom>
        </p:spPr>
        <p:txBody>
          <a:bodyPr anchor="t">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kumimoji="1"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kumimoji="1" sz="1400" kern="1200">
                <a:solidFill>
                  <a:schemeClr val="tx1"/>
                </a:solidFill>
                <a:latin typeface="+mn-lt"/>
                <a:ea typeface="+mn-ea"/>
                <a:cs typeface="+mn-cs"/>
              </a:defRPr>
            </a:lvl9pPr>
          </a:lstStyle>
          <a:p>
            <a:pPr>
              <a:lnSpc>
                <a:spcPct val="150000"/>
              </a:lnSpc>
              <a:buFont typeface="Wingdings" panose="05000000000000000000" pitchFamily="2" charset="2"/>
              <a:buChar char="l"/>
            </a:pPr>
            <a:r>
              <a:rPr lang="ja-JP" altLang="en-US" sz="2400" dirty="0">
                <a:effectLst>
                  <a:glow rad="38100">
                    <a:schemeClr val="bg1">
                      <a:lumMod val="50000"/>
                      <a:lumOff val="50000"/>
                      <a:alpha val="20000"/>
                    </a:schemeClr>
                  </a:glow>
                </a:effectLst>
                <a:latin typeface="+mn-ea"/>
              </a:rPr>
              <a:t>また、人の目では欠陥の種類を</a:t>
            </a:r>
            <a:br>
              <a:rPr lang="en-US" altLang="ja-JP" sz="2400" dirty="0">
                <a:effectLst>
                  <a:glow rad="38100">
                    <a:schemeClr val="bg1">
                      <a:lumMod val="50000"/>
                      <a:lumOff val="50000"/>
                      <a:alpha val="20000"/>
                    </a:schemeClr>
                  </a:glow>
                </a:effectLst>
                <a:latin typeface="+mn-ea"/>
              </a:rPr>
            </a:br>
            <a:r>
              <a:rPr lang="ja-JP" altLang="en-US" sz="2400" dirty="0">
                <a:effectLst>
                  <a:glow rad="38100">
                    <a:schemeClr val="bg1">
                      <a:lumMod val="50000"/>
                      <a:lumOff val="50000"/>
                      <a:alpha val="20000"/>
                    </a:schemeClr>
                  </a:glow>
                </a:effectLst>
                <a:latin typeface="+mn-ea"/>
              </a:rPr>
              <a:t>判別することは難しい</a:t>
            </a:r>
            <a:endParaRPr lang="en-US" altLang="ja-JP" sz="2400" dirty="0">
              <a:effectLst>
                <a:glow rad="38100">
                  <a:schemeClr val="bg1">
                    <a:lumMod val="50000"/>
                    <a:lumOff val="50000"/>
                    <a:alpha val="20000"/>
                  </a:schemeClr>
                </a:glow>
              </a:effectLst>
              <a:latin typeface="+mn-ea"/>
            </a:endParaRPr>
          </a:p>
          <a:p>
            <a:pPr>
              <a:lnSpc>
                <a:spcPct val="150000"/>
              </a:lnSpc>
              <a:buFont typeface="Wingdings" panose="05000000000000000000" pitchFamily="2" charset="2"/>
              <a:buChar char="l"/>
            </a:pPr>
            <a:r>
              <a:rPr lang="ja-JP" altLang="en-US" sz="2400" dirty="0">
                <a:effectLst>
                  <a:glow rad="38100">
                    <a:schemeClr val="bg1">
                      <a:lumMod val="50000"/>
                      <a:lumOff val="50000"/>
                      <a:alpha val="20000"/>
                    </a:schemeClr>
                  </a:glow>
                </a:effectLst>
                <a:latin typeface="+mn-ea"/>
              </a:rPr>
              <a:t>欠陥ごとにガラスへの影響が変化する</a:t>
            </a:r>
            <a:br>
              <a:rPr lang="en-US" altLang="ja-JP" sz="2400" dirty="0">
                <a:effectLst>
                  <a:glow rad="38100">
                    <a:schemeClr val="bg1">
                      <a:lumMod val="50000"/>
                      <a:lumOff val="50000"/>
                      <a:alpha val="20000"/>
                    </a:schemeClr>
                  </a:glow>
                </a:effectLst>
                <a:latin typeface="+mn-ea"/>
              </a:rPr>
            </a:br>
            <a:r>
              <a:rPr lang="ja-JP" altLang="en-US" sz="2400" dirty="0">
                <a:effectLst>
                  <a:glow rad="38100">
                    <a:schemeClr val="bg1">
                      <a:lumMod val="50000"/>
                      <a:lumOff val="50000"/>
                      <a:alpha val="20000"/>
                    </a:schemeClr>
                  </a:glow>
                </a:effectLst>
                <a:latin typeface="+mn-ea"/>
              </a:rPr>
              <a:t>可能性がある</a:t>
            </a:r>
            <a:endParaRPr lang="en-US" altLang="ja-JP" sz="2400" dirty="0">
              <a:effectLst>
                <a:glow rad="38100">
                  <a:schemeClr val="bg1">
                    <a:lumMod val="50000"/>
                    <a:lumOff val="50000"/>
                    <a:alpha val="20000"/>
                  </a:schemeClr>
                </a:glow>
              </a:effectLst>
              <a:latin typeface="+mn-ea"/>
            </a:endParaRPr>
          </a:p>
        </p:txBody>
      </p:sp>
      <p:sp>
        <p:nvSpPr>
          <p:cNvPr id="6" name="テキスト ボックス 5">
            <a:extLst>
              <a:ext uri="{FF2B5EF4-FFF2-40B4-BE49-F238E27FC236}">
                <a16:creationId xmlns:a16="http://schemas.microsoft.com/office/drawing/2014/main" id="{12620332-7522-48C2-BE48-E32E3DD80FF5}"/>
              </a:ext>
            </a:extLst>
          </p:cNvPr>
          <p:cNvSpPr txBox="1"/>
          <p:nvPr/>
        </p:nvSpPr>
        <p:spPr>
          <a:xfrm>
            <a:off x="774537" y="3797788"/>
            <a:ext cx="5542384" cy="2677656"/>
          </a:xfrm>
          <a:prstGeom prst="rect">
            <a:avLst/>
          </a:prstGeom>
          <a:noFill/>
        </p:spPr>
        <p:txBody>
          <a:bodyPr wrap="square" rtlCol="0">
            <a:spAutoFit/>
          </a:bodyPr>
          <a:lstStyle/>
          <a:p>
            <a:pPr>
              <a:lnSpc>
                <a:spcPct val="150000"/>
              </a:lnSpc>
              <a:buFont typeface="Wingdings" panose="05000000000000000000" pitchFamily="2" charset="2"/>
              <a:buChar char="l"/>
            </a:pPr>
            <a:r>
              <a:rPr lang="ja-JP" altLang="en-US" sz="2400" u="sng" dirty="0">
                <a:effectLst>
                  <a:glow rad="38100">
                    <a:schemeClr val="bg1">
                      <a:lumMod val="50000"/>
                      <a:lumOff val="50000"/>
                      <a:alpha val="20000"/>
                    </a:schemeClr>
                  </a:glow>
                </a:effectLst>
                <a:latin typeface="+mn-ea"/>
              </a:rPr>
              <a:t>欠陥を顕微鏡を用いて発見</a:t>
            </a:r>
            <a:r>
              <a:rPr lang="ja-JP" altLang="en-US" sz="2400" dirty="0">
                <a:effectLst>
                  <a:glow rad="38100">
                    <a:schemeClr val="bg1">
                      <a:lumMod val="50000"/>
                      <a:lumOff val="50000"/>
                      <a:alpha val="20000"/>
                    </a:schemeClr>
                  </a:glow>
                </a:effectLst>
                <a:latin typeface="+mn-ea"/>
              </a:rPr>
              <a:t>し、</a:t>
            </a:r>
            <a:br>
              <a:rPr lang="en-US" altLang="ja-JP" sz="2400" dirty="0">
                <a:effectLst>
                  <a:glow rad="38100">
                    <a:schemeClr val="bg1">
                      <a:lumMod val="50000"/>
                      <a:lumOff val="50000"/>
                      <a:alpha val="20000"/>
                    </a:schemeClr>
                  </a:glow>
                </a:effectLst>
                <a:latin typeface="+mn-ea"/>
              </a:rPr>
            </a:br>
            <a:r>
              <a:rPr lang="ja-JP" altLang="en-US" sz="2400" u="sng" dirty="0">
                <a:effectLst>
                  <a:glow rad="38100">
                    <a:schemeClr val="bg1">
                      <a:lumMod val="50000"/>
                      <a:lumOff val="50000"/>
                      <a:alpha val="20000"/>
                    </a:schemeClr>
                  </a:glow>
                </a:effectLst>
                <a:latin typeface="+mn-ea"/>
              </a:rPr>
              <a:t>画像認識によって欠陥ごとに</a:t>
            </a:r>
            <a:br>
              <a:rPr lang="en-US" altLang="ja-JP" sz="2400" u="sng" dirty="0">
                <a:effectLst>
                  <a:glow rad="38100">
                    <a:schemeClr val="bg1">
                      <a:lumMod val="50000"/>
                      <a:lumOff val="50000"/>
                      <a:alpha val="20000"/>
                    </a:schemeClr>
                  </a:glow>
                </a:effectLst>
                <a:latin typeface="+mn-ea"/>
              </a:rPr>
            </a:br>
            <a:r>
              <a:rPr lang="ja-JP" altLang="en-US" sz="2400" u="sng" dirty="0">
                <a:effectLst>
                  <a:glow rad="38100">
                    <a:schemeClr val="bg1">
                      <a:lumMod val="50000"/>
                      <a:lumOff val="50000"/>
                      <a:alpha val="20000"/>
                    </a:schemeClr>
                  </a:glow>
                </a:effectLst>
                <a:latin typeface="+mn-ea"/>
              </a:rPr>
              <a:t>分別する</a:t>
            </a:r>
            <a:r>
              <a:rPr lang="en-US" altLang="ja-JP" sz="2400" u="sng" dirty="0">
                <a:effectLst>
                  <a:glow rad="38100">
                    <a:schemeClr val="bg1">
                      <a:lumMod val="50000"/>
                      <a:lumOff val="50000"/>
                      <a:alpha val="20000"/>
                    </a:schemeClr>
                  </a:glow>
                </a:effectLst>
                <a:latin typeface="+mn-ea"/>
              </a:rPr>
              <a:t>AI</a:t>
            </a:r>
            <a:r>
              <a:rPr lang="ja-JP" altLang="en-US" sz="2400" u="sng" dirty="0">
                <a:effectLst>
                  <a:glow rad="38100">
                    <a:schemeClr val="bg1">
                      <a:lumMod val="50000"/>
                      <a:lumOff val="50000"/>
                      <a:alpha val="20000"/>
                    </a:schemeClr>
                  </a:glow>
                </a:effectLst>
                <a:latin typeface="+mn-ea"/>
              </a:rPr>
              <a:t>を開発する</a:t>
            </a:r>
            <a:endParaRPr lang="en-US" altLang="ja-JP" sz="2400" u="sng" dirty="0">
              <a:effectLst>
                <a:glow rad="38100">
                  <a:schemeClr val="bg1">
                    <a:lumMod val="50000"/>
                    <a:lumOff val="50000"/>
                    <a:alpha val="20000"/>
                  </a:schemeClr>
                </a:glow>
              </a:effectLst>
              <a:latin typeface="+mn-ea"/>
            </a:endParaRPr>
          </a:p>
          <a:p>
            <a:pPr>
              <a:lnSpc>
                <a:spcPct val="150000"/>
              </a:lnSpc>
              <a:buFont typeface="Wingdings" panose="05000000000000000000" pitchFamily="2" charset="2"/>
              <a:buChar char="l"/>
            </a:pPr>
            <a:r>
              <a:rPr lang="ja-JP" altLang="en-US" sz="2400" u="sng" dirty="0">
                <a:effectLst>
                  <a:glow rad="38100">
                    <a:schemeClr val="bg1">
                      <a:lumMod val="50000"/>
                      <a:lumOff val="50000"/>
                      <a:alpha val="20000"/>
                    </a:schemeClr>
                  </a:glow>
                </a:effectLst>
                <a:latin typeface="+mn-ea"/>
              </a:rPr>
              <a:t>画像認識に必要な</a:t>
            </a:r>
            <a:r>
              <a:rPr lang="en-US" altLang="ja-JP" sz="2400" u="sng" dirty="0">
                <a:effectLst>
                  <a:glow rad="38100">
                    <a:schemeClr val="bg1">
                      <a:lumMod val="50000"/>
                      <a:lumOff val="50000"/>
                      <a:alpha val="20000"/>
                    </a:schemeClr>
                  </a:glow>
                </a:effectLst>
                <a:latin typeface="+mn-ea"/>
              </a:rPr>
              <a:t>AI</a:t>
            </a:r>
            <a:r>
              <a:rPr lang="ja-JP" altLang="en-US" sz="2400" u="sng" dirty="0">
                <a:effectLst>
                  <a:glow rad="38100">
                    <a:schemeClr val="bg1">
                      <a:lumMod val="50000"/>
                      <a:lumOff val="50000"/>
                      <a:alpha val="20000"/>
                    </a:schemeClr>
                  </a:glow>
                </a:effectLst>
                <a:latin typeface="+mn-ea"/>
              </a:rPr>
              <a:t>を開発する</a:t>
            </a:r>
          </a:p>
          <a:p>
            <a:endParaRPr kumimoji="1" lang="ja-JP" altLang="en-US" sz="2400" dirty="0"/>
          </a:p>
        </p:txBody>
      </p:sp>
      <p:sp>
        <p:nvSpPr>
          <p:cNvPr id="7" name="矢印: 下 6">
            <a:extLst>
              <a:ext uri="{FF2B5EF4-FFF2-40B4-BE49-F238E27FC236}">
                <a16:creationId xmlns:a16="http://schemas.microsoft.com/office/drawing/2014/main" id="{54227932-C24C-4802-A8DC-D04E89906280}"/>
              </a:ext>
            </a:extLst>
          </p:cNvPr>
          <p:cNvSpPr/>
          <p:nvPr/>
        </p:nvSpPr>
        <p:spPr>
          <a:xfrm>
            <a:off x="2677982" y="3181739"/>
            <a:ext cx="1735494" cy="4945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273A73A-82F0-49F6-9B9A-AF91535C8499}"/>
              </a:ext>
            </a:extLst>
          </p:cNvPr>
          <p:cNvSpPr txBox="1"/>
          <p:nvPr/>
        </p:nvSpPr>
        <p:spPr>
          <a:xfrm>
            <a:off x="6620069" y="6418008"/>
            <a:ext cx="4534677" cy="382556"/>
          </a:xfrm>
          <a:prstGeom prst="rect">
            <a:avLst/>
          </a:prstGeom>
          <a:noFill/>
        </p:spPr>
        <p:txBody>
          <a:bodyPr wrap="square" rtlCol="0">
            <a:spAutoFit/>
          </a:bodyPr>
          <a:lstStyle/>
          <a:p>
            <a:pPr algn="ctr"/>
            <a:r>
              <a:rPr kumimoji="1" lang="en-US" altLang="ja-JP" dirty="0"/>
              <a:t>HR-2500E</a:t>
            </a:r>
            <a:r>
              <a:rPr kumimoji="1" lang="ja-JP" altLang="en-US" dirty="0"/>
              <a:t> </a:t>
            </a:r>
            <a:r>
              <a:rPr kumimoji="1" lang="en-US" altLang="ja-JP" dirty="0"/>
              <a:t>High-Range </a:t>
            </a:r>
            <a:r>
              <a:rPr kumimoji="1" lang="ja-JP" altLang="en-US" dirty="0"/>
              <a:t>倍率</a:t>
            </a:r>
            <a:r>
              <a:rPr kumimoji="1" lang="en-US" altLang="ja-JP" dirty="0"/>
              <a:t>1:1000 </a:t>
            </a:r>
            <a:endParaRPr kumimoji="1" lang="ja-JP" altLang="en-US" dirty="0"/>
          </a:p>
        </p:txBody>
      </p:sp>
    </p:spTree>
    <p:extLst>
      <p:ext uri="{BB962C8B-B14F-4D97-AF65-F5344CB8AC3E}">
        <p14:creationId xmlns:p14="http://schemas.microsoft.com/office/powerpoint/2010/main" val="7219757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グループ化 54">
            <a:extLst>
              <a:ext uri="{FF2B5EF4-FFF2-40B4-BE49-F238E27FC236}">
                <a16:creationId xmlns:a16="http://schemas.microsoft.com/office/drawing/2014/main" id="{E5D8C2B0-6FA7-428C-B1B7-3B10773CC823}"/>
              </a:ext>
            </a:extLst>
          </p:cNvPr>
          <p:cNvGrpSpPr/>
          <p:nvPr/>
        </p:nvGrpSpPr>
        <p:grpSpPr>
          <a:xfrm>
            <a:off x="2984573" y="333109"/>
            <a:ext cx="6222854" cy="5563038"/>
            <a:chOff x="2575706" y="99429"/>
            <a:chExt cx="6537939" cy="5936507"/>
          </a:xfrm>
        </p:grpSpPr>
        <p:sp>
          <p:nvSpPr>
            <p:cNvPr id="14" name="テキスト ボックス 13">
              <a:extLst>
                <a:ext uri="{FF2B5EF4-FFF2-40B4-BE49-F238E27FC236}">
                  <a16:creationId xmlns:a16="http://schemas.microsoft.com/office/drawing/2014/main" id="{D4B8790E-4E5E-451C-9FB5-AF87BC2B62F3}"/>
                </a:ext>
              </a:extLst>
            </p:cNvPr>
            <p:cNvSpPr txBox="1"/>
            <p:nvPr/>
          </p:nvSpPr>
          <p:spPr>
            <a:xfrm>
              <a:off x="2575706" y="5660286"/>
              <a:ext cx="985569" cy="369332"/>
            </a:xfrm>
            <a:prstGeom prst="rect">
              <a:avLst/>
            </a:prstGeom>
            <a:noFill/>
          </p:spPr>
          <p:txBody>
            <a:bodyPr wrap="square" rtlCol="0">
              <a:spAutoFit/>
            </a:bodyPr>
            <a:lstStyle/>
            <a:p>
              <a:r>
                <a:rPr kumimoji="1" lang="ja-JP" altLang="en-US" dirty="0">
                  <a:latin typeface="BIZ UDゴシック" panose="020B0400000000000000" pitchFamily="49" charset="-128"/>
                  <a:ea typeface="BIZ UDゴシック" panose="020B0400000000000000" pitchFamily="49" charset="-128"/>
                </a:rPr>
                <a:t>入力層</a:t>
              </a:r>
            </a:p>
          </p:txBody>
        </p:sp>
        <p:sp>
          <p:nvSpPr>
            <p:cNvPr id="15" name="テキスト ボックス 14">
              <a:extLst>
                <a:ext uri="{FF2B5EF4-FFF2-40B4-BE49-F238E27FC236}">
                  <a16:creationId xmlns:a16="http://schemas.microsoft.com/office/drawing/2014/main" id="{6483BA3B-72CF-4235-9B93-8B0E3FC796BA}"/>
                </a:ext>
              </a:extLst>
            </p:cNvPr>
            <p:cNvSpPr txBox="1"/>
            <p:nvPr/>
          </p:nvSpPr>
          <p:spPr>
            <a:xfrm>
              <a:off x="5351891" y="5641809"/>
              <a:ext cx="985569" cy="394127"/>
            </a:xfrm>
            <a:prstGeom prst="rect">
              <a:avLst/>
            </a:prstGeom>
            <a:noFill/>
          </p:spPr>
          <p:txBody>
            <a:bodyPr wrap="square" rtlCol="0">
              <a:spAutoFit/>
            </a:bodyPr>
            <a:lstStyle/>
            <a:p>
              <a:r>
                <a:rPr kumimoji="1" lang="ja-JP" altLang="en-US" dirty="0">
                  <a:latin typeface="BIZ UDゴシック" panose="020B0400000000000000" pitchFamily="49" charset="-128"/>
                  <a:ea typeface="BIZ UDゴシック" panose="020B0400000000000000" pitchFamily="49" charset="-128"/>
                </a:rPr>
                <a:t>隠れ層</a:t>
              </a:r>
            </a:p>
          </p:txBody>
        </p:sp>
        <p:sp>
          <p:nvSpPr>
            <p:cNvPr id="16" name="テキスト ボックス 15">
              <a:extLst>
                <a:ext uri="{FF2B5EF4-FFF2-40B4-BE49-F238E27FC236}">
                  <a16:creationId xmlns:a16="http://schemas.microsoft.com/office/drawing/2014/main" id="{15C37962-58E5-4EE7-9DF4-7082AD615D9D}"/>
                </a:ext>
              </a:extLst>
            </p:cNvPr>
            <p:cNvSpPr txBox="1"/>
            <p:nvPr/>
          </p:nvSpPr>
          <p:spPr>
            <a:xfrm>
              <a:off x="8128076" y="5660286"/>
              <a:ext cx="985569" cy="369332"/>
            </a:xfrm>
            <a:prstGeom prst="rect">
              <a:avLst/>
            </a:prstGeom>
            <a:noFill/>
          </p:spPr>
          <p:txBody>
            <a:bodyPr wrap="square" rtlCol="0">
              <a:spAutoFit/>
            </a:bodyPr>
            <a:lstStyle/>
            <a:p>
              <a:r>
                <a:rPr lang="ja-JP" altLang="en-US" dirty="0">
                  <a:latin typeface="BIZ UDゴシック" panose="020B0400000000000000" pitchFamily="49" charset="-128"/>
                  <a:ea typeface="BIZ UDゴシック" panose="020B0400000000000000" pitchFamily="49" charset="-128"/>
                </a:rPr>
                <a:t>出力</a:t>
              </a:r>
              <a:r>
                <a:rPr kumimoji="1" lang="ja-JP" altLang="en-US" dirty="0">
                  <a:latin typeface="BIZ UDゴシック" panose="020B0400000000000000" pitchFamily="49" charset="-128"/>
                  <a:ea typeface="BIZ UDゴシック" panose="020B0400000000000000" pitchFamily="49" charset="-128"/>
                </a:rPr>
                <a:t>層</a:t>
              </a:r>
            </a:p>
          </p:txBody>
        </p:sp>
        <p:grpSp>
          <p:nvGrpSpPr>
            <p:cNvPr id="54" name="グループ化 53">
              <a:extLst>
                <a:ext uri="{FF2B5EF4-FFF2-40B4-BE49-F238E27FC236}">
                  <a16:creationId xmlns:a16="http://schemas.microsoft.com/office/drawing/2014/main" id="{7B97CDBA-D53A-4F11-9ACC-F535319B835B}"/>
                </a:ext>
              </a:extLst>
            </p:cNvPr>
            <p:cNvGrpSpPr/>
            <p:nvPr/>
          </p:nvGrpSpPr>
          <p:grpSpPr>
            <a:xfrm>
              <a:off x="2575706" y="99429"/>
              <a:ext cx="6466347" cy="5244927"/>
              <a:chOff x="3121536" y="552191"/>
              <a:chExt cx="5111615" cy="4259580"/>
            </a:xfrm>
          </p:grpSpPr>
          <p:grpSp>
            <p:nvGrpSpPr>
              <p:cNvPr id="13" name="グループ化 12">
                <a:extLst>
                  <a:ext uri="{FF2B5EF4-FFF2-40B4-BE49-F238E27FC236}">
                    <a16:creationId xmlns:a16="http://schemas.microsoft.com/office/drawing/2014/main" id="{24E9BAFB-7D38-4B00-B686-9558B59B6DEE}"/>
                  </a:ext>
                </a:extLst>
              </p:cNvPr>
              <p:cNvGrpSpPr/>
              <p:nvPr/>
            </p:nvGrpSpPr>
            <p:grpSpPr>
              <a:xfrm>
                <a:off x="3121536" y="552191"/>
                <a:ext cx="5111615" cy="4259580"/>
                <a:chOff x="2127237" y="1324549"/>
                <a:chExt cx="5111615" cy="4259580"/>
              </a:xfrm>
            </p:grpSpPr>
            <p:sp>
              <p:nvSpPr>
                <p:cNvPr id="2" name="楕円 1">
                  <a:extLst>
                    <a:ext uri="{FF2B5EF4-FFF2-40B4-BE49-F238E27FC236}">
                      <a16:creationId xmlns:a16="http://schemas.microsoft.com/office/drawing/2014/main" id="{8A95F7FF-027B-46DF-BBBD-66895F66530D}"/>
                    </a:ext>
                  </a:extLst>
                </p:cNvPr>
                <p:cNvSpPr/>
                <p:nvPr/>
              </p:nvSpPr>
              <p:spPr>
                <a:xfrm>
                  <a:off x="2127237" y="1324549"/>
                  <a:ext cx="731520" cy="71628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EC2AD88C-A352-42A2-945E-D634E4D792A8}"/>
                    </a:ext>
                  </a:extLst>
                </p:cNvPr>
                <p:cNvSpPr/>
                <p:nvPr/>
              </p:nvSpPr>
              <p:spPr>
                <a:xfrm>
                  <a:off x="2127237" y="2505649"/>
                  <a:ext cx="731520" cy="71628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DDC64B62-0FFD-4561-A2BD-3C2128FE4796}"/>
                    </a:ext>
                  </a:extLst>
                </p:cNvPr>
                <p:cNvSpPr/>
                <p:nvPr/>
              </p:nvSpPr>
              <p:spPr>
                <a:xfrm>
                  <a:off x="2127237" y="3686749"/>
                  <a:ext cx="731520" cy="71628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7FFD6FA3-714A-4F7F-A05D-C256FE41FD58}"/>
                    </a:ext>
                  </a:extLst>
                </p:cNvPr>
                <p:cNvSpPr/>
                <p:nvPr/>
              </p:nvSpPr>
              <p:spPr>
                <a:xfrm>
                  <a:off x="4321797" y="1911289"/>
                  <a:ext cx="731520" cy="716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21841157-63BD-4A2F-8A7E-03686652610D}"/>
                    </a:ext>
                  </a:extLst>
                </p:cNvPr>
                <p:cNvSpPr/>
                <p:nvPr/>
              </p:nvSpPr>
              <p:spPr>
                <a:xfrm>
                  <a:off x="2127237" y="4867849"/>
                  <a:ext cx="731520" cy="71628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87E5DCB8-D0EC-4B4D-A2A2-7C7217B4CADA}"/>
                    </a:ext>
                  </a:extLst>
                </p:cNvPr>
                <p:cNvSpPr/>
                <p:nvPr/>
              </p:nvSpPr>
              <p:spPr>
                <a:xfrm>
                  <a:off x="4321797" y="4532569"/>
                  <a:ext cx="731520" cy="716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E98C305C-5EF4-43D6-B3B5-C082BC8A311A}"/>
                    </a:ext>
                  </a:extLst>
                </p:cNvPr>
                <p:cNvSpPr/>
                <p:nvPr/>
              </p:nvSpPr>
              <p:spPr>
                <a:xfrm>
                  <a:off x="4321797" y="3221929"/>
                  <a:ext cx="731520" cy="716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8E3ECDD2-2CA7-4F35-805A-F76471BD8693}"/>
                    </a:ext>
                  </a:extLst>
                </p:cNvPr>
                <p:cNvSpPr/>
                <p:nvPr/>
              </p:nvSpPr>
              <p:spPr>
                <a:xfrm>
                  <a:off x="6507332" y="2627569"/>
                  <a:ext cx="731520" cy="71628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2D9DF71C-3D84-4FAC-BA60-E6ACFDF47EE7}"/>
                    </a:ext>
                  </a:extLst>
                </p:cNvPr>
                <p:cNvSpPr/>
                <p:nvPr/>
              </p:nvSpPr>
              <p:spPr>
                <a:xfrm>
                  <a:off x="6499493" y="3938209"/>
                  <a:ext cx="731520" cy="71628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a:extLst>
                  <a:ext uri="{FF2B5EF4-FFF2-40B4-BE49-F238E27FC236}">
                    <a16:creationId xmlns:a16="http://schemas.microsoft.com/office/drawing/2014/main" id="{1B0A4327-4366-43EE-9FCB-694AE22CD3E2}"/>
                  </a:ext>
                </a:extLst>
              </p:cNvPr>
              <p:cNvCxnSpPr>
                <a:stCxn id="2" idx="6"/>
                <a:endCxn id="7" idx="2"/>
              </p:cNvCxnSpPr>
              <p:nvPr/>
            </p:nvCxnSpPr>
            <p:spPr>
              <a:xfrm>
                <a:off x="3853056" y="910331"/>
                <a:ext cx="1463040" cy="586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BF3B9380-D1C9-4E66-9A52-976E9A93F1CB}"/>
                  </a:ext>
                </a:extLst>
              </p:cNvPr>
              <p:cNvCxnSpPr>
                <a:stCxn id="2" idx="6"/>
                <a:endCxn id="10" idx="2"/>
              </p:cNvCxnSpPr>
              <p:nvPr/>
            </p:nvCxnSpPr>
            <p:spPr>
              <a:xfrm>
                <a:off x="3853056" y="910331"/>
                <a:ext cx="1463040" cy="1897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7FE4DBA7-80CE-45C1-B6CE-F23EE3DE39C9}"/>
                  </a:ext>
                </a:extLst>
              </p:cNvPr>
              <p:cNvCxnSpPr>
                <a:cxnSpLocks/>
                <a:stCxn id="2" idx="6"/>
                <a:endCxn id="9" idx="2"/>
              </p:cNvCxnSpPr>
              <p:nvPr/>
            </p:nvCxnSpPr>
            <p:spPr>
              <a:xfrm>
                <a:off x="3853056" y="910331"/>
                <a:ext cx="1463040" cy="3208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096AC823-5852-4723-B7BC-90A87F455608}"/>
                  </a:ext>
                </a:extLst>
              </p:cNvPr>
              <p:cNvCxnSpPr>
                <a:stCxn id="5" idx="6"/>
                <a:endCxn id="7" idx="2"/>
              </p:cNvCxnSpPr>
              <p:nvPr/>
            </p:nvCxnSpPr>
            <p:spPr>
              <a:xfrm flipV="1">
                <a:off x="3853056" y="1497071"/>
                <a:ext cx="1463040" cy="594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5B6C426-A1A4-4EFA-81F1-C3B02E242A1D}"/>
                  </a:ext>
                </a:extLst>
              </p:cNvPr>
              <p:cNvCxnSpPr>
                <a:stCxn id="5" idx="6"/>
                <a:endCxn id="10" idx="2"/>
              </p:cNvCxnSpPr>
              <p:nvPr/>
            </p:nvCxnSpPr>
            <p:spPr>
              <a:xfrm>
                <a:off x="3853056" y="2091431"/>
                <a:ext cx="1463040" cy="716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0EEEA8AC-395E-4528-925C-0E7A2AC49F92}"/>
                  </a:ext>
                </a:extLst>
              </p:cNvPr>
              <p:cNvCxnSpPr>
                <a:stCxn id="5" idx="6"/>
                <a:endCxn id="9" idx="2"/>
              </p:cNvCxnSpPr>
              <p:nvPr/>
            </p:nvCxnSpPr>
            <p:spPr>
              <a:xfrm>
                <a:off x="3853056" y="2091431"/>
                <a:ext cx="1463040" cy="2026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4838475A-811C-4FBD-9321-97772CF3B43A}"/>
                  </a:ext>
                </a:extLst>
              </p:cNvPr>
              <p:cNvCxnSpPr>
                <a:stCxn id="6" idx="6"/>
                <a:endCxn id="10" idx="2"/>
              </p:cNvCxnSpPr>
              <p:nvPr/>
            </p:nvCxnSpPr>
            <p:spPr>
              <a:xfrm flipV="1">
                <a:off x="3853056" y="2807711"/>
                <a:ext cx="1463040" cy="464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F0645EA5-555B-4F29-BF13-981578BA0B3F}"/>
                  </a:ext>
                </a:extLst>
              </p:cNvPr>
              <p:cNvCxnSpPr>
                <a:stCxn id="6" idx="6"/>
                <a:endCxn id="7" idx="2"/>
              </p:cNvCxnSpPr>
              <p:nvPr/>
            </p:nvCxnSpPr>
            <p:spPr>
              <a:xfrm flipV="1">
                <a:off x="3853056" y="1497071"/>
                <a:ext cx="1463040" cy="1775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1137D465-C865-451B-A263-9C1CD1B5BAF7}"/>
                  </a:ext>
                </a:extLst>
              </p:cNvPr>
              <p:cNvCxnSpPr>
                <a:stCxn id="6" idx="6"/>
                <a:endCxn id="9" idx="2"/>
              </p:cNvCxnSpPr>
              <p:nvPr/>
            </p:nvCxnSpPr>
            <p:spPr>
              <a:xfrm>
                <a:off x="3853056" y="3272531"/>
                <a:ext cx="1463040" cy="845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342B07A0-E28F-43F7-9E2B-AF30DE6AC15D}"/>
                  </a:ext>
                </a:extLst>
              </p:cNvPr>
              <p:cNvCxnSpPr>
                <a:stCxn id="8" idx="6"/>
                <a:endCxn id="7" idx="2"/>
              </p:cNvCxnSpPr>
              <p:nvPr/>
            </p:nvCxnSpPr>
            <p:spPr>
              <a:xfrm flipV="1">
                <a:off x="3853056" y="1497071"/>
                <a:ext cx="1463040" cy="2956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C7149E98-8692-4644-B9E5-92B281AB4F73}"/>
                  </a:ext>
                </a:extLst>
              </p:cNvPr>
              <p:cNvCxnSpPr>
                <a:stCxn id="8" idx="6"/>
                <a:endCxn id="10" idx="2"/>
              </p:cNvCxnSpPr>
              <p:nvPr/>
            </p:nvCxnSpPr>
            <p:spPr>
              <a:xfrm flipV="1">
                <a:off x="3853056" y="2807711"/>
                <a:ext cx="1463040" cy="1645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7230308B-8C01-4ED6-9623-090E39F7847E}"/>
                  </a:ext>
                </a:extLst>
              </p:cNvPr>
              <p:cNvCxnSpPr>
                <a:stCxn id="8" idx="6"/>
                <a:endCxn id="9" idx="2"/>
              </p:cNvCxnSpPr>
              <p:nvPr/>
            </p:nvCxnSpPr>
            <p:spPr>
              <a:xfrm flipV="1">
                <a:off x="3853056" y="4118351"/>
                <a:ext cx="1463040" cy="335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457F9666-77F1-4BF8-936B-F7843A71645C}"/>
                  </a:ext>
                </a:extLst>
              </p:cNvPr>
              <p:cNvCxnSpPr>
                <a:stCxn id="7" idx="6"/>
                <a:endCxn id="11" idx="2"/>
              </p:cNvCxnSpPr>
              <p:nvPr/>
            </p:nvCxnSpPr>
            <p:spPr>
              <a:xfrm>
                <a:off x="6047616" y="1497071"/>
                <a:ext cx="1454015" cy="716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080A4E47-4605-41B8-96CC-5CD53A449251}"/>
                  </a:ext>
                </a:extLst>
              </p:cNvPr>
              <p:cNvCxnSpPr>
                <a:stCxn id="7" idx="6"/>
                <a:endCxn id="12" idx="2"/>
              </p:cNvCxnSpPr>
              <p:nvPr/>
            </p:nvCxnSpPr>
            <p:spPr>
              <a:xfrm>
                <a:off x="6047616" y="1497071"/>
                <a:ext cx="1446176" cy="2026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F8E19437-9A8B-47CF-8A16-1D04A1C3F62C}"/>
                  </a:ext>
                </a:extLst>
              </p:cNvPr>
              <p:cNvCxnSpPr>
                <a:stCxn id="10" idx="6"/>
                <a:endCxn id="11" idx="2"/>
              </p:cNvCxnSpPr>
              <p:nvPr/>
            </p:nvCxnSpPr>
            <p:spPr>
              <a:xfrm flipV="1">
                <a:off x="6047616" y="2213351"/>
                <a:ext cx="1454015" cy="594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E6D1137-8E8D-4FED-8DA7-5CA4E02F5FB6}"/>
                  </a:ext>
                </a:extLst>
              </p:cNvPr>
              <p:cNvCxnSpPr>
                <a:stCxn id="10" idx="6"/>
                <a:endCxn id="12" idx="2"/>
              </p:cNvCxnSpPr>
              <p:nvPr/>
            </p:nvCxnSpPr>
            <p:spPr>
              <a:xfrm>
                <a:off x="6047616" y="2807711"/>
                <a:ext cx="1446176" cy="716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2A0BA3D4-EFC1-49CD-B751-54E4F16CFB70}"/>
                  </a:ext>
                </a:extLst>
              </p:cNvPr>
              <p:cNvCxnSpPr>
                <a:stCxn id="9" idx="6"/>
                <a:endCxn id="11" idx="2"/>
              </p:cNvCxnSpPr>
              <p:nvPr/>
            </p:nvCxnSpPr>
            <p:spPr>
              <a:xfrm flipV="1">
                <a:off x="6047616" y="2213351"/>
                <a:ext cx="1454015" cy="190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6A05A5D2-7260-4459-ABAD-A3E767E1423D}"/>
                  </a:ext>
                </a:extLst>
              </p:cNvPr>
              <p:cNvCxnSpPr>
                <a:stCxn id="9" idx="6"/>
                <a:endCxn id="12" idx="2"/>
              </p:cNvCxnSpPr>
              <p:nvPr/>
            </p:nvCxnSpPr>
            <p:spPr>
              <a:xfrm flipV="1">
                <a:off x="6047616" y="3523991"/>
                <a:ext cx="1446176" cy="594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56" name="テキスト ボックス 55">
            <a:extLst>
              <a:ext uri="{FF2B5EF4-FFF2-40B4-BE49-F238E27FC236}">
                <a16:creationId xmlns:a16="http://schemas.microsoft.com/office/drawing/2014/main" id="{2C9F870B-6E9A-416E-B7EF-17CE00748E4B}"/>
              </a:ext>
            </a:extLst>
          </p:cNvPr>
          <p:cNvSpPr txBox="1"/>
          <p:nvPr/>
        </p:nvSpPr>
        <p:spPr>
          <a:xfrm>
            <a:off x="2055339" y="6164794"/>
            <a:ext cx="8021829" cy="461665"/>
          </a:xfrm>
          <a:prstGeom prst="rect">
            <a:avLst/>
          </a:prstGeom>
          <a:noFill/>
        </p:spPr>
        <p:txBody>
          <a:bodyPr wrap="square" rtlCol="0">
            <a:spAutoFit/>
          </a:bodyPr>
          <a:lstStyle/>
          <a:p>
            <a:pPr algn="ctr"/>
            <a:r>
              <a:rPr kumimoji="1" lang="ja-JP" altLang="en-US" sz="2400" dirty="0">
                <a:latin typeface="+mn-ea"/>
              </a:rPr>
              <a:t>多層パーセプトロン</a:t>
            </a:r>
            <a:r>
              <a:rPr kumimoji="1" lang="en-US" altLang="ja-JP" sz="2400" dirty="0">
                <a:latin typeface="+mn-ea"/>
              </a:rPr>
              <a:t>(</a:t>
            </a:r>
            <a:r>
              <a:rPr kumimoji="1" lang="ja-JP" altLang="en-US" sz="2400" dirty="0">
                <a:latin typeface="+mn-ea"/>
              </a:rPr>
              <a:t>ニューラルネットワーク</a:t>
            </a:r>
            <a:r>
              <a:rPr kumimoji="1" lang="en-US" altLang="ja-JP" sz="2400" dirty="0">
                <a:latin typeface="+mn-ea"/>
              </a:rPr>
              <a:t>)</a:t>
            </a:r>
            <a:r>
              <a:rPr kumimoji="1" lang="ja-JP" altLang="en-US" sz="2400" dirty="0">
                <a:latin typeface="+mn-ea"/>
              </a:rPr>
              <a:t>の一例</a:t>
            </a:r>
          </a:p>
        </p:txBody>
      </p:sp>
      <p:cxnSp>
        <p:nvCxnSpPr>
          <p:cNvPr id="21" name="直線コネクタ 20">
            <a:extLst>
              <a:ext uri="{FF2B5EF4-FFF2-40B4-BE49-F238E27FC236}">
                <a16:creationId xmlns:a16="http://schemas.microsoft.com/office/drawing/2014/main" id="{767DEB33-C96E-489A-B282-A5B280817007}"/>
              </a:ext>
            </a:extLst>
          </p:cNvPr>
          <p:cNvCxnSpPr/>
          <p:nvPr/>
        </p:nvCxnSpPr>
        <p:spPr>
          <a:xfrm>
            <a:off x="4616824" y="333109"/>
            <a:ext cx="0" cy="5458091"/>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5D2E1E50-2620-42E2-89E4-BCB6E2103CCA}"/>
              </a:ext>
            </a:extLst>
          </p:cNvPr>
          <p:cNvCxnSpPr/>
          <p:nvPr/>
        </p:nvCxnSpPr>
        <p:spPr>
          <a:xfrm>
            <a:off x="7584142" y="299588"/>
            <a:ext cx="0" cy="5458091"/>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 name="楕円 2">
            <a:extLst>
              <a:ext uri="{FF2B5EF4-FFF2-40B4-BE49-F238E27FC236}">
                <a16:creationId xmlns:a16="http://schemas.microsoft.com/office/drawing/2014/main" id="{36E6DF66-115F-4145-948A-A46249EB0F14}"/>
              </a:ext>
            </a:extLst>
          </p:cNvPr>
          <p:cNvSpPr/>
          <p:nvPr/>
        </p:nvSpPr>
        <p:spPr>
          <a:xfrm>
            <a:off x="4994449" y="135467"/>
            <a:ext cx="2143611" cy="597880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730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テキスト ボックス 55">
            <a:extLst>
              <a:ext uri="{FF2B5EF4-FFF2-40B4-BE49-F238E27FC236}">
                <a16:creationId xmlns:a16="http://schemas.microsoft.com/office/drawing/2014/main" id="{2C9F870B-6E9A-416E-B7EF-17CE00748E4B}"/>
              </a:ext>
            </a:extLst>
          </p:cNvPr>
          <p:cNvSpPr txBox="1"/>
          <p:nvPr/>
        </p:nvSpPr>
        <p:spPr>
          <a:xfrm>
            <a:off x="3456117" y="6095716"/>
            <a:ext cx="446024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400" dirty="0">
                <a:solidFill>
                  <a:prstClr val="black"/>
                </a:solidFill>
                <a:latin typeface="+mn-ea"/>
              </a:rPr>
              <a:t>ディープラーニング</a:t>
            </a:r>
            <a:r>
              <a:rPr kumimoji="1" lang="ja-JP" altLang="en-US" sz="2400" b="0" i="0" u="none" strike="noStrike" kern="1200" cap="none" spc="0" normalizeH="0" baseline="0" noProof="0" dirty="0">
                <a:ln>
                  <a:noFill/>
                </a:ln>
                <a:solidFill>
                  <a:prstClr val="black"/>
                </a:solidFill>
                <a:effectLst/>
                <a:uLnTx/>
                <a:uFillTx/>
                <a:latin typeface="+mn-ea"/>
                <a:cs typeface="+mn-cs"/>
              </a:rPr>
              <a:t>の一例</a:t>
            </a:r>
          </a:p>
        </p:txBody>
      </p:sp>
      <p:grpSp>
        <p:nvGrpSpPr>
          <p:cNvPr id="105" name="グループ化 104">
            <a:extLst>
              <a:ext uri="{FF2B5EF4-FFF2-40B4-BE49-F238E27FC236}">
                <a16:creationId xmlns:a16="http://schemas.microsoft.com/office/drawing/2014/main" id="{B638A073-51D3-4746-AC4D-7C2E628C7F1B}"/>
              </a:ext>
            </a:extLst>
          </p:cNvPr>
          <p:cNvGrpSpPr/>
          <p:nvPr/>
        </p:nvGrpSpPr>
        <p:grpSpPr>
          <a:xfrm>
            <a:off x="1144707" y="353589"/>
            <a:ext cx="9545285" cy="5742127"/>
            <a:chOff x="949398" y="307888"/>
            <a:chExt cx="9545285" cy="5742127"/>
          </a:xfrm>
        </p:grpSpPr>
        <p:sp>
          <p:nvSpPr>
            <p:cNvPr id="14" name="テキスト ボックス 13">
              <a:extLst>
                <a:ext uri="{FF2B5EF4-FFF2-40B4-BE49-F238E27FC236}">
                  <a16:creationId xmlns:a16="http://schemas.microsoft.com/office/drawing/2014/main" id="{D4B8790E-4E5E-451C-9FB5-AF87BC2B62F3}"/>
                </a:ext>
              </a:extLst>
            </p:cNvPr>
            <p:cNvSpPr txBox="1"/>
            <p:nvPr/>
          </p:nvSpPr>
          <p:spPr>
            <a:xfrm>
              <a:off x="949398" y="5572280"/>
              <a:ext cx="938071" cy="3460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BIZ UDゴシック" panose="020B0400000000000000" pitchFamily="49" charset="-128"/>
                  <a:ea typeface="BIZ UDゴシック" panose="020B0400000000000000" pitchFamily="49" charset="-128"/>
                  <a:cs typeface="+mn-cs"/>
                </a:rPr>
                <a:t>入力層</a:t>
              </a:r>
            </a:p>
          </p:txBody>
        </p:sp>
        <p:sp>
          <p:nvSpPr>
            <p:cNvPr id="15" name="テキスト ボックス 14">
              <a:extLst>
                <a:ext uri="{FF2B5EF4-FFF2-40B4-BE49-F238E27FC236}">
                  <a16:creationId xmlns:a16="http://schemas.microsoft.com/office/drawing/2014/main" id="{6483BA3B-72CF-4235-9B93-8B0E3FC796BA}"/>
                </a:ext>
              </a:extLst>
            </p:cNvPr>
            <p:cNvSpPr txBox="1"/>
            <p:nvPr/>
          </p:nvSpPr>
          <p:spPr>
            <a:xfrm>
              <a:off x="5251247" y="5549045"/>
              <a:ext cx="93807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prstClr val="black"/>
                  </a:solidFill>
                  <a:latin typeface="BIZ UDゴシック" panose="020B0400000000000000" pitchFamily="49" charset="-128"/>
                  <a:ea typeface="BIZ UDゴシック" panose="020B0400000000000000" pitchFamily="49" charset="-128"/>
                </a:rPr>
                <a:t>隠れ</a:t>
              </a:r>
              <a:r>
                <a:rPr kumimoji="1" lang="ja-JP" altLang="en-US" sz="1800" b="0" i="0" u="none" strike="noStrike" kern="1200" cap="none" spc="0" normalizeH="0" baseline="0" noProof="0" dirty="0">
                  <a:ln>
                    <a:noFill/>
                  </a:ln>
                  <a:solidFill>
                    <a:prstClr val="black"/>
                  </a:solidFill>
                  <a:effectLst/>
                  <a:uLnTx/>
                  <a:uFillTx/>
                  <a:latin typeface="BIZ UDゴシック" panose="020B0400000000000000" pitchFamily="49" charset="-128"/>
                  <a:ea typeface="BIZ UDゴシック" panose="020B0400000000000000" pitchFamily="49" charset="-128"/>
                  <a:cs typeface="+mn-cs"/>
                </a:rPr>
                <a:t>層</a:t>
              </a:r>
            </a:p>
          </p:txBody>
        </p:sp>
        <p:sp>
          <p:nvSpPr>
            <p:cNvPr id="16" name="テキスト ボックス 15">
              <a:extLst>
                <a:ext uri="{FF2B5EF4-FFF2-40B4-BE49-F238E27FC236}">
                  <a16:creationId xmlns:a16="http://schemas.microsoft.com/office/drawing/2014/main" id="{15C37962-58E5-4EE7-9DF4-7082AD615D9D}"/>
                </a:ext>
              </a:extLst>
            </p:cNvPr>
            <p:cNvSpPr txBox="1"/>
            <p:nvPr/>
          </p:nvSpPr>
          <p:spPr>
            <a:xfrm>
              <a:off x="9556612" y="5578129"/>
              <a:ext cx="938071" cy="3460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BIZ UDゴシック" panose="020B0400000000000000" pitchFamily="49" charset="-128"/>
                  <a:ea typeface="BIZ UDゴシック" panose="020B0400000000000000" pitchFamily="49" charset="-128"/>
                  <a:cs typeface="+mn-cs"/>
                </a:rPr>
                <a:t>出力層</a:t>
              </a:r>
            </a:p>
          </p:txBody>
        </p:sp>
        <p:sp>
          <p:nvSpPr>
            <p:cNvPr id="11" name="楕円 10">
              <a:extLst>
                <a:ext uri="{FF2B5EF4-FFF2-40B4-BE49-F238E27FC236}">
                  <a16:creationId xmlns:a16="http://schemas.microsoft.com/office/drawing/2014/main" id="{8E3ECDD2-2CA7-4F35-805A-F76471BD8693}"/>
                </a:ext>
              </a:extLst>
            </p:cNvPr>
            <p:cNvSpPr/>
            <p:nvPr/>
          </p:nvSpPr>
          <p:spPr>
            <a:xfrm>
              <a:off x="9479497" y="1652428"/>
              <a:ext cx="880797" cy="82648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12" name="楕円 11">
              <a:extLst>
                <a:ext uri="{FF2B5EF4-FFF2-40B4-BE49-F238E27FC236}">
                  <a16:creationId xmlns:a16="http://schemas.microsoft.com/office/drawing/2014/main" id="{2D9DF71C-3D84-4FAC-BA60-E6ACFDF47EE7}"/>
                </a:ext>
              </a:extLst>
            </p:cNvPr>
            <p:cNvSpPr/>
            <p:nvPr/>
          </p:nvSpPr>
          <p:spPr>
            <a:xfrm>
              <a:off x="9479496" y="3416427"/>
              <a:ext cx="880797" cy="82648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42" name="楕円 41">
              <a:extLst>
                <a:ext uri="{FF2B5EF4-FFF2-40B4-BE49-F238E27FC236}">
                  <a16:creationId xmlns:a16="http://schemas.microsoft.com/office/drawing/2014/main" id="{F10C0DA3-3A2E-415A-B873-2DDA404FA001}"/>
                </a:ext>
              </a:extLst>
            </p:cNvPr>
            <p:cNvSpPr/>
            <p:nvPr/>
          </p:nvSpPr>
          <p:spPr>
            <a:xfrm>
              <a:off x="7388559" y="984905"/>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44" name="楕円 43">
              <a:extLst>
                <a:ext uri="{FF2B5EF4-FFF2-40B4-BE49-F238E27FC236}">
                  <a16:creationId xmlns:a16="http://schemas.microsoft.com/office/drawing/2014/main" id="{BFF2F987-A011-4D72-9417-3FA92EEA860E}"/>
                </a:ext>
              </a:extLst>
            </p:cNvPr>
            <p:cNvSpPr/>
            <p:nvPr/>
          </p:nvSpPr>
          <p:spPr>
            <a:xfrm>
              <a:off x="7388559" y="2494078"/>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46" name="楕円 45">
              <a:extLst>
                <a:ext uri="{FF2B5EF4-FFF2-40B4-BE49-F238E27FC236}">
                  <a16:creationId xmlns:a16="http://schemas.microsoft.com/office/drawing/2014/main" id="{B0BC8889-0C4A-42C9-8D27-5FAF85FDC7BA}"/>
                </a:ext>
              </a:extLst>
            </p:cNvPr>
            <p:cNvSpPr/>
            <p:nvPr/>
          </p:nvSpPr>
          <p:spPr>
            <a:xfrm>
              <a:off x="7385380" y="4009499"/>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24" name="テキスト ボックス 23">
              <a:extLst>
                <a:ext uri="{FF2B5EF4-FFF2-40B4-BE49-F238E27FC236}">
                  <a16:creationId xmlns:a16="http://schemas.microsoft.com/office/drawing/2014/main" id="{E49F65BA-76AE-443E-986C-6544935B42FF}"/>
                </a:ext>
              </a:extLst>
            </p:cNvPr>
            <p:cNvSpPr txBox="1"/>
            <p:nvPr/>
          </p:nvSpPr>
          <p:spPr>
            <a:xfrm>
              <a:off x="6391395" y="2513288"/>
              <a:ext cx="469036" cy="523220"/>
            </a:xfrm>
            <a:prstGeom prst="rect">
              <a:avLst/>
            </a:prstGeom>
            <a:noFill/>
          </p:spPr>
          <p:txBody>
            <a:bodyPr wrap="square" rtlCol="0" anchor="ctr">
              <a:spAutoFit/>
            </a:bodyPr>
            <a:lstStyle/>
            <a:p>
              <a:r>
                <a:rPr lang="en-US" altLang="ja-JP" sz="2800" dirty="0"/>
                <a:t>…</a:t>
              </a:r>
              <a:endParaRPr kumimoji="1" lang="ja-JP" altLang="en-US" sz="2800" dirty="0"/>
            </a:p>
          </p:txBody>
        </p:sp>
        <p:cxnSp>
          <p:nvCxnSpPr>
            <p:cNvPr id="28" name="直線矢印コネクタ 27">
              <a:extLst>
                <a:ext uri="{FF2B5EF4-FFF2-40B4-BE49-F238E27FC236}">
                  <a16:creationId xmlns:a16="http://schemas.microsoft.com/office/drawing/2014/main" id="{E08791B2-D76B-4D17-908C-A5F51F2F401C}"/>
                </a:ext>
              </a:extLst>
            </p:cNvPr>
            <p:cNvCxnSpPr>
              <a:stCxn id="42" idx="6"/>
              <a:endCxn id="11" idx="2"/>
            </p:cNvCxnSpPr>
            <p:nvPr/>
          </p:nvCxnSpPr>
          <p:spPr>
            <a:xfrm>
              <a:off x="8269356" y="1398149"/>
              <a:ext cx="1210141" cy="66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DDE896E-0114-4DA0-B1D5-6BEA465D8B26}"/>
                </a:ext>
              </a:extLst>
            </p:cNvPr>
            <p:cNvCxnSpPr>
              <a:stCxn id="42" idx="6"/>
              <a:endCxn id="12" idx="2"/>
            </p:cNvCxnSpPr>
            <p:nvPr/>
          </p:nvCxnSpPr>
          <p:spPr>
            <a:xfrm>
              <a:off x="8269356" y="1398149"/>
              <a:ext cx="1210140" cy="2431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10759A1A-62C5-4ACE-BC74-05F67A14B3DB}"/>
                </a:ext>
              </a:extLst>
            </p:cNvPr>
            <p:cNvCxnSpPr>
              <a:stCxn id="44" idx="6"/>
              <a:endCxn id="11" idx="2"/>
            </p:cNvCxnSpPr>
            <p:nvPr/>
          </p:nvCxnSpPr>
          <p:spPr>
            <a:xfrm flipV="1">
              <a:off x="8269356" y="2065672"/>
              <a:ext cx="1210141" cy="841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0B6281E-C6D9-45FD-ADC7-70E55C843CF5}"/>
                </a:ext>
              </a:extLst>
            </p:cNvPr>
            <p:cNvCxnSpPr>
              <a:stCxn id="44" idx="6"/>
              <a:endCxn id="12" idx="2"/>
            </p:cNvCxnSpPr>
            <p:nvPr/>
          </p:nvCxnSpPr>
          <p:spPr>
            <a:xfrm>
              <a:off x="8269356" y="2907322"/>
              <a:ext cx="1210140" cy="922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BBB4DC2-1021-46F2-BE68-B8241C720739}"/>
                </a:ext>
              </a:extLst>
            </p:cNvPr>
            <p:cNvCxnSpPr>
              <a:stCxn id="46" idx="6"/>
              <a:endCxn id="11" idx="2"/>
            </p:cNvCxnSpPr>
            <p:nvPr/>
          </p:nvCxnSpPr>
          <p:spPr>
            <a:xfrm flipV="1">
              <a:off x="8266177" y="2065672"/>
              <a:ext cx="1213320" cy="2357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9FB3937F-EF33-4ADC-8927-7EAFCBE3BFDF}"/>
                </a:ext>
              </a:extLst>
            </p:cNvPr>
            <p:cNvCxnSpPr>
              <a:stCxn id="46" idx="6"/>
              <a:endCxn id="12" idx="2"/>
            </p:cNvCxnSpPr>
            <p:nvPr/>
          </p:nvCxnSpPr>
          <p:spPr>
            <a:xfrm flipV="1">
              <a:off x="8266177" y="3829671"/>
              <a:ext cx="1213319" cy="593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左中かっこ 59">
              <a:extLst>
                <a:ext uri="{FF2B5EF4-FFF2-40B4-BE49-F238E27FC236}">
                  <a16:creationId xmlns:a16="http://schemas.microsoft.com/office/drawing/2014/main" id="{EDA518A6-E740-419F-B8BF-A43BC0CC36BC}"/>
                </a:ext>
              </a:extLst>
            </p:cNvPr>
            <p:cNvSpPr/>
            <p:nvPr/>
          </p:nvSpPr>
          <p:spPr>
            <a:xfrm rot="16200000">
              <a:off x="5587299" y="2178993"/>
              <a:ext cx="277603" cy="6054566"/>
            </a:xfrm>
            <a:prstGeom prst="lef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9456B724-E505-4A8D-8080-AE05554E1508}"/>
                </a:ext>
              </a:extLst>
            </p:cNvPr>
            <p:cNvGrpSpPr/>
            <p:nvPr/>
          </p:nvGrpSpPr>
          <p:grpSpPr>
            <a:xfrm>
              <a:off x="950909" y="307888"/>
              <a:ext cx="3523188" cy="5742127"/>
              <a:chOff x="1857109" y="277531"/>
              <a:chExt cx="3523188" cy="5742127"/>
            </a:xfrm>
          </p:grpSpPr>
          <p:sp>
            <p:nvSpPr>
              <p:cNvPr id="2" name="楕円 1">
                <a:extLst>
                  <a:ext uri="{FF2B5EF4-FFF2-40B4-BE49-F238E27FC236}">
                    <a16:creationId xmlns:a16="http://schemas.microsoft.com/office/drawing/2014/main" id="{8A95F7FF-027B-46DF-BBBD-66895F66530D}"/>
                  </a:ext>
                </a:extLst>
              </p:cNvPr>
              <p:cNvSpPr/>
              <p:nvPr/>
            </p:nvSpPr>
            <p:spPr>
              <a:xfrm>
                <a:off x="1857109" y="277531"/>
                <a:ext cx="880797" cy="8264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5" name="楕円 4">
                <a:extLst>
                  <a:ext uri="{FF2B5EF4-FFF2-40B4-BE49-F238E27FC236}">
                    <a16:creationId xmlns:a16="http://schemas.microsoft.com/office/drawing/2014/main" id="{EC2AD88C-A352-42A2-945E-D634E4D792A8}"/>
                  </a:ext>
                </a:extLst>
              </p:cNvPr>
              <p:cNvSpPr/>
              <p:nvPr/>
            </p:nvSpPr>
            <p:spPr>
              <a:xfrm>
                <a:off x="1857109" y="1640357"/>
                <a:ext cx="880797" cy="8264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6" name="楕円 5">
                <a:extLst>
                  <a:ext uri="{FF2B5EF4-FFF2-40B4-BE49-F238E27FC236}">
                    <a16:creationId xmlns:a16="http://schemas.microsoft.com/office/drawing/2014/main" id="{DDC64B62-0FFD-4561-A2BD-3C2128FE4796}"/>
                  </a:ext>
                </a:extLst>
              </p:cNvPr>
              <p:cNvSpPr/>
              <p:nvPr/>
            </p:nvSpPr>
            <p:spPr>
              <a:xfrm>
                <a:off x="1857109" y="3003183"/>
                <a:ext cx="880797" cy="8264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7" name="楕円 6">
                <a:extLst>
                  <a:ext uri="{FF2B5EF4-FFF2-40B4-BE49-F238E27FC236}">
                    <a16:creationId xmlns:a16="http://schemas.microsoft.com/office/drawing/2014/main" id="{7FFD6FA3-714A-4F7F-A05D-C256FE41FD58}"/>
                  </a:ext>
                </a:extLst>
              </p:cNvPr>
              <p:cNvSpPr/>
              <p:nvPr/>
            </p:nvSpPr>
            <p:spPr>
              <a:xfrm>
                <a:off x="4499500" y="954548"/>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8" name="楕円 7">
                <a:extLst>
                  <a:ext uri="{FF2B5EF4-FFF2-40B4-BE49-F238E27FC236}">
                    <a16:creationId xmlns:a16="http://schemas.microsoft.com/office/drawing/2014/main" id="{21841157-63BD-4A2F-8A7E-03686652610D}"/>
                  </a:ext>
                </a:extLst>
              </p:cNvPr>
              <p:cNvSpPr/>
              <p:nvPr/>
            </p:nvSpPr>
            <p:spPr>
              <a:xfrm>
                <a:off x="1857109" y="4366009"/>
                <a:ext cx="880797" cy="8264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9" name="楕円 8">
                <a:extLst>
                  <a:ext uri="{FF2B5EF4-FFF2-40B4-BE49-F238E27FC236}">
                    <a16:creationId xmlns:a16="http://schemas.microsoft.com/office/drawing/2014/main" id="{87E5DCB8-D0EC-4B4D-A2A2-7C7217B4CADA}"/>
                  </a:ext>
                </a:extLst>
              </p:cNvPr>
              <p:cNvSpPr/>
              <p:nvPr/>
            </p:nvSpPr>
            <p:spPr>
              <a:xfrm>
                <a:off x="4499500" y="3979142"/>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10" name="楕円 9">
                <a:extLst>
                  <a:ext uri="{FF2B5EF4-FFF2-40B4-BE49-F238E27FC236}">
                    <a16:creationId xmlns:a16="http://schemas.microsoft.com/office/drawing/2014/main" id="{E98C305C-5EF4-43D6-B3B5-C082BC8A311A}"/>
                  </a:ext>
                </a:extLst>
              </p:cNvPr>
              <p:cNvSpPr/>
              <p:nvPr/>
            </p:nvSpPr>
            <p:spPr>
              <a:xfrm>
                <a:off x="4499500" y="2466845"/>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cxnSp>
            <p:nvCxnSpPr>
              <p:cNvPr id="18" name="直線矢印コネクタ 17">
                <a:extLst>
                  <a:ext uri="{FF2B5EF4-FFF2-40B4-BE49-F238E27FC236}">
                    <a16:creationId xmlns:a16="http://schemas.microsoft.com/office/drawing/2014/main" id="{1B0A4327-4366-43EE-9FCB-694AE22CD3E2}"/>
                  </a:ext>
                </a:extLst>
              </p:cNvPr>
              <p:cNvCxnSpPr>
                <a:stCxn id="2" idx="6"/>
                <a:endCxn id="7" idx="2"/>
              </p:cNvCxnSpPr>
              <p:nvPr/>
            </p:nvCxnSpPr>
            <p:spPr>
              <a:xfrm>
                <a:off x="2737906" y="690775"/>
                <a:ext cx="1761594" cy="677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BF3B9380-D1C9-4E66-9A52-976E9A93F1CB}"/>
                  </a:ext>
                </a:extLst>
              </p:cNvPr>
              <p:cNvCxnSpPr>
                <a:stCxn id="2" idx="6"/>
                <a:endCxn id="10" idx="2"/>
              </p:cNvCxnSpPr>
              <p:nvPr/>
            </p:nvCxnSpPr>
            <p:spPr>
              <a:xfrm>
                <a:off x="2737906" y="690775"/>
                <a:ext cx="1761594" cy="2189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7FE4DBA7-80CE-45C1-B6CE-F23EE3DE39C9}"/>
                  </a:ext>
                </a:extLst>
              </p:cNvPr>
              <p:cNvCxnSpPr>
                <a:cxnSpLocks/>
                <a:stCxn id="2" idx="6"/>
                <a:endCxn id="9" idx="2"/>
              </p:cNvCxnSpPr>
              <p:nvPr/>
            </p:nvCxnSpPr>
            <p:spPr>
              <a:xfrm>
                <a:off x="2737906" y="690775"/>
                <a:ext cx="1761594" cy="3701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096AC823-5852-4723-B7BC-90A87F455608}"/>
                  </a:ext>
                </a:extLst>
              </p:cNvPr>
              <p:cNvCxnSpPr>
                <a:stCxn id="5" idx="6"/>
                <a:endCxn id="7" idx="2"/>
              </p:cNvCxnSpPr>
              <p:nvPr/>
            </p:nvCxnSpPr>
            <p:spPr>
              <a:xfrm flipV="1">
                <a:off x="2737906" y="1367792"/>
                <a:ext cx="1761594" cy="685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5B6C426-A1A4-4EFA-81F1-C3B02E242A1D}"/>
                  </a:ext>
                </a:extLst>
              </p:cNvPr>
              <p:cNvCxnSpPr>
                <a:stCxn id="5" idx="6"/>
                <a:endCxn id="10" idx="2"/>
              </p:cNvCxnSpPr>
              <p:nvPr/>
            </p:nvCxnSpPr>
            <p:spPr>
              <a:xfrm>
                <a:off x="2737906" y="2053601"/>
                <a:ext cx="1761594" cy="826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0EEEA8AC-395E-4528-925C-0E7A2AC49F92}"/>
                  </a:ext>
                </a:extLst>
              </p:cNvPr>
              <p:cNvCxnSpPr>
                <a:stCxn id="5" idx="6"/>
                <a:endCxn id="9" idx="2"/>
              </p:cNvCxnSpPr>
              <p:nvPr/>
            </p:nvCxnSpPr>
            <p:spPr>
              <a:xfrm>
                <a:off x="2737906" y="2053601"/>
                <a:ext cx="1761594" cy="2338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4838475A-811C-4FBD-9321-97772CF3B43A}"/>
                  </a:ext>
                </a:extLst>
              </p:cNvPr>
              <p:cNvCxnSpPr>
                <a:stCxn id="6" idx="6"/>
                <a:endCxn id="10" idx="2"/>
              </p:cNvCxnSpPr>
              <p:nvPr/>
            </p:nvCxnSpPr>
            <p:spPr>
              <a:xfrm flipV="1">
                <a:off x="2737906" y="2880089"/>
                <a:ext cx="1761594" cy="536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F0645EA5-555B-4F29-BF13-981578BA0B3F}"/>
                  </a:ext>
                </a:extLst>
              </p:cNvPr>
              <p:cNvCxnSpPr>
                <a:stCxn id="6" idx="6"/>
                <a:endCxn id="7" idx="2"/>
              </p:cNvCxnSpPr>
              <p:nvPr/>
            </p:nvCxnSpPr>
            <p:spPr>
              <a:xfrm flipV="1">
                <a:off x="2737906" y="1367792"/>
                <a:ext cx="1761594" cy="2048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1137D465-C865-451B-A263-9C1CD1B5BAF7}"/>
                  </a:ext>
                </a:extLst>
              </p:cNvPr>
              <p:cNvCxnSpPr>
                <a:stCxn id="6" idx="6"/>
                <a:endCxn id="9" idx="2"/>
              </p:cNvCxnSpPr>
              <p:nvPr/>
            </p:nvCxnSpPr>
            <p:spPr>
              <a:xfrm>
                <a:off x="2737906" y="3416427"/>
                <a:ext cx="1761594" cy="975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342B07A0-E28F-43F7-9E2B-AF30DE6AC15D}"/>
                  </a:ext>
                </a:extLst>
              </p:cNvPr>
              <p:cNvCxnSpPr>
                <a:stCxn id="8" idx="6"/>
                <a:endCxn id="7" idx="2"/>
              </p:cNvCxnSpPr>
              <p:nvPr/>
            </p:nvCxnSpPr>
            <p:spPr>
              <a:xfrm flipV="1">
                <a:off x="2737906" y="1367792"/>
                <a:ext cx="1761594" cy="3411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C7149E98-8692-4644-B9E5-92B281AB4F73}"/>
                  </a:ext>
                </a:extLst>
              </p:cNvPr>
              <p:cNvCxnSpPr>
                <a:stCxn id="8" idx="6"/>
                <a:endCxn id="10" idx="2"/>
              </p:cNvCxnSpPr>
              <p:nvPr/>
            </p:nvCxnSpPr>
            <p:spPr>
              <a:xfrm flipV="1">
                <a:off x="2737906" y="2880089"/>
                <a:ext cx="1761594" cy="1899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7230308B-8C01-4ED6-9623-090E39F7847E}"/>
                  </a:ext>
                </a:extLst>
              </p:cNvPr>
              <p:cNvCxnSpPr>
                <a:stCxn id="8" idx="6"/>
                <a:endCxn id="9" idx="2"/>
              </p:cNvCxnSpPr>
              <p:nvPr/>
            </p:nvCxnSpPr>
            <p:spPr>
              <a:xfrm flipV="1">
                <a:off x="2737906" y="4392386"/>
                <a:ext cx="1761594" cy="386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70D8872C-2AAE-48A5-A84F-FC69D5EABE52}"/>
                  </a:ext>
                </a:extLst>
              </p:cNvPr>
              <p:cNvCxnSpPr>
                <a:cxnSpLocks/>
              </p:cNvCxnSpPr>
              <p:nvPr/>
            </p:nvCxnSpPr>
            <p:spPr>
              <a:xfrm>
                <a:off x="3533313" y="418210"/>
                <a:ext cx="0" cy="560144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cxnSp>
          <p:nvCxnSpPr>
            <p:cNvPr id="63" name="直線コネクタ 62">
              <a:extLst>
                <a:ext uri="{FF2B5EF4-FFF2-40B4-BE49-F238E27FC236}">
                  <a16:creationId xmlns:a16="http://schemas.microsoft.com/office/drawing/2014/main" id="{87FEDD43-10F9-47E7-9015-5ABE427E82F9}"/>
                </a:ext>
              </a:extLst>
            </p:cNvPr>
            <p:cNvCxnSpPr>
              <a:cxnSpLocks/>
            </p:cNvCxnSpPr>
            <p:nvPr/>
          </p:nvCxnSpPr>
          <p:spPr>
            <a:xfrm>
              <a:off x="8842610" y="389477"/>
              <a:ext cx="0" cy="552890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7" name="楕円 66">
              <a:extLst>
                <a:ext uri="{FF2B5EF4-FFF2-40B4-BE49-F238E27FC236}">
                  <a16:creationId xmlns:a16="http://schemas.microsoft.com/office/drawing/2014/main" id="{F9FCC533-9633-4629-B968-766764A4C341}"/>
                </a:ext>
              </a:extLst>
            </p:cNvPr>
            <p:cNvSpPr/>
            <p:nvPr/>
          </p:nvSpPr>
          <p:spPr>
            <a:xfrm>
              <a:off x="5048724" y="984905"/>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Yu Mincho Light"/>
                <a:ea typeface="+mn-ea"/>
                <a:cs typeface="+mn-cs"/>
              </a:endParaRPr>
            </a:p>
          </p:txBody>
        </p:sp>
        <p:sp>
          <p:nvSpPr>
            <p:cNvPr id="82" name="楕円 81">
              <a:extLst>
                <a:ext uri="{FF2B5EF4-FFF2-40B4-BE49-F238E27FC236}">
                  <a16:creationId xmlns:a16="http://schemas.microsoft.com/office/drawing/2014/main" id="{9936C14E-2FDF-4379-80B2-388277D21606}"/>
                </a:ext>
              </a:extLst>
            </p:cNvPr>
            <p:cNvSpPr/>
            <p:nvPr/>
          </p:nvSpPr>
          <p:spPr>
            <a:xfrm>
              <a:off x="5042925" y="2502440"/>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Yu Mincho Light"/>
                <a:ea typeface="+mn-ea"/>
                <a:cs typeface="+mn-cs"/>
              </a:endParaRPr>
            </a:p>
          </p:txBody>
        </p:sp>
        <p:sp>
          <p:nvSpPr>
            <p:cNvPr id="83" name="楕円 82">
              <a:extLst>
                <a:ext uri="{FF2B5EF4-FFF2-40B4-BE49-F238E27FC236}">
                  <a16:creationId xmlns:a16="http://schemas.microsoft.com/office/drawing/2014/main" id="{76BCC39F-1425-479C-86E1-6EB33CAE012F}"/>
                </a:ext>
              </a:extLst>
            </p:cNvPr>
            <p:cNvSpPr/>
            <p:nvPr/>
          </p:nvSpPr>
          <p:spPr>
            <a:xfrm>
              <a:off x="5050530" y="4009499"/>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Yu Mincho Light"/>
                <a:ea typeface="+mn-ea"/>
                <a:cs typeface="+mn-cs"/>
              </a:endParaRPr>
            </a:p>
          </p:txBody>
        </p:sp>
        <p:cxnSp>
          <p:nvCxnSpPr>
            <p:cNvPr id="85" name="直線矢印コネクタ 84">
              <a:extLst>
                <a:ext uri="{FF2B5EF4-FFF2-40B4-BE49-F238E27FC236}">
                  <a16:creationId xmlns:a16="http://schemas.microsoft.com/office/drawing/2014/main" id="{D054CB18-B17E-431C-82EF-4AC734C9EAA5}"/>
                </a:ext>
              </a:extLst>
            </p:cNvPr>
            <p:cNvCxnSpPr>
              <a:stCxn id="7" idx="6"/>
              <a:endCxn id="67" idx="2"/>
            </p:cNvCxnSpPr>
            <p:nvPr/>
          </p:nvCxnSpPr>
          <p:spPr>
            <a:xfrm>
              <a:off x="4474097" y="1398149"/>
              <a:ext cx="574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5CB5028D-E1FA-401B-A858-A5936E56980D}"/>
                </a:ext>
              </a:extLst>
            </p:cNvPr>
            <p:cNvCxnSpPr>
              <a:stCxn id="7" idx="6"/>
              <a:endCxn id="82" idx="2"/>
            </p:cNvCxnSpPr>
            <p:nvPr/>
          </p:nvCxnSpPr>
          <p:spPr>
            <a:xfrm>
              <a:off x="4474097" y="1398149"/>
              <a:ext cx="568828" cy="1517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A7293CC3-FD8D-4CE9-8C9E-57DBEAE6CF2C}"/>
                </a:ext>
              </a:extLst>
            </p:cNvPr>
            <p:cNvCxnSpPr>
              <a:stCxn id="7" idx="6"/>
              <a:endCxn id="83" idx="2"/>
            </p:cNvCxnSpPr>
            <p:nvPr/>
          </p:nvCxnSpPr>
          <p:spPr>
            <a:xfrm>
              <a:off x="4474097" y="1398149"/>
              <a:ext cx="576433" cy="3024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954FC26C-41FF-44F2-BC0B-27322C91FAFC}"/>
                </a:ext>
              </a:extLst>
            </p:cNvPr>
            <p:cNvCxnSpPr>
              <a:stCxn id="10" idx="6"/>
              <a:endCxn id="67" idx="2"/>
            </p:cNvCxnSpPr>
            <p:nvPr/>
          </p:nvCxnSpPr>
          <p:spPr>
            <a:xfrm flipV="1">
              <a:off x="4474097" y="1398149"/>
              <a:ext cx="574627" cy="151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9284823C-D0BD-45B2-9D7B-2F078D02532A}"/>
                </a:ext>
              </a:extLst>
            </p:cNvPr>
            <p:cNvCxnSpPr>
              <a:stCxn id="10" idx="6"/>
              <a:endCxn id="82" idx="2"/>
            </p:cNvCxnSpPr>
            <p:nvPr/>
          </p:nvCxnSpPr>
          <p:spPr>
            <a:xfrm>
              <a:off x="4474097" y="2910446"/>
              <a:ext cx="568828" cy="5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13F0A41D-FC5E-49F0-A550-D36D09099AB6}"/>
                </a:ext>
              </a:extLst>
            </p:cNvPr>
            <p:cNvCxnSpPr>
              <a:stCxn id="10" idx="6"/>
              <a:endCxn id="83" idx="2"/>
            </p:cNvCxnSpPr>
            <p:nvPr/>
          </p:nvCxnSpPr>
          <p:spPr>
            <a:xfrm>
              <a:off x="4474097" y="2910446"/>
              <a:ext cx="576433" cy="151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a:extLst>
                <a:ext uri="{FF2B5EF4-FFF2-40B4-BE49-F238E27FC236}">
                  <a16:creationId xmlns:a16="http://schemas.microsoft.com/office/drawing/2014/main" id="{70F1AAC7-EDAF-4363-A2F3-692EC4F38DB7}"/>
                </a:ext>
              </a:extLst>
            </p:cNvPr>
            <p:cNvCxnSpPr>
              <a:stCxn id="9" idx="6"/>
              <a:endCxn id="67" idx="2"/>
            </p:cNvCxnSpPr>
            <p:nvPr/>
          </p:nvCxnSpPr>
          <p:spPr>
            <a:xfrm flipV="1">
              <a:off x="4474097" y="1398149"/>
              <a:ext cx="574627" cy="3024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E39BDF6D-6A99-4F0D-BD0F-BF62FC5A64DA}"/>
                </a:ext>
              </a:extLst>
            </p:cNvPr>
            <p:cNvCxnSpPr>
              <a:stCxn id="9" idx="6"/>
              <a:endCxn id="82" idx="2"/>
            </p:cNvCxnSpPr>
            <p:nvPr/>
          </p:nvCxnSpPr>
          <p:spPr>
            <a:xfrm flipV="1">
              <a:off x="4474097" y="2915684"/>
              <a:ext cx="568828" cy="1507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12866850-B236-4CD4-82A3-8B58A76A3A94}"/>
                </a:ext>
              </a:extLst>
            </p:cNvPr>
            <p:cNvCxnSpPr>
              <a:stCxn id="9" idx="6"/>
              <a:endCxn id="83" idx="2"/>
            </p:cNvCxnSpPr>
            <p:nvPr/>
          </p:nvCxnSpPr>
          <p:spPr>
            <a:xfrm>
              <a:off x="4474097" y="4422743"/>
              <a:ext cx="576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6393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レストランのテーブルに座っている男性&#10;&#10;中程度の精度で自動的に生成された説明">
            <a:extLst>
              <a:ext uri="{FF2B5EF4-FFF2-40B4-BE49-F238E27FC236}">
                <a16:creationId xmlns:a16="http://schemas.microsoft.com/office/drawing/2014/main" id="{9A00A48F-6401-4E4B-8660-4E5C4DE1C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708" y="551732"/>
            <a:ext cx="2874359" cy="5754536"/>
          </a:xfrm>
          <a:prstGeom prst="rect">
            <a:avLst/>
          </a:prstGeom>
        </p:spPr>
      </p:pic>
      <p:graphicFrame>
        <p:nvGraphicFramePr>
          <p:cNvPr id="5" name="テキスト ボックス 2">
            <a:extLst>
              <a:ext uri="{FF2B5EF4-FFF2-40B4-BE49-F238E27FC236}">
                <a16:creationId xmlns:a16="http://schemas.microsoft.com/office/drawing/2014/main" id="{5939501D-5405-4B43-A83D-E5525D87A967}"/>
              </a:ext>
            </a:extLst>
          </p:cNvPr>
          <p:cNvGraphicFramePr/>
          <p:nvPr>
            <p:extLst>
              <p:ext uri="{D42A27DB-BD31-4B8C-83A1-F6EECF244321}">
                <p14:modId xmlns:p14="http://schemas.microsoft.com/office/powerpoint/2010/main" val="4173471105"/>
              </p:ext>
            </p:extLst>
          </p:nvPr>
        </p:nvGraphicFramePr>
        <p:xfrm>
          <a:off x="5581227" y="248870"/>
          <a:ext cx="5181600" cy="52629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テキスト ボックス 3">
            <a:extLst>
              <a:ext uri="{FF2B5EF4-FFF2-40B4-BE49-F238E27FC236}">
                <a16:creationId xmlns:a16="http://schemas.microsoft.com/office/drawing/2014/main" id="{49EFC3AC-4921-4068-BAD4-6718D9E5AC92}"/>
              </a:ext>
            </a:extLst>
          </p:cNvPr>
          <p:cNvSpPr txBox="1"/>
          <p:nvPr/>
        </p:nvSpPr>
        <p:spPr>
          <a:xfrm>
            <a:off x="5581227" y="248870"/>
            <a:ext cx="2874359" cy="461665"/>
          </a:xfrm>
          <a:prstGeom prst="rect">
            <a:avLst/>
          </a:prstGeom>
          <a:noFill/>
        </p:spPr>
        <p:txBody>
          <a:bodyPr wrap="square" rtlCol="0">
            <a:spAutoFit/>
          </a:bodyPr>
          <a:lstStyle/>
          <a:p>
            <a:r>
              <a:rPr kumimoji="1" lang="ja-JP" altLang="en-US" sz="2400" dirty="0"/>
              <a:t>判断すべき特徴量</a:t>
            </a:r>
          </a:p>
        </p:txBody>
      </p:sp>
      <p:sp>
        <p:nvSpPr>
          <p:cNvPr id="6" name="テキスト ボックス 5">
            <a:extLst>
              <a:ext uri="{FF2B5EF4-FFF2-40B4-BE49-F238E27FC236}">
                <a16:creationId xmlns:a16="http://schemas.microsoft.com/office/drawing/2014/main" id="{B84B6B3A-AC0A-46F0-B61A-A5A2E6CC14F5}"/>
              </a:ext>
            </a:extLst>
          </p:cNvPr>
          <p:cNvSpPr txBox="1"/>
          <p:nvPr/>
        </p:nvSpPr>
        <p:spPr>
          <a:xfrm>
            <a:off x="10441093" y="5050184"/>
            <a:ext cx="907627" cy="461665"/>
          </a:xfrm>
          <a:prstGeom prst="rect">
            <a:avLst/>
          </a:prstGeom>
          <a:noFill/>
        </p:spPr>
        <p:txBody>
          <a:bodyPr wrap="square" rtlCol="0">
            <a:spAutoFit/>
          </a:bodyPr>
          <a:lstStyle/>
          <a:p>
            <a:r>
              <a:rPr kumimoji="1" lang="en-US" altLang="ja-JP" sz="2400" dirty="0"/>
              <a:t>…etc.</a:t>
            </a:r>
            <a:endParaRPr kumimoji="1" lang="ja-JP" altLang="en-US" sz="2400" dirty="0"/>
          </a:p>
        </p:txBody>
      </p:sp>
      <p:sp>
        <p:nvSpPr>
          <p:cNvPr id="3" name="テキスト ボックス 2">
            <a:extLst>
              <a:ext uri="{FF2B5EF4-FFF2-40B4-BE49-F238E27FC236}">
                <a16:creationId xmlns:a16="http://schemas.microsoft.com/office/drawing/2014/main" id="{60348100-D318-4D58-B411-675AE55EAE17}"/>
              </a:ext>
            </a:extLst>
          </p:cNvPr>
          <p:cNvSpPr txBox="1"/>
          <p:nvPr/>
        </p:nvSpPr>
        <p:spPr>
          <a:xfrm>
            <a:off x="5872480" y="5778133"/>
            <a:ext cx="6471920" cy="830997"/>
          </a:xfrm>
          <a:prstGeom prst="rect">
            <a:avLst/>
          </a:prstGeom>
          <a:noFill/>
        </p:spPr>
        <p:txBody>
          <a:bodyPr wrap="square" rtlCol="0">
            <a:spAutoFit/>
          </a:bodyPr>
          <a:lstStyle/>
          <a:p>
            <a:r>
              <a:rPr kumimoji="1" lang="ja-JP" altLang="en-US" sz="2400" dirty="0"/>
              <a:t>→特徴量</a:t>
            </a:r>
            <a:r>
              <a:rPr kumimoji="1" lang="en-US" altLang="ja-JP" sz="2400" dirty="0"/>
              <a:t>(</a:t>
            </a:r>
            <a:r>
              <a:rPr kumimoji="1" lang="ja-JP" altLang="en-US" sz="2400" dirty="0"/>
              <a:t>エッジ等</a:t>
            </a:r>
            <a:r>
              <a:rPr kumimoji="1" lang="en-US" altLang="ja-JP" sz="2400" dirty="0"/>
              <a:t>)</a:t>
            </a:r>
            <a:r>
              <a:rPr kumimoji="1" lang="ja-JP" altLang="en-US" sz="2400" dirty="0"/>
              <a:t>を判別する必要がある</a:t>
            </a:r>
            <a:br>
              <a:rPr kumimoji="1" lang="en-US" altLang="ja-JP" sz="2400" dirty="0"/>
            </a:br>
            <a:r>
              <a:rPr kumimoji="1" lang="ja-JP" altLang="en-US" sz="2400" dirty="0"/>
              <a:t>→</a:t>
            </a:r>
            <a:r>
              <a:rPr kumimoji="1" lang="ja-JP" altLang="en-US" sz="2400" u="sng" dirty="0">
                <a:solidFill>
                  <a:srgbClr val="FF0000"/>
                </a:solidFill>
              </a:rPr>
              <a:t>畳み込み</a:t>
            </a:r>
          </a:p>
        </p:txBody>
      </p:sp>
    </p:spTree>
    <p:extLst>
      <p:ext uri="{BB962C8B-B14F-4D97-AF65-F5344CB8AC3E}">
        <p14:creationId xmlns:p14="http://schemas.microsoft.com/office/powerpoint/2010/main" val="8803991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6" name="直線コネクタ 185">
            <a:extLst>
              <a:ext uri="{FF2B5EF4-FFF2-40B4-BE49-F238E27FC236}">
                <a16:creationId xmlns:a16="http://schemas.microsoft.com/office/drawing/2014/main" id="{C6000D7E-1D56-4A1D-93E4-01000F1EEB2C}"/>
              </a:ext>
            </a:extLst>
          </p:cNvPr>
          <p:cNvCxnSpPr/>
          <p:nvPr/>
        </p:nvCxnSpPr>
        <p:spPr>
          <a:xfrm>
            <a:off x="2398544" y="325425"/>
            <a:ext cx="0" cy="5867947"/>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C9FC6303-59F1-44D6-B940-45AC4F23DE26}"/>
              </a:ext>
            </a:extLst>
          </p:cNvPr>
          <p:cNvCxnSpPr/>
          <p:nvPr/>
        </p:nvCxnSpPr>
        <p:spPr>
          <a:xfrm>
            <a:off x="9799032" y="252895"/>
            <a:ext cx="0" cy="5867947"/>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223" name="グループ化 222">
            <a:extLst>
              <a:ext uri="{FF2B5EF4-FFF2-40B4-BE49-F238E27FC236}">
                <a16:creationId xmlns:a16="http://schemas.microsoft.com/office/drawing/2014/main" id="{ACEEB067-5F29-4100-97CE-A50A6D63A26C}"/>
              </a:ext>
            </a:extLst>
          </p:cNvPr>
          <p:cNvGrpSpPr/>
          <p:nvPr/>
        </p:nvGrpSpPr>
        <p:grpSpPr>
          <a:xfrm>
            <a:off x="1333675" y="4685870"/>
            <a:ext cx="9521499" cy="1127823"/>
            <a:chOff x="1334382" y="4859945"/>
            <a:chExt cx="9521499" cy="1076618"/>
          </a:xfrm>
        </p:grpSpPr>
        <p:grpSp>
          <p:nvGrpSpPr>
            <p:cNvPr id="184" name="グループ化 183">
              <a:extLst>
                <a:ext uri="{FF2B5EF4-FFF2-40B4-BE49-F238E27FC236}">
                  <a16:creationId xmlns:a16="http://schemas.microsoft.com/office/drawing/2014/main" id="{0F81D9DD-7AEA-4EF2-9C19-5D500CB0C2A2}"/>
                </a:ext>
              </a:extLst>
            </p:cNvPr>
            <p:cNvGrpSpPr/>
            <p:nvPr/>
          </p:nvGrpSpPr>
          <p:grpSpPr>
            <a:xfrm>
              <a:off x="1334382" y="4859945"/>
              <a:ext cx="9521499" cy="1076618"/>
              <a:chOff x="1241552" y="5226955"/>
              <a:chExt cx="9521499" cy="1076618"/>
            </a:xfrm>
          </p:grpSpPr>
          <p:sp>
            <p:nvSpPr>
              <p:cNvPr id="177" name="テキスト ボックス 176">
                <a:extLst>
                  <a:ext uri="{FF2B5EF4-FFF2-40B4-BE49-F238E27FC236}">
                    <a16:creationId xmlns:a16="http://schemas.microsoft.com/office/drawing/2014/main" id="{D068580D-82FB-47AA-8FB2-6C50F8EAAF04}"/>
                  </a:ext>
                </a:extLst>
              </p:cNvPr>
              <p:cNvSpPr txBox="1"/>
              <p:nvPr/>
            </p:nvSpPr>
            <p:spPr>
              <a:xfrm>
                <a:off x="1241552" y="5934241"/>
                <a:ext cx="962526" cy="369332"/>
              </a:xfrm>
              <a:prstGeom prst="rect">
                <a:avLst/>
              </a:prstGeom>
              <a:noFill/>
            </p:spPr>
            <p:txBody>
              <a:bodyPr wrap="square" rtlCol="0">
                <a:spAutoFit/>
              </a:bodyPr>
              <a:lstStyle/>
              <a:p>
                <a:pPr algn="ctr"/>
                <a:r>
                  <a:rPr lang="ja-JP" altLang="en-US" dirty="0">
                    <a:latin typeface="BIZ UDゴシック" panose="020B0400000000000000" pitchFamily="49" charset="-128"/>
                    <a:ea typeface="BIZ UDゴシック" panose="020B0400000000000000" pitchFamily="49" charset="-128"/>
                  </a:rPr>
                  <a:t>入力層</a:t>
                </a:r>
                <a:endParaRPr kumimoji="1" lang="ja-JP" altLang="en-US" dirty="0">
                  <a:latin typeface="BIZ UDゴシック" panose="020B0400000000000000" pitchFamily="49" charset="-128"/>
                  <a:ea typeface="BIZ UDゴシック" panose="020B0400000000000000" pitchFamily="49" charset="-128"/>
                </a:endParaRPr>
              </a:p>
            </p:txBody>
          </p:sp>
          <p:sp>
            <p:nvSpPr>
              <p:cNvPr id="178" name="テキスト ボックス 177">
                <a:extLst>
                  <a:ext uri="{FF2B5EF4-FFF2-40B4-BE49-F238E27FC236}">
                    <a16:creationId xmlns:a16="http://schemas.microsoft.com/office/drawing/2014/main" id="{04DD07F1-F7D8-47AC-AF18-0D9899546470}"/>
                  </a:ext>
                </a:extLst>
              </p:cNvPr>
              <p:cNvSpPr txBox="1"/>
              <p:nvPr/>
            </p:nvSpPr>
            <p:spPr>
              <a:xfrm>
                <a:off x="5620624" y="5934841"/>
                <a:ext cx="962526" cy="352564"/>
              </a:xfrm>
              <a:prstGeom prst="rect">
                <a:avLst/>
              </a:prstGeom>
              <a:noFill/>
            </p:spPr>
            <p:txBody>
              <a:bodyPr wrap="square" rtlCol="0">
                <a:spAutoFit/>
              </a:bodyPr>
              <a:lstStyle/>
              <a:p>
                <a:pPr algn="ctr"/>
                <a:r>
                  <a:rPr lang="ja-JP" altLang="en-US" dirty="0">
                    <a:latin typeface="BIZ UDゴシック" panose="020B0400000000000000" pitchFamily="49" charset="-128"/>
                    <a:ea typeface="BIZ UDゴシック" panose="020B0400000000000000" pitchFamily="49" charset="-128"/>
                  </a:rPr>
                  <a:t>隠れ層</a:t>
                </a:r>
                <a:endParaRPr kumimoji="1" lang="ja-JP" altLang="en-US" dirty="0">
                  <a:latin typeface="BIZ UDゴシック" panose="020B0400000000000000" pitchFamily="49" charset="-128"/>
                  <a:ea typeface="BIZ UDゴシック" panose="020B0400000000000000" pitchFamily="49" charset="-128"/>
                </a:endParaRPr>
              </a:p>
            </p:txBody>
          </p:sp>
          <p:sp>
            <p:nvSpPr>
              <p:cNvPr id="179" name="テキスト ボックス 178">
                <a:extLst>
                  <a:ext uri="{FF2B5EF4-FFF2-40B4-BE49-F238E27FC236}">
                    <a16:creationId xmlns:a16="http://schemas.microsoft.com/office/drawing/2014/main" id="{FEE4AF08-B654-4AC1-BE5A-46F82EFA70B5}"/>
                  </a:ext>
                </a:extLst>
              </p:cNvPr>
              <p:cNvSpPr txBox="1"/>
              <p:nvPr/>
            </p:nvSpPr>
            <p:spPr>
              <a:xfrm>
                <a:off x="9800525" y="5934241"/>
                <a:ext cx="962526" cy="369332"/>
              </a:xfrm>
              <a:prstGeom prst="rect">
                <a:avLst/>
              </a:prstGeom>
              <a:noFill/>
            </p:spPr>
            <p:txBody>
              <a:bodyPr wrap="square" rtlCol="0">
                <a:spAutoFit/>
              </a:bodyPr>
              <a:lstStyle/>
              <a:p>
                <a:pPr algn="ctr"/>
                <a:r>
                  <a:rPr lang="ja-JP" altLang="en-US" dirty="0">
                    <a:latin typeface="BIZ UDゴシック" panose="020B0400000000000000" pitchFamily="49" charset="-128"/>
                    <a:ea typeface="BIZ UDゴシック" panose="020B0400000000000000" pitchFamily="49" charset="-128"/>
                  </a:rPr>
                  <a:t>出力層</a:t>
                </a:r>
                <a:endParaRPr kumimoji="1" lang="ja-JP" altLang="en-US" dirty="0">
                  <a:latin typeface="BIZ UDゴシック" panose="020B0400000000000000" pitchFamily="49" charset="-128"/>
                  <a:ea typeface="BIZ UDゴシック" panose="020B0400000000000000" pitchFamily="49" charset="-128"/>
                </a:endParaRPr>
              </a:p>
            </p:txBody>
          </p:sp>
          <p:sp>
            <p:nvSpPr>
              <p:cNvPr id="180" name="テキスト ボックス 179">
                <a:extLst>
                  <a:ext uri="{FF2B5EF4-FFF2-40B4-BE49-F238E27FC236}">
                    <a16:creationId xmlns:a16="http://schemas.microsoft.com/office/drawing/2014/main" id="{8B3A1379-09F9-4CAE-AE6D-02130AA986EF}"/>
                  </a:ext>
                </a:extLst>
              </p:cNvPr>
              <p:cNvSpPr txBox="1"/>
              <p:nvPr/>
            </p:nvSpPr>
            <p:spPr>
              <a:xfrm>
                <a:off x="2400423" y="5230147"/>
                <a:ext cx="1361668" cy="369332"/>
              </a:xfrm>
              <a:prstGeom prst="rect">
                <a:avLst/>
              </a:prstGeom>
              <a:noFill/>
            </p:spPr>
            <p:txBody>
              <a:bodyPr wrap="square" rtlCol="0">
                <a:spAutoFit/>
              </a:bodyPr>
              <a:lstStyle/>
              <a:p>
                <a:pPr algn="ctr"/>
                <a:r>
                  <a:rPr lang="ja-JP" altLang="en-US" dirty="0">
                    <a:latin typeface="BIZ UDゴシック" panose="020B0400000000000000" pitchFamily="49" charset="-128"/>
                    <a:ea typeface="BIZ UDゴシック" panose="020B0400000000000000" pitchFamily="49" charset="-128"/>
                  </a:rPr>
                  <a:t>畳み込み層</a:t>
                </a:r>
                <a:endParaRPr kumimoji="1" lang="ja-JP" altLang="en-US" dirty="0">
                  <a:latin typeface="BIZ UDゴシック" panose="020B0400000000000000" pitchFamily="49" charset="-128"/>
                  <a:ea typeface="BIZ UDゴシック" panose="020B0400000000000000" pitchFamily="49" charset="-128"/>
                </a:endParaRPr>
              </a:p>
            </p:txBody>
          </p:sp>
          <p:sp>
            <p:nvSpPr>
              <p:cNvPr id="181" name="テキスト ボックス 180">
                <a:extLst>
                  <a:ext uri="{FF2B5EF4-FFF2-40B4-BE49-F238E27FC236}">
                    <a16:creationId xmlns:a16="http://schemas.microsoft.com/office/drawing/2014/main" id="{C9AB0C1B-6D97-4D63-B13D-CC4BD5283688}"/>
                  </a:ext>
                </a:extLst>
              </p:cNvPr>
              <p:cNvSpPr txBox="1"/>
              <p:nvPr/>
            </p:nvSpPr>
            <p:spPr>
              <a:xfrm>
                <a:off x="3573916" y="5227844"/>
                <a:ext cx="1660374" cy="369332"/>
              </a:xfrm>
              <a:prstGeom prst="rect">
                <a:avLst/>
              </a:prstGeom>
              <a:noFill/>
            </p:spPr>
            <p:txBody>
              <a:bodyPr wrap="square" rtlCol="0">
                <a:spAutoFit/>
              </a:bodyPr>
              <a:lstStyle/>
              <a:p>
                <a:r>
                  <a:rPr lang="ja-JP" altLang="en-US" dirty="0">
                    <a:latin typeface="BIZ UDゴシック" panose="020B0400000000000000" pitchFamily="49" charset="-128"/>
                    <a:ea typeface="BIZ UDゴシック" panose="020B0400000000000000" pitchFamily="49" charset="-128"/>
                  </a:rPr>
                  <a:t>プーリング層</a:t>
                </a:r>
                <a:endParaRPr kumimoji="1" lang="ja-JP" altLang="en-US" dirty="0">
                  <a:latin typeface="BIZ UDゴシック" panose="020B0400000000000000" pitchFamily="49" charset="-128"/>
                  <a:ea typeface="BIZ UDゴシック" panose="020B0400000000000000" pitchFamily="49" charset="-128"/>
                </a:endParaRPr>
              </a:p>
            </p:txBody>
          </p:sp>
          <p:sp>
            <p:nvSpPr>
              <p:cNvPr id="182" name="テキスト ボックス 181">
                <a:extLst>
                  <a:ext uri="{FF2B5EF4-FFF2-40B4-BE49-F238E27FC236}">
                    <a16:creationId xmlns:a16="http://schemas.microsoft.com/office/drawing/2014/main" id="{37F21651-391C-42C4-A3B9-835800FB0DB9}"/>
                  </a:ext>
                </a:extLst>
              </p:cNvPr>
              <p:cNvSpPr txBox="1"/>
              <p:nvPr/>
            </p:nvSpPr>
            <p:spPr>
              <a:xfrm>
                <a:off x="7358734" y="5226955"/>
                <a:ext cx="847288" cy="369332"/>
              </a:xfrm>
              <a:prstGeom prst="rect">
                <a:avLst/>
              </a:prstGeom>
              <a:noFill/>
            </p:spPr>
            <p:txBody>
              <a:bodyPr wrap="square" rtlCol="0">
                <a:spAutoFit/>
              </a:bodyPr>
              <a:lstStyle/>
              <a:p>
                <a:pPr algn="ctr"/>
                <a:r>
                  <a:rPr kumimoji="1" lang="en-US" altLang="ja-JP" dirty="0"/>
                  <a:t>…</a:t>
                </a:r>
                <a:endParaRPr kumimoji="1" lang="ja-JP" altLang="en-US" dirty="0"/>
              </a:p>
            </p:txBody>
          </p:sp>
          <p:sp>
            <p:nvSpPr>
              <p:cNvPr id="183" name="左中かっこ 182">
                <a:extLst>
                  <a:ext uri="{FF2B5EF4-FFF2-40B4-BE49-F238E27FC236}">
                    <a16:creationId xmlns:a16="http://schemas.microsoft.com/office/drawing/2014/main" id="{45E9AEF7-81AE-4237-86C9-0EEDC8842386}"/>
                  </a:ext>
                </a:extLst>
              </p:cNvPr>
              <p:cNvSpPr/>
              <p:nvPr/>
            </p:nvSpPr>
            <p:spPr>
              <a:xfrm rot="16200000">
                <a:off x="5942019" y="2262966"/>
                <a:ext cx="307970" cy="703458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216" name="テキスト ボックス 215">
              <a:extLst>
                <a:ext uri="{FF2B5EF4-FFF2-40B4-BE49-F238E27FC236}">
                  <a16:creationId xmlns:a16="http://schemas.microsoft.com/office/drawing/2014/main" id="{BDAAF474-6801-4574-8D91-629703E69D34}"/>
                </a:ext>
              </a:extLst>
            </p:cNvPr>
            <p:cNvSpPr txBox="1"/>
            <p:nvPr/>
          </p:nvSpPr>
          <p:spPr>
            <a:xfrm>
              <a:off x="8331963" y="4891540"/>
              <a:ext cx="1183031" cy="369332"/>
            </a:xfrm>
            <a:prstGeom prst="rect">
              <a:avLst/>
            </a:prstGeom>
            <a:noFill/>
          </p:spPr>
          <p:txBody>
            <a:bodyPr wrap="square" rtlCol="0">
              <a:spAutoFit/>
            </a:bodyPr>
            <a:lstStyle/>
            <a:p>
              <a:pPr algn="ctr"/>
              <a:r>
                <a:rPr lang="ja-JP" altLang="en-US" dirty="0">
                  <a:latin typeface="BIZ UDゴシック" panose="020B0400000000000000" pitchFamily="49" charset="-128"/>
                  <a:ea typeface="BIZ UDゴシック" panose="020B0400000000000000" pitchFamily="49" charset="-128"/>
                </a:rPr>
                <a:t>全結合層</a:t>
              </a:r>
              <a:endParaRPr kumimoji="1" lang="ja-JP" altLang="en-US" dirty="0">
                <a:latin typeface="BIZ UDゴシック" panose="020B0400000000000000" pitchFamily="49" charset="-128"/>
                <a:ea typeface="BIZ UDゴシック" panose="020B0400000000000000" pitchFamily="49" charset="-128"/>
              </a:endParaRPr>
            </a:p>
          </p:txBody>
        </p:sp>
      </p:grpSp>
      <p:sp>
        <p:nvSpPr>
          <p:cNvPr id="224" name="テキスト ボックス 223">
            <a:extLst>
              <a:ext uri="{FF2B5EF4-FFF2-40B4-BE49-F238E27FC236}">
                <a16:creationId xmlns:a16="http://schemas.microsoft.com/office/drawing/2014/main" id="{007F68E4-85CC-4E49-BB7B-389E719CA627}"/>
              </a:ext>
            </a:extLst>
          </p:cNvPr>
          <p:cNvSpPr txBox="1"/>
          <p:nvPr/>
        </p:nvSpPr>
        <p:spPr>
          <a:xfrm>
            <a:off x="2837545" y="6143440"/>
            <a:ext cx="6516909" cy="461665"/>
          </a:xfrm>
          <a:prstGeom prst="rect">
            <a:avLst/>
          </a:prstGeom>
          <a:noFill/>
        </p:spPr>
        <p:txBody>
          <a:bodyPr wrap="square" rtlCol="0">
            <a:spAutoFit/>
          </a:bodyPr>
          <a:lstStyle/>
          <a:p>
            <a:pPr algn="ctr"/>
            <a:r>
              <a:rPr kumimoji="1" lang="ja-JP" altLang="en-US" sz="2400" dirty="0">
                <a:latin typeface="+mn-ea"/>
              </a:rPr>
              <a:t>畳み込みニューラルネットワークの</a:t>
            </a:r>
            <a:r>
              <a:rPr lang="ja-JP" altLang="en-US" sz="2400" dirty="0">
                <a:latin typeface="+mn-ea"/>
              </a:rPr>
              <a:t>一例</a:t>
            </a:r>
            <a:endParaRPr kumimoji="1" lang="ja-JP" altLang="en-US" sz="2400" dirty="0">
              <a:latin typeface="+mn-ea"/>
            </a:endParaRPr>
          </a:p>
        </p:txBody>
      </p:sp>
      <p:grpSp>
        <p:nvGrpSpPr>
          <p:cNvPr id="63" name="グループ化 62">
            <a:extLst>
              <a:ext uri="{FF2B5EF4-FFF2-40B4-BE49-F238E27FC236}">
                <a16:creationId xmlns:a16="http://schemas.microsoft.com/office/drawing/2014/main" id="{C90D5E6A-9569-4DA1-BA75-821D052118C9}"/>
              </a:ext>
            </a:extLst>
          </p:cNvPr>
          <p:cNvGrpSpPr/>
          <p:nvPr/>
        </p:nvGrpSpPr>
        <p:grpSpPr>
          <a:xfrm>
            <a:off x="1352920" y="295544"/>
            <a:ext cx="9543962" cy="4552430"/>
            <a:chOff x="1352920" y="295544"/>
            <a:chExt cx="9543962" cy="4552430"/>
          </a:xfrm>
        </p:grpSpPr>
        <p:grpSp>
          <p:nvGrpSpPr>
            <p:cNvPr id="210" name="グループ化 209">
              <a:extLst>
                <a:ext uri="{FF2B5EF4-FFF2-40B4-BE49-F238E27FC236}">
                  <a16:creationId xmlns:a16="http://schemas.microsoft.com/office/drawing/2014/main" id="{E5FDE750-6C7A-47D5-BC99-CDB206C1D27F}"/>
                </a:ext>
              </a:extLst>
            </p:cNvPr>
            <p:cNvGrpSpPr/>
            <p:nvPr/>
          </p:nvGrpSpPr>
          <p:grpSpPr>
            <a:xfrm>
              <a:off x="1352920" y="295544"/>
              <a:ext cx="9536836" cy="4463848"/>
              <a:chOff x="1329030" y="627286"/>
              <a:chExt cx="9536836" cy="4261183"/>
            </a:xfrm>
          </p:grpSpPr>
          <p:grpSp>
            <p:nvGrpSpPr>
              <p:cNvPr id="157" name="グループ化 156">
                <a:extLst>
                  <a:ext uri="{FF2B5EF4-FFF2-40B4-BE49-F238E27FC236}">
                    <a16:creationId xmlns:a16="http://schemas.microsoft.com/office/drawing/2014/main" id="{371EE33D-8536-4B7E-A9F4-8FCF5F3A114A}"/>
                  </a:ext>
                </a:extLst>
              </p:cNvPr>
              <p:cNvGrpSpPr/>
              <p:nvPr/>
            </p:nvGrpSpPr>
            <p:grpSpPr>
              <a:xfrm>
                <a:off x="1329030" y="627286"/>
                <a:ext cx="9536836" cy="4261183"/>
                <a:chOff x="1196684" y="1222905"/>
                <a:chExt cx="9536836" cy="4261183"/>
              </a:xfrm>
            </p:grpSpPr>
            <p:sp>
              <p:nvSpPr>
                <p:cNvPr id="31" name="楕円 30">
                  <a:extLst>
                    <a:ext uri="{FF2B5EF4-FFF2-40B4-BE49-F238E27FC236}">
                      <a16:creationId xmlns:a16="http://schemas.microsoft.com/office/drawing/2014/main" id="{2C0BF96D-FB82-4439-B9B0-F35CB00844FE}"/>
                    </a:ext>
                  </a:extLst>
                </p:cNvPr>
                <p:cNvSpPr/>
                <p:nvPr/>
              </p:nvSpPr>
              <p:spPr>
                <a:xfrm>
                  <a:off x="9770994" y="2096844"/>
                  <a:ext cx="962526" cy="946484"/>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56" name="グループ化 155">
                  <a:extLst>
                    <a:ext uri="{FF2B5EF4-FFF2-40B4-BE49-F238E27FC236}">
                      <a16:creationId xmlns:a16="http://schemas.microsoft.com/office/drawing/2014/main" id="{0280E67D-42A8-47E2-BB9E-2FE53EF09372}"/>
                    </a:ext>
                  </a:extLst>
                </p:cNvPr>
                <p:cNvGrpSpPr/>
                <p:nvPr/>
              </p:nvGrpSpPr>
              <p:grpSpPr>
                <a:xfrm>
                  <a:off x="1196684" y="1222905"/>
                  <a:ext cx="8574310" cy="4261183"/>
                  <a:chOff x="1196684" y="1222905"/>
                  <a:chExt cx="8574310" cy="4261183"/>
                </a:xfrm>
              </p:grpSpPr>
              <p:grpSp>
                <p:nvGrpSpPr>
                  <p:cNvPr id="32" name="グループ化 31">
                    <a:extLst>
                      <a:ext uri="{FF2B5EF4-FFF2-40B4-BE49-F238E27FC236}">
                        <a16:creationId xmlns:a16="http://schemas.microsoft.com/office/drawing/2014/main" id="{630A8DB5-96C1-40D4-90B6-AF401BA51DA6}"/>
                      </a:ext>
                    </a:extLst>
                  </p:cNvPr>
                  <p:cNvGrpSpPr/>
                  <p:nvPr/>
                </p:nvGrpSpPr>
                <p:grpSpPr>
                  <a:xfrm>
                    <a:off x="2574758" y="1222905"/>
                    <a:ext cx="6768882" cy="4261183"/>
                    <a:chOff x="2638927" y="1333500"/>
                    <a:chExt cx="6768882" cy="4261183"/>
                  </a:xfrm>
                </p:grpSpPr>
                <p:grpSp>
                  <p:nvGrpSpPr>
                    <p:cNvPr id="11" name="グループ化 10">
                      <a:extLst>
                        <a:ext uri="{FF2B5EF4-FFF2-40B4-BE49-F238E27FC236}">
                          <a16:creationId xmlns:a16="http://schemas.microsoft.com/office/drawing/2014/main" id="{71BB2574-27EA-4434-985E-F1C248F7D25C}"/>
                        </a:ext>
                      </a:extLst>
                    </p:cNvPr>
                    <p:cNvGrpSpPr/>
                    <p:nvPr/>
                  </p:nvGrpSpPr>
                  <p:grpSpPr>
                    <a:xfrm>
                      <a:off x="2638927" y="1333500"/>
                      <a:ext cx="2125579" cy="4190999"/>
                      <a:chOff x="2638927" y="1333500"/>
                      <a:chExt cx="2125579" cy="4190999"/>
                    </a:xfrm>
                  </p:grpSpPr>
                  <p:sp>
                    <p:nvSpPr>
                      <p:cNvPr id="2" name="楕円 1">
                        <a:extLst>
                          <a:ext uri="{FF2B5EF4-FFF2-40B4-BE49-F238E27FC236}">
                            <a16:creationId xmlns:a16="http://schemas.microsoft.com/office/drawing/2014/main" id="{51FE2924-3A3C-4A71-9EFC-4F17092468A7}"/>
                          </a:ext>
                        </a:extLst>
                      </p:cNvPr>
                      <p:cNvSpPr/>
                      <p:nvPr/>
                    </p:nvSpPr>
                    <p:spPr>
                      <a:xfrm>
                        <a:off x="2638927" y="1333500"/>
                        <a:ext cx="962526" cy="946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1F8F6076-841F-4C9C-A17E-0DF9330982E5}"/>
                          </a:ext>
                        </a:extLst>
                      </p:cNvPr>
                      <p:cNvSpPr/>
                      <p:nvPr/>
                    </p:nvSpPr>
                    <p:spPr>
                      <a:xfrm>
                        <a:off x="3801980" y="1333500"/>
                        <a:ext cx="962526" cy="946484"/>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93DC1477-D0EA-48AB-A032-7A5A4BE1F35C}"/>
                          </a:ext>
                        </a:extLst>
                      </p:cNvPr>
                      <p:cNvSpPr/>
                      <p:nvPr/>
                    </p:nvSpPr>
                    <p:spPr>
                      <a:xfrm>
                        <a:off x="2638927" y="4578015"/>
                        <a:ext cx="962526" cy="946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F269B72C-4852-432B-AAA7-2B7A208C82B2}"/>
                          </a:ext>
                        </a:extLst>
                      </p:cNvPr>
                      <p:cNvSpPr/>
                      <p:nvPr/>
                    </p:nvSpPr>
                    <p:spPr>
                      <a:xfrm>
                        <a:off x="2638927" y="3499184"/>
                        <a:ext cx="962526" cy="946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6576416D-D5FD-4AB4-9878-B28C0EB47EF5}"/>
                          </a:ext>
                        </a:extLst>
                      </p:cNvPr>
                      <p:cNvSpPr/>
                      <p:nvPr/>
                    </p:nvSpPr>
                    <p:spPr>
                      <a:xfrm>
                        <a:off x="2638927" y="2416342"/>
                        <a:ext cx="962526" cy="946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3A588204-3C81-4405-8E81-8BE1CD723A2D}"/>
                          </a:ext>
                        </a:extLst>
                      </p:cNvPr>
                      <p:cNvSpPr/>
                      <p:nvPr/>
                    </p:nvSpPr>
                    <p:spPr>
                      <a:xfrm>
                        <a:off x="3801980" y="2412331"/>
                        <a:ext cx="962526" cy="946484"/>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3BC0453-28C6-44BA-A0DA-80E8263F67F2}"/>
                          </a:ext>
                        </a:extLst>
                      </p:cNvPr>
                      <p:cNvSpPr/>
                      <p:nvPr/>
                    </p:nvSpPr>
                    <p:spPr>
                      <a:xfrm>
                        <a:off x="3801980" y="3499184"/>
                        <a:ext cx="962526" cy="946484"/>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CFCF8CB3-422A-490A-8246-04C2A3E6E284}"/>
                          </a:ext>
                        </a:extLst>
                      </p:cNvPr>
                      <p:cNvSpPr/>
                      <p:nvPr/>
                    </p:nvSpPr>
                    <p:spPr>
                      <a:xfrm>
                        <a:off x="3801980" y="4578015"/>
                        <a:ext cx="962526" cy="946484"/>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C4425F0B-551B-402C-8664-51D439272C2B}"/>
                        </a:ext>
                      </a:extLst>
                    </p:cNvPr>
                    <p:cNvGrpSpPr/>
                    <p:nvPr/>
                  </p:nvGrpSpPr>
                  <p:grpSpPr>
                    <a:xfrm>
                      <a:off x="4965033" y="1333500"/>
                      <a:ext cx="2125579" cy="4190999"/>
                      <a:chOff x="2638927" y="1333500"/>
                      <a:chExt cx="2125579" cy="4190999"/>
                    </a:xfrm>
                  </p:grpSpPr>
                  <p:sp>
                    <p:nvSpPr>
                      <p:cNvPr id="13" name="楕円 12">
                        <a:extLst>
                          <a:ext uri="{FF2B5EF4-FFF2-40B4-BE49-F238E27FC236}">
                            <a16:creationId xmlns:a16="http://schemas.microsoft.com/office/drawing/2014/main" id="{F020F2ED-2CB9-4155-835C-ACC962D9ACB3}"/>
                          </a:ext>
                        </a:extLst>
                      </p:cNvPr>
                      <p:cNvSpPr/>
                      <p:nvPr/>
                    </p:nvSpPr>
                    <p:spPr>
                      <a:xfrm>
                        <a:off x="2638927" y="1333500"/>
                        <a:ext cx="962526" cy="946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D5837A94-CAC2-4E26-BDA1-34719C96A141}"/>
                          </a:ext>
                        </a:extLst>
                      </p:cNvPr>
                      <p:cNvSpPr/>
                      <p:nvPr/>
                    </p:nvSpPr>
                    <p:spPr>
                      <a:xfrm>
                        <a:off x="3801980" y="1333500"/>
                        <a:ext cx="962526" cy="946484"/>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955390AC-2B25-4025-9EA0-6FA8C6ABDE27}"/>
                          </a:ext>
                        </a:extLst>
                      </p:cNvPr>
                      <p:cNvSpPr/>
                      <p:nvPr/>
                    </p:nvSpPr>
                    <p:spPr>
                      <a:xfrm>
                        <a:off x="2638927" y="4578015"/>
                        <a:ext cx="962526" cy="946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349A449E-CAE8-48DC-BD4A-CFD9323EE15B}"/>
                          </a:ext>
                        </a:extLst>
                      </p:cNvPr>
                      <p:cNvSpPr/>
                      <p:nvPr/>
                    </p:nvSpPr>
                    <p:spPr>
                      <a:xfrm>
                        <a:off x="2638927" y="3499184"/>
                        <a:ext cx="962526" cy="946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1ECE14E8-3DF2-42B7-9298-E849FF0A8D54}"/>
                          </a:ext>
                        </a:extLst>
                      </p:cNvPr>
                      <p:cNvSpPr/>
                      <p:nvPr/>
                    </p:nvSpPr>
                    <p:spPr>
                      <a:xfrm>
                        <a:off x="2638927" y="2416342"/>
                        <a:ext cx="962526" cy="946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DC968C2C-3623-4F77-BF29-F6C3ADE46C3F}"/>
                          </a:ext>
                        </a:extLst>
                      </p:cNvPr>
                      <p:cNvSpPr/>
                      <p:nvPr/>
                    </p:nvSpPr>
                    <p:spPr>
                      <a:xfrm>
                        <a:off x="3801980" y="2412331"/>
                        <a:ext cx="962526" cy="946484"/>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632CA09F-31BA-49A5-BBBF-5742EF7436FC}"/>
                          </a:ext>
                        </a:extLst>
                      </p:cNvPr>
                      <p:cNvSpPr/>
                      <p:nvPr/>
                    </p:nvSpPr>
                    <p:spPr>
                      <a:xfrm>
                        <a:off x="3801980" y="3499184"/>
                        <a:ext cx="962526" cy="946484"/>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33A74561-BFDF-4A52-B5C5-105BE220B0BE}"/>
                          </a:ext>
                        </a:extLst>
                      </p:cNvPr>
                      <p:cNvSpPr/>
                      <p:nvPr/>
                    </p:nvSpPr>
                    <p:spPr>
                      <a:xfrm>
                        <a:off x="3801980" y="4578015"/>
                        <a:ext cx="962526" cy="946484"/>
                      </a:xfrm>
                      <a:prstGeom prst="ellipse">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39ED958B-5B66-405F-A791-FC7607C0CBA0}"/>
                        </a:ext>
                      </a:extLst>
                    </p:cNvPr>
                    <p:cNvGrpSpPr/>
                    <p:nvPr/>
                  </p:nvGrpSpPr>
                  <p:grpSpPr>
                    <a:xfrm>
                      <a:off x="7291139" y="1379060"/>
                      <a:ext cx="2116670" cy="4215623"/>
                      <a:chOff x="2638927" y="1308876"/>
                      <a:chExt cx="2116670" cy="4215623"/>
                    </a:xfrm>
                  </p:grpSpPr>
                  <p:sp>
                    <p:nvSpPr>
                      <p:cNvPr id="22" name="楕円 21">
                        <a:extLst>
                          <a:ext uri="{FF2B5EF4-FFF2-40B4-BE49-F238E27FC236}">
                            <a16:creationId xmlns:a16="http://schemas.microsoft.com/office/drawing/2014/main" id="{9F77C116-4B94-4541-B218-0FCA459DF79E}"/>
                          </a:ext>
                        </a:extLst>
                      </p:cNvPr>
                      <p:cNvSpPr/>
                      <p:nvPr/>
                    </p:nvSpPr>
                    <p:spPr>
                      <a:xfrm>
                        <a:off x="2638927" y="1333500"/>
                        <a:ext cx="962526" cy="946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CB7D7121-17B1-42A7-8E3D-CEEB0D554D3B}"/>
                          </a:ext>
                        </a:extLst>
                      </p:cNvPr>
                      <p:cNvSpPr/>
                      <p:nvPr/>
                    </p:nvSpPr>
                    <p:spPr>
                      <a:xfrm>
                        <a:off x="3785088" y="1308876"/>
                        <a:ext cx="962526" cy="946484"/>
                      </a:xfrm>
                      <a:prstGeom prst="ellipse">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楕円 23">
                        <a:extLst>
                          <a:ext uri="{FF2B5EF4-FFF2-40B4-BE49-F238E27FC236}">
                            <a16:creationId xmlns:a16="http://schemas.microsoft.com/office/drawing/2014/main" id="{DBA5329C-2F82-4A31-A04A-922CC4456683}"/>
                          </a:ext>
                        </a:extLst>
                      </p:cNvPr>
                      <p:cNvSpPr/>
                      <p:nvPr/>
                    </p:nvSpPr>
                    <p:spPr>
                      <a:xfrm>
                        <a:off x="2638927" y="4578015"/>
                        <a:ext cx="962526" cy="946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F75B5369-BC7F-45CC-B4F8-CC5D9AD17D0F}"/>
                          </a:ext>
                        </a:extLst>
                      </p:cNvPr>
                      <p:cNvSpPr/>
                      <p:nvPr/>
                    </p:nvSpPr>
                    <p:spPr>
                      <a:xfrm>
                        <a:off x="2638927" y="3499184"/>
                        <a:ext cx="962526" cy="946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40C177FD-4E77-4728-BCA0-1683CCDC16A5}"/>
                          </a:ext>
                        </a:extLst>
                      </p:cNvPr>
                      <p:cNvSpPr/>
                      <p:nvPr/>
                    </p:nvSpPr>
                    <p:spPr>
                      <a:xfrm>
                        <a:off x="2638927" y="2416342"/>
                        <a:ext cx="962526" cy="946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53D78AC1-05B7-465B-923B-583BB5AE738C}"/>
                          </a:ext>
                        </a:extLst>
                      </p:cNvPr>
                      <p:cNvSpPr/>
                      <p:nvPr/>
                    </p:nvSpPr>
                    <p:spPr>
                      <a:xfrm>
                        <a:off x="3785088" y="2375756"/>
                        <a:ext cx="962526" cy="946484"/>
                      </a:xfrm>
                      <a:prstGeom prst="ellipse">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楕円 27">
                        <a:extLst>
                          <a:ext uri="{FF2B5EF4-FFF2-40B4-BE49-F238E27FC236}">
                            <a16:creationId xmlns:a16="http://schemas.microsoft.com/office/drawing/2014/main" id="{9DEBA82F-45FC-46AA-A8FF-C4882FDA96D4}"/>
                          </a:ext>
                        </a:extLst>
                      </p:cNvPr>
                      <p:cNvSpPr/>
                      <p:nvPr/>
                    </p:nvSpPr>
                    <p:spPr>
                      <a:xfrm>
                        <a:off x="3793071" y="3430685"/>
                        <a:ext cx="962526" cy="946484"/>
                      </a:xfrm>
                      <a:prstGeom prst="ellipse">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楕円 28">
                        <a:extLst>
                          <a:ext uri="{FF2B5EF4-FFF2-40B4-BE49-F238E27FC236}">
                            <a16:creationId xmlns:a16="http://schemas.microsoft.com/office/drawing/2014/main" id="{A4BC89AD-0239-4030-851C-712F2B4B4661}"/>
                          </a:ext>
                        </a:extLst>
                      </p:cNvPr>
                      <p:cNvSpPr/>
                      <p:nvPr/>
                    </p:nvSpPr>
                    <p:spPr>
                      <a:xfrm>
                        <a:off x="3785945" y="4509516"/>
                        <a:ext cx="962526" cy="946484"/>
                      </a:xfrm>
                      <a:prstGeom prst="ellipse">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30" name="楕円 29">
                    <a:extLst>
                      <a:ext uri="{FF2B5EF4-FFF2-40B4-BE49-F238E27FC236}">
                        <a16:creationId xmlns:a16="http://schemas.microsoft.com/office/drawing/2014/main" id="{345BAFE3-D9DB-43C0-8DF1-71E3B23EC808}"/>
                      </a:ext>
                    </a:extLst>
                  </p:cNvPr>
                  <p:cNvSpPr/>
                  <p:nvPr/>
                </p:nvSpPr>
                <p:spPr>
                  <a:xfrm>
                    <a:off x="1196684" y="2915347"/>
                    <a:ext cx="962526" cy="946484"/>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4" name="直線コネクタ 33">
                    <a:extLst>
                      <a:ext uri="{FF2B5EF4-FFF2-40B4-BE49-F238E27FC236}">
                        <a16:creationId xmlns:a16="http://schemas.microsoft.com/office/drawing/2014/main" id="{2C669341-86E1-4758-B8A8-C1B66436A68C}"/>
                      </a:ext>
                    </a:extLst>
                  </p:cNvPr>
                  <p:cNvCxnSpPr>
                    <a:stCxn id="30" idx="6"/>
                    <a:endCxn id="2" idx="2"/>
                  </p:cNvCxnSpPr>
                  <p:nvPr/>
                </p:nvCxnSpPr>
                <p:spPr>
                  <a:xfrm flipV="1">
                    <a:off x="2159210" y="1696147"/>
                    <a:ext cx="415548" cy="1692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B155200F-D66D-4B85-8FA2-2C5659FC6F6E}"/>
                      </a:ext>
                    </a:extLst>
                  </p:cNvPr>
                  <p:cNvCxnSpPr>
                    <a:stCxn id="30" idx="6"/>
                    <a:endCxn id="6" idx="2"/>
                  </p:cNvCxnSpPr>
                  <p:nvPr/>
                </p:nvCxnSpPr>
                <p:spPr>
                  <a:xfrm flipV="1">
                    <a:off x="2159210" y="2778989"/>
                    <a:ext cx="415548"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42F75AFC-37E8-49BD-81B1-79B5C2C6EFED}"/>
                      </a:ext>
                    </a:extLst>
                  </p:cNvPr>
                  <p:cNvCxnSpPr>
                    <a:stCxn id="30" idx="6"/>
                    <a:endCxn id="5" idx="2"/>
                  </p:cNvCxnSpPr>
                  <p:nvPr/>
                </p:nvCxnSpPr>
                <p:spPr>
                  <a:xfrm>
                    <a:off x="2159210" y="3388589"/>
                    <a:ext cx="415548" cy="473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29199F1-5358-4803-873D-BAD622F9303A}"/>
                      </a:ext>
                    </a:extLst>
                  </p:cNvPr>
                  <p:cNvCxnSpPr>
                    <a:stCxn id="30" idx="6"/>
                    <a:endCxn id="4" idx="2"/>
                  </p:cNvCxnSpPr>
                  <p:nvPr/>
                </p:nvCxnSpPr>
                <p:spPr>
                  <a:xfrm>
                    <a:off x="2159210" y="3388589"/>
                    <a:ext cx="415548" cy="1552073"/>
                  </a:xfrm>
                  <a:prstGeom prst="line">
                    <a:avLst/>
                  </a:prstGeom>
                </p:spPr>
                <p:style>
                  <a:lnRef idx="1">
                    <a:schemeClr val="accent1"/>
                  </a:lnRef>
                  <a:fillRef idx="0">
                    <a:schemeClr val="accent1"/>
                  </a:fillRef>
                  <a:effectRef idx="0">
                    <a:schemeClr val="accent1"/>
                  </a:effectRef>
                  <a:fontRef idx="minor">
                    <a:schemeClr val="tx1"/>
                  </a:fontRef>
                </p:style>
              </p:cxnSp>
              <p:grpSp>
                <p:nvGrpSpPr>
                  <p:cNvPr id="77" name="グループ化 76">
                    <a:extLst>
                      <a:ext uri="{FF2B5EF4-FFF2-40B4-BE49-F238E27FC236}">
                        <a16:creationId xmlns:a16="http://schemas.microsoft.com/office/drawing/2014/main" id="{8F48C4AD-60FA-4023-AA47-045BFE9CC6BE}"/>
                      </a:ext>
                    </a:extLst>
                  </p:cNvPr>
                  <p:cNvGrpSpPr/>
                  <p:nvPr/>
                </p:nvGrpSpPr>
                <p:grpSpPr>
                  <a:xfrm>
                    <a:off x="3537284" y="1696147"/>
                    <a:ext cx="200527" cy="3244515"/>
                    <a:chOff x="3537284" y="1696147"/>
                    <a:chExt cx="200527" cy="3244515"/>
                  </a:xfrm>
                </p:grpSpPr>
                <p:cxnSp>
                  <p:nvCxnSpPr>
                    <p:cNvPr id="42" name="直線コネクタ 41">
                      <a:extLst>
                        <a:ext uri="{FF2B5EF4-FFF2-40B4-BE49-F238E27FC236}">
                          <a16:creationId xmlns:a16="http://schemas.microsoft.com/office/drawing/2014/main" id="{9C393A4C-97AE-4381-845A-7CDBF3C6C769}"/>
                        </a:ext>
                      </a:extLst>
                    </p:cNvPr>
                    <p:cNvCxnSpPr>
                      <a:stCxn id="2" idx="6"/>
                      <a:endCxn id="3" idx="2"/>
                    </p:cNvCxnSpPr>
                    <p:nvPr/>
                  </p:nvCxnSpPr>
                  <p:spPr>
                    <a:xfrm>
                      <a:off x="3537284" y="1696147"/>
                      <a:ext cx="200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2451DACD-7842-4484-98F1-4AFD13D07DA6}"/>
                        </a:ext>
                      </a:extLst>
                    </p:cNvPr>
                    <p:cNvCxnSpPr>
                      <a:stCxn id="2" idx="6"/>
                      <a:endCxn id="7" idx="2"/>
                    </p:cNvCxnSpPr>
                    <p:nvPr/>
                  </p:nvCxnSpPr>
                  <p:spPr>
                    <a:xfrm>
                      <a:off x="3537284" y="1696147"/>
                      <a:ext cx="200527" cy="1078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6126B1C2-422B-448F-A94A-95961DCF6870}"/>
                        </a:ext>
                      </a:extLst>
                    </p:cNvPr>
                    <p:cNvCxnSpPr>
                      <a:stCxn id="2" idx="6"/>
                      <a:endCxn id="8" idx="2"/>
                    </p:cNvCxnSpPr>
                    <p:nvPr/>
                  </p:nvCxnSpPr>
                  <p:spPr>
                    <a:xfrm>
                      <a:off x="3537284" y="1696147"/>
                      <a:ext cx="200527" cy="2165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6261894-4F81-46B5-B57C-D4BE48BDB3F5}"/>
                        </a:ext>
                      </a:extLst>
                    </p:cNvPr>
                    <p:cNvCxnSpPr>
                      <a:cxnSpLocks/>
                      <a:stCxn id="2" idx="6"/>
                      <a:endCxn id="9" idx="2"/>
                    </p:cNvCxnSpPr>
                    <p:nvPr/>
                  </p:nvCxnSpPr>
                  <p:spPr>
                    <a:xfrm>
                      <a:off x="3537284" y="1696147"/>
                      <a:ext cx="200527" cy="3244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6EDEFB0-8603-4F3E-A3F3-ED143A423A6D}"/>
                        </a:ext>
                      </a:extLst>
                    </p:cNvPr>
                    <p:cNvCxnSpPr>
                      <a:cxnSpLocks/>
                      <a:stCxn id="6" idx="6"/>
                      <a:endCxn id="3" idx="2"/>
                    </p:cNvCxnSpPr>
                    <p:nvPr/>
                  </p:nvCxnSpPr>
                  <p:spPr>
                    <a:xfrm flipV="1">
                      <a:off x="3537284" y="1696147"/>
                      <a:ext cx="200527" cy="1082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44585011-AEC1-4365-B22B-AC981F93083A}"/>
                        </a:ext>
                      </a:extLst>
                    </p:cNvPr>
                    <p:cNvCxnSpPr>
                      <a:cxnSpLocks/>
                      <a:stCxn id="6" idx="6"/>
                      <a:endCxn id="8" idx="2"/>
                    </p:cNvCxnSpPr>
                    <p:nvPr/>
                  </p:nvCxnSpPr>
                  <p:spPr>
                    <a:xfrm>
                      <a:off x="3537284" y="2778989"/>
                      <a:ext cx="200527" cy="1082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17E15DE8-020F-4CFB-836C-36BE3ECB9897}"/>
                        </a:ext>
                      </a:extLst>
                    </p:cNvPr>
                    <p:cNvCxnSpPr>
                      <a:stCxn id="6" idx="6"/>
                      <a:endCxn id="7" idx="2"/>
                    </p:cNvCxnSpPr>
                    <p:nvPr/>
                  </p:nvCxnSpPr>
                  <p:spPr>
                    <a:xfrm flipV="1">
                      <a:off x="3537284" y="2774978"/>
                      <a:ext cx="200527" cy="4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8DFE24F7-3E3C-43A3-BA6B-0E2550EFF6C9}"/>
                        </a:ext>
                      </a:extLst>
                    </p:cNvPr>
                    <p:cNvCxnSpPr>
                      <a:stCxn id="6" idx="6"/>
                      <a:endCxn id="9" idx="2"/>
                    </p:cNvCxnSpPr>
                    <p:nvPr/>
                  </p:nvCxnSpPr>
                  <p:spPr>
                    <a:xfrm>
                      <a:off x="3537284" y="2778989"/>
                      <a:ext cx="200527" cy="2161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60745263-6E70-4875-8C4E-B54547D8A3F5}"/>
                        </a:ext>
                      </a:extLst>
                    </p:cNvPr>
                    <p:cNvCxnSpPr>
                      <a:stCxn id="5" idx="6"/>
                      <a:endCxn id="3" idx="2"/>
                    </p:cNvCxnSpPr>
                    <p:nvPr/>
                  </p:nvCxnSpPr>
                  <p:spPr>
                    <a:xfrm flipV="1">
                      <a:off x="3537284" y="1696147"/>
                      <a:ext cx="200527" cy="2165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B1907981-9C0F-4FB0-841A-D9F1BD6F0881}"/>
                        </a:ext>
                      </a:extLst>
                    </p:cNvPr>
                    <p:cNvCxnSpPr>
                      <a:stCxn id="5" idx="6"/>
                      <a:endCxn id="7" idx="2"/>
                    </p:cNvCxnSpPr>
                    <p:nvPr/>
                  </p:nvCxnSpPr>
                  <p:spPr>
                    <a:xfrm flipV="1">
                      <a:off x="3537284" y="2774978"/>
                      <a:ext cx="200527" cy="1086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AEB78102-7CCE-46F0-A931-36EA724CB2FF}"/>
                        </a:ext>
                      </a:extLst>
                    </p:cNvPr>
                    <p:cNvCxnSpPr>
                      <a:stCxn id="5" idx="6"/>
                      <a:endCxn id="8" idx="2"/>
                    </p:cNvCxnSpPr>
                    <p:nvPr/>
                  </p:nvCxnSpPr>
                  <p:spPr>
                    <a:xfrm>
                      <a:off x="3537284" y="3861831"/>
                      <a:ext cx="200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E6A02373-468D-4CED-AB37-55C538373E09}"/>
                        </a:ext>
                      </a:extLst>
                    </p:cNvPr>
                    <p:cNvCxnSpPr>
                      <a:stCxn id="5" idx="6"/>
                      <a:endCxn id="9" idx="2"/>
                    </p:cNvCxnSpPr>
                    <p:nvPr/>
                  </p:nvCxnSpPr>
                  <p:spPr>
                    <a:xfrm>
                      <a:off x="3537284" y="3861831"/>
                      <a:ext cx="200527" cy="1078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04BD19F2-163A-4824-9261-62BB82940ABA}"/>
                        </a:ext>
                      </a:extLst>
                    </p:cNvPr>
                    <p:cNvCxnSpPr>
                      <a:stCxn id="4" idx="6"/>
                      <a:endCxn id="3" idx="2"/>
                    </p:cNvCxnSpPr>
                    <p:nvPr/>
                  </p:nvCxnSpPr>
                  <p:spPr>
                    <a:xfrm flipV="1">
                      <a:off x="3537284" y="1696147"/>
                      <a:ext cx="200527" cy="3244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DB6D43A5-8358-4056-8006-0F2299B402F9}"/>
                        </a:ext>
                      </a:extLst>
                    </p:cNvPr>
                    <p:cNvCxnSpPr>
                      <a:stCxn id="4" idx="6"/>
                      <a:endCxn id="7" idx="2"/>
                    </p:cNvCxnSpPr>
                    <p:nvPr/>
                  </p:nvCxnSpPr>
                  <p:spPr>
                    <a:xfrm flipV="1">
                      <a:off x="3537284" y="2774978"/>
                      <a:ext cx="200527" cy="2165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BEB5242B-063F-4C19-B47F-E0071B01C961}"/>
                        </a:ext>
                      </a:extLst>
                    </p:cNvPr>
                    <p:cNvCxnSpPr>
                      <a:stCxn id="4" idx="6"/>
                      <a:endCxn id="8" idx="2"/>
                    </p:cNvCxnSpPr>
                    <p:nvPr/>
                  </p:nvCxnSpPr>
                  <p:spPr>
                    <a:xfrm flipV="1">
                      <a:off x="3537284" y="3861831"/>
                      <a:ext cx="200527" cy="1078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F29E8FE9-B625-4F59-8B3C-53B8B58CEEB9}"/>
                        </a:ext>
                      </a:extLst>
                    </p:cNvPr>
                    <p:cNvCxnSpPr>
                      <a:stCxn id="4" idx="6"/>
                      <a:endCxn id="9" idx="2"/>
                    </p:cNvCxnSpPr>
                    <p:nvPr/>
                  </p:nvCxnSpPr>
                  <p:spPr>
                    <a:xfrm>
                      <a:off x="3537284" y="4940662"/>
                      <a:ext cx="2005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8" name="グループ化 77">
                    <a:extLst>
                      <a:ext uri="{FF2B5EF4-FFF2-40B4-BE49-F238E27FC236}">
                        <a16:creationId xmlns:a16="http://schemas.microsoft.com/office/drawing/2014/main" id="{CFE4D7FD-97F9-47BC-BB85-4AB25572565D}"/>
                      </a:ext>
                    </a:extLst>
                  </p:cNvPr>
                  <p:cNvGrpSpPr/>
                  <p:nvPr/>
                </p:nvGrpSpPr>
                <p:grpSpPr>
                  <a:xfrm>
                    <a:off x="4692572" y="1696147"/>
                    <a:ext cx="200527" cy="3244515"/>
                    <a:chOff x="3537284" y="1696147"/>
                    <a:chExt cx="200527" cy="3244515"/>
                  </a:xfrm>
                </p:grpSpPr>
                <p:cxnSp>
                  <p:nvCxnSpPr>
                    <p:cNvPr id="79" name="直線コネクタ 78">
                      <a:extLst>
                        <a:ext uri="{FF2B5EF4-FFF2-40B4-BE49-F238E27FC236}">
                          <a16:creationId xmlns:a16="http://schemas.microsoft.com/office/drawing/2014/main" id="{A1CEDCB6-0DC6-437E-97A3-9F0062269482}"/>
                        </a:ext>
                      </a:extLst>
                    </p:cNvPr>
                    <p:cNvCxnSpPr/>
                    <p:nvPr/>
                  </p:nvCxnSpPr>
                  <p:spPr>
                    <a:xfrm>
                      <a:off x="3537284" y="1696147"/>
                      <a:ext cx="200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C2DC7B8F-6B42-4099-95C1-05245BAD1F12}"/>
                        </a:ext>
                      </a:extLst>
                    </p:cNvPr>
                    <p:cNvCxnSpPr/>
                    <p:nvPr/>
                  </p:nvCxnSpPr>
                  <p:spPr>
                    <a:xfrm>
                      <a:off x="3537284" y="1696147"/>
                      <a:ext cx="200527" cy="1078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2BD013DD-CEDF-4332-B748-2C966782EC92}"/>
                        </a:ext>
                      </a:extLst>
                    </p:cNvPr>
                    <p:cNvCxnSpPr/>
                    <p:nvPr/>
                  </p:nvCxnSpPr>
                  <p:spPr>
                    <a:xfrm>
                      <a:off x="3537284" y="1696147"/>
                      <a:ext cx="200527" cy="2165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EC259823-51A8-4AD1-B196-D81418437FD1}"/>
                        </a:ext>
                      </a:extLst>
                    </p:cNvPr>
                    <p:cNvCxnSpPr>
                      <a:cxnSpLocks/>
                    </p:cNvCxnSpPr>
                    <p:nvPr/>
                  </p:nvCxnSpPr>
                  <p:spPr>
                    <a:xfrm>
                      <a:off x="3537284" y="1696147"/>
                      <a:ext cx="200527" cy="3244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52C4A8B6-0EFC-4F8C-9E66-ECE3B6C71C47}"/>
                        </a:ext>
                      </a:extLst>
                    </p:cNvPr>
                    <p:cNvCxnSpPr>
                      <a:cxnSpLocks/>
                    </p:cNvCxnSpPr>
                    <p:nvPr/>
                  </p:nvCxnSpPr>
                  <p:spPr>
                    <a:xfrm flipV="1">
                      <a:off x="3537284" y="1696147"/>
                      <a:ext cx="200527" cy="1082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C309396C-A1D8-4725-8C7D-22895018656D}"/>
                        </a:ext>
                      </a:extLst>
                    </p:cNvPr>
                    <p:cNvCxnSpPr>
                      <a:cxnSpLocks/>
                    </p:cNvCxnSpPr>
                    <p:nvPr/>
                  </p:nvCxnSpPr>
                  <p:spPr>
                    <a:xfrm>
                      <a:off x="3537284" y="2778989"/>
                      <a:ext cx="200527" cy="1082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A0E0B2E3-BF9E-4583-B494-E4CA8D568B95}"/>
                        </a:ext>
                      </a:extLst>
                    </p:cNvPr>
                    <p:cNvCxnSpPr/>
                    <p:nvPr/>
                  </p:nvCxnSpPr>
                  <p:spPr>
                    <a:xfrm flipV="1">
                      <a:off x="3537284" y="2774978"/>
                      <a:ext cx="200527" cy="4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A415E697-9C5B-4E03-BD20-8D144898C566}"/>
                        </a:ext>
                      </a:extLst>
                    </p:cNvPr>
                    <p:cNvCxnSpPr/>
                    <p:nvPr/>
                  </p:nvCxnSpPr>
                  <p:spPr>
                    <a:xfrm>
                      <a:off x="3537284" y="2778989"/>
                      <a:ext cx="200527" cy="2161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D1CDB90F-AF1B-4679-94C7-08BA26525F59}"/>
                        </a:ext>
                      </a:extLst>
                    </p:cNvPr>
                    <p:cNvCxnSpPr/>
                    <p:nvPr/>
                  </p:nvCxnSpPr>
                  <p:spPr>
                    <a:xfrm flipV="1">
                      <a:off x="3537284" y="1696147"/>
                      <a:ext cx="200527" cy="2165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14350052-E38F-4D46-BB84-A1F48E3EE023}"/>
                        </a:ext>
                      </a:extLst>
                    </p:cNvPr>
                    <p:cNvCxnSpPr/>
                    <p:nvPr/>
                  </p:nvCxnSpPr>
                  <p:spPr>
                    <a:xfrm flipV="1">
                      <a:off x="3537284" y="2774978"/>
                      <a:ext cx="200527" cy="1086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D6003789-99CC-4FC8-B20E-77D31A95863B}"/>
                        </a:ext>
                      </a:extLst>
                    </p:cNvPr>
                    <p:cNvCxnSpPr/>
                    <p:nvPr/>
                  </p:nvCxnSpPr>
                  <p:spPr>
                    <a:xfrm>
                      <a:off x="3537284" y="3861831"/>
                      <a:ext cx="200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BA3E4DDF-89C3-434D-991A-F88B222BCE78}"/>
                        </a:ext>
                      </a:extLst>
                    </p:cNvPr>
                    <p:cNvCxnSpPr/>
                    <p:nvPr/>
                  </p:nvCxnSpPr>
                  <p:spPr>
                    <a:xfrm>
                      <a:off x="3537284" y="3861831"/>
                      <a:ext cx="200527" cy="1078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599CD182-3986-43C4-A04B-FFD100792619}"/>
                        </a:ext>
                      </a:extLst>
                    </p:cNvPr>
                    <p:cNvCxnSpPr/>
                    <p:nvPr/>
                  </p:nvCxnSpPr>
                  <p:spPr>
                    <a:xfrm flipV="1">
                      <a:off x="3537284" y="1696147"/>
                      <a:ext cx="200527" cy="3244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D5574184-092A-4C19-94BC-A34149348A98}"/>
                        </a:ext>
                      </a:extLst>
                    </p:cNvPr>
                    <p:cNvCxnSpPr/>
                    <p:nvPr/>
                  </p:nvCxnSpPr>
                  <p:spPr>
                    <a:xfrm flipV="1">
                      <a:off x="3537284" y="2774978"/>
                      <a:ext cx="200527" cy="2165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B1E6D502-37C1-4CDE-84A7-D74CB556F427}"/>
                        </a:ext>
                      </a:extLst>
                    </p:cNvPr>
                    <p:cNvCxnSpPr/>
                    <p:nvPr/>
                  </p:nvCxnSpPr>
                  <p:spPr>
                    <a:xfrm flipV="1">
                      <a:off x="3537284" y="3861831"/>
                      <a:ext cx="200527" cy="1078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D0863695-D6B6-4BB9-A966-570A0DFDA6AB}"/>
                        </a:ext>
                      </a:extLst>
                    </p:cNvPr>
                    <p:cNvCxnSpPr/>
                    <p:nvPr/>
                  </p:nvCxnSpPr>
                  <p:spPr>
                    <a:xfrm>
                      <a:off x="3537284" y="4940662"/>
                      <a:ext cx="2005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5" name="グループ化 94">
                    <a:extLst>
                      <a:ext uri="{FF2B5EF4-FFF2-40B4-BE49-F238E27FC236}">
                        <a16:creationId xmlns:a16="http://schemas.microsoft.com/office/drawing/2014/main" id="{20CB4E81-644A-4CBD-AE9F-07F6516F5BA9}"/>
                      </a:ext>
                    </a:extLst>
                  </p:cNvPr>
                  <p:cNvGrpSpPr/>
                  <p:nvPr/>
                </p:nvGrpSpPr>
                <p:grpSpPr>
                  <a:xfrm>
                    <a:off x="7030380" y="1696147"/>
                    <a:ext cx="200527" cy="3244515"/>
                    <a:chOff x="3537284" y="1696147"/>
                    <a:chExt cx="200527" cy="3244515"/>
                  </a:xfrm>
                </p:grpSpPr>
                <p:cxnSp>
                  <p:nvCxnSpPr>
                    <p:cNvPr id="96" name="直線コネクタ 95">
                      <a:extLst>
                        <a:ext uri="{FF2B5EF4-FFF2-40B4-BE49-F238E27FC236}">
                          <a16:creationId xmlns:a16="http://schemas.microsoft.com/office/drawing/2014/main" id="{AC50F97E-E24F-478F-B99D-7A2404E779D3}"/>
                        </a:ext>
                      </a:extLst>
                    </p:cNvPr>
                    <p:cNvCxnSpPr/>
                    <p:nvPr/>
                  </p:nvCxnSpPr>
                  <p:spPr>
                    <a:xfrm>
                      <a:off x="3537284" y="1696147"/>
                      <a:ext cx="200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6671910B-DECC-4356-88B7-4CDB7700BA40}"/>
                        </a:ext>
                      </a:extLst>
                    </p:cNvPr>
                    <p:cNvCxnSpPr/>
                    <p:nvPr/>
                  </p:nvCxnSpPr>
                  <p:spPr>
                    <a:xfrm>
                      <a:off x="3537284" y="1696147"/>
                      <a:ext cx="200527" cy="1078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8731F9AD-4639-4D2D-BF01-A326CF121B49}"/>
                        </a:ext>
                      </a:extLst>
                    </p:cNvPr>
                    <p:cNvCxnSpPr/>
                    <p:nvPr/>
                  </p:nvCxnSpPr>
                  <p:spPr>
                    <a:xfrm>
                      <a:off x="3537284" y="1696147"/>
                      <a:ext cx="200527" cy="2165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8755BEC4-10BB-4484-8A1D-2C5BF4BBB047}"/>
                        </a:ext>
                      </a:extLst>
                    </p:cNvPr>
                    <p:cNvCxnSpPr>
                      <a:cxnSpLocks/>
                    </p:cNvCxnSpPr>
                    <p:nvPr/>
                  </p:nvCxnSpPr>
                  <p:spPr>
                    <a:xfrm>
                      <a:off x="3537284" y="1696147"/>
                      <a:ext cx="200527" cy="3244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F1730BC8-1E6B-4996-9374-5E38AAB26802}"/>
                        </a:ext>
                      </a:extLst>
                    </p:cNvPr>
                    <p:cNvCxnSpPr>
                      <a:cxnSpLocks/>
                    </p:cNvCxnSpPr>
                    <p:nvPr/>
                  </p:nvCxnSpPr>
                  <p:spPr>
                    <a:xfrm flipV="1">
                      <a:off x="3537284" y="1696147"/>
                      <a:ext cx="200527" cy="1082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8D60C5B1-8F01-4EEF-B732-DF47FDF5A28C}"/>
                        </a:ext>
                      </a:extLst>
                    </p:cNvPr>
                    <p:cNvCxnSpPr>
                      <a:cxnSpLocks/>
                    </p:cNvCxnSpPr>
                    <p:nvPr/>
                  </p:nvCxnSpPr>
                  <p:spPr>
                    <a:xfrm>
                      <a:off x="3537284" y="2778989"/>
                      <a:ext cx="200527" cy="1082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7E549301-C388-4A07-9D80-C9B30284579C}"/>
                        </a:ext>
                      </a:extLst>
                    </p:cNvPr>
                    <p:cNvCxnSpPr/>
                    <p:nvPr/>
                  </p:nvCxnSpPr>
                  <p:spPr>
                    <a:xfrm flipV="1">
                      <a:off x="3537284" y="2774978"/>
                      <a:ext cx="200527" cy="4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E5D067D2-54E5-408D-B234-D28549A73D8A}"/>
                        </a:ext>
                      </a:extLst>
                    </p:cNvPr>
                    <p:cNvCxnSpPr/>
                    <p:nvPr/>
                  </p:nvCxnSpPr>
                  <p:spPr>
                    <a:xfrm>
                      <a:off x="3537284" y="2778989"/>
                      <a:ext cx="200527" cy="2161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25FD0B1E-6308-4BC7-9781-65670615CCC7}"/>
                        </a:ext>
                      </a:extLst>
                    </p:cNvPr>
                    <p:cNvCxnSpPr/>
                    <p:nvPr/>
                  </p:nvCxnSpPr>
                  <p:spPr>
                    <a:xfrm flipV="1">
                      <a:off x="3537284" y="1696147"/>
                      <a:ext cx="200527" cy="2165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945B3122-7DAB-420B-99A4-5BD4F2BD8E50}"/>
                        </a:ext>
                      </a:extLst>
                    </p:cNvPr>
                    <p:cNvCxnSpPr/>
                    <p:nvPr/>
                  </p:nvCxnSpPr>
                  <p:spPr>
                    <a:xfrm flipV="1">
                      <a:off x="3537284" y="2774978"/>
                      <a:ext cx="200527" cy="1086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1D9FF36C-734F-4BDD-9513-928FAB0D39D0}"/>
                        </a:ext>
                      </a:extLst>
                    </p:cNvPr>
                    <p:cNvCxnSpPr/>
                    <p:nvPr/>
                  </p:nvCxnSpPr>
                  <p:spPr>
                    <a:xfrm>
                      <a:off x="3537284" y="3861831"/>
                      <a:ext cx="200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EC034D50-5721-4013-AB86-BBCBFFD06919}"/>
                        </a:ext>
                      </a:extLst>
                    </p:cNvPr>
                    <p:cNvCxnSpPr/>
                    <p:nvPr/>
                  </p:nvCxnSpPr>
                  <p:spPr>
                    <a:xfrm>
                      <a:off x="3537284" y="3861831"/>
                      <a:ext cx="200527" cy="1078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78EFA04A-DFD8-4278-B06A-2B33109EBBF0}"/>
                        </a:ext>
                      </a:extLst>
                    </p:cNvPr>
                    <p:cNvCxnSpPr/>
                    <p:nvPr/>
                  </p:nvCxnSpPr>
                  <p:spPr>
                    <a:xfrm flipV="1">
                      <a:off x="3537284" y="1696147"/>
                      <a:ext cx="200527" cy="3244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0E6125E3-ED9C-4921-8440-2EC715149455}"/>
                        </a:ext>
                      </a:extLst>
                    </p:cNvPr>
                    <p:cNvCxnSpPr/>
                    <p:nvPr/>
                  </p:nvCxnSpPr>
                  <p:spPr>
                    <a:xfrm flipV="1">
                      <a:off x="3537284" y="2774978"/>
                      <a:ext cx="200527" cy="2165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7565FD63-DCE6-4B61-B7F1-3A0480CC6D3B}"/>
                        </a:ext>
                      </a:extLst>
                    </p:cNvPr>
                    <p:cNvCxnSpPr/>
                    <p:nvPr/>
                  </p:nvCxnSpPr>
                  <p:spPr>
                    <a:xfrm flipV="1">
                      <a:off x="3537284" y="3861831"/>
                      <a:ext cx="200527" cy="1078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0E59AD08-DCBD-4077-A51F-F5F0E3C7E22B}"/>
                        </a:ext>
                      </a:extLst>
                    </p:cNvPr>
                    <p:cNvCxnSpPr/>
                    <p:nvPr/>
                  </p:nvCxnSpPr>
                  <p:spPr>
                    <a:xfrm>
                      <a:off x="3537284" y="4940662"/>
                      <a:ext cx="2005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2" name="グループ化 111">
                    <a:extLst>
                      <a:ext uri="{FF2B5EF4-FFF2-40B4-BE49-F238E27FC236}">
                        <a16:creationId xmlns:a16="http://schemas.microsoft.com/office/drawing/2014/main" id="{926151B6-82B3-4626-9927-972829AA8C50}"/>
                      </a:ext>
                    </a:extLst>
                  </p:cNvPr>
                  <p:cNvGrpSpPr/>
                  <p:nvPr/>
                </p:nvGrpSpPr>
                <p:grpSpPr>
                  <a:xfrm>
                    <a:off x="5859453" y="1696146"/>
                    <a:ext cx="200527" cy="3244515"/>
                    <a:chOff x="3537284" y="1696147"/>
                    <a:chExt cx="200527" cy="3244515"/>
                  </a:xfrm>
                </p:grpSpPr>
                <p:cxnSp>
                  <p:nvCxnSpPr>
                    <p:cNvPr id="113" name="直線コネクタ 112">
                      <a:extLst>
                        <a:ext uri="{FF2B5EF4-FFF2-40B4-BE49-F238E27FC236}">
                          <a16:creationId xmlns:a16="http://schemas.microsoft.com/office/drawing/2014/main" id="{3BD7286E-68FA-4FBD-BD91-EDC4D1CEF613}"/>
                        </a:ext>
                      </a:extLst>
                    </p:cNvPr>
                    <p:cNvCxnSpPr/>
                    <p:nvPr/>
                  </p:nvCxnSpPr>
                  <p:spPr>
                    <a:xfrm>
                      <a:off x="3537284" y="1696147"/>
                      <a:ext cx="200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D6260D68-96CA-4650-950B-569E7F1B2A9F}"/>
                        </a:ext>
                      </a:extLst>
                    </p:cNvPr>
                    <p:cNvCxnSpPr/>
                    <p:nvPr/>
                  </p:nvCxnSpPr>
                  <p:spPr>
                    <a:xfrm>
                      <a:off x="3537284" y="1696147"/>
                      <a:ext cx="200527" cy="1078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979CB235-55F7-4096-95FC-F7C9CAF8715B}"/>
                        </a:ext>
                      </a:extLst>
                    </p:cNvPr>
                    <p:cNvCxnSpPr/>
                    <p:nvPr/>
                  </p:nvCxnSpPr>
                  <p:spPr>
                    <a:xfrm>
                      <a:off x="3537284" y="1696147"/>
                      <a:ext cx="200527" cy="2165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E9946583-B6C9-480F-B042-7EE4F15C7224}"/>
                        </a:ext>
                      </a:extLst>
                    </p:cNvPr>
                    <p:cNvCxnSpPr>
                      <a:cxnSpLocks/>
                    </p:cNvCxnSpPr>
                    <p:nvPr/>
                  </p:nvCxnSpPr>
                  <p:spPr>
                    <a:xfrm>
                      <a:off x="3537284" y="1696147"/>
                      <a:ext cx="200527" cy="3244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F2D5DED8-AD91-4CD4-AD22-79E2051806DE}"/>
                        </a:ext>
                      </a:extLst>
                    </p:cNvPr>
                    <p:cNvCxnSpPr>
                      <a:cxnSpLocks/>
                    </p:cNvCxnSpPr>
                    <p:nvPr/>
                  </p:nvCxnSpPr>
                  <p:spPr>
                    <a:xfrm flipV="1">
                      <a:off x="3537284" y="1696147"/>
                      <a:ext cx="200527" cy="1082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C012ED7F-A1F8-49D6-A252-F8D2D11014B9}"/>
                        </a:ext>
                      </a:extLst>
                    </p:cNvPr>
                    <p:cNvCxnSpPr>
                      <a:cxnSpLocks/>
                    </p:cNvCxnSpPr>
                    <p:nvPr/>
                  </p:nvCxnSpPr>
                  <p:spPr>
                    <a:xfrm>
                      <a:off x="3537284" y="2778989"/>
                      <a:ext cx="200527" cy="1082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947EA509-DE72-4610-8B21-97CE60DF5C5E}"/>
                        </a:ext>
                      </a:extLst>
                    </p:cNvPr>
                    <p:cNvCxnSpPr/>
                    <p:nvPr/>
                  </p:nvCxnSpPr>
                  <p:spPr>
                    <a:xfrm flipV="1">
                      <a:off x="3537284" y="2774978"/>
                      <a:ext cx="200527" cy="4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40DBF495-1E05-4412-A4DA-F7F7B550F048}"/>
                        </a:ext>
                      </a:extLst>
                    </p:cNvPr>
                    <p:cNvCxnSpPr/>
                    <p:nvPr/>
                  </p:nvCxnSpPr>
                  <p:spPr>
                    <a:xfrm>
                      <a:off x="3537284" y="2778989"/>
                      <a:ext cx="200527" cy="2161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2A391326-AB85-4DDD-82A2-6BFFB7FF919F}"/>
                        </a:ext>
                      </a:extLst>
                    </p:cNvPr>
                    <p:cNvCxnSpPr/>
                    <p:nvPr/>
                  </p:nvCxnSpPr>
                  <p:spPr>
                    <a:xfrm flipV="1">
                      <a:off x="3537284" y="1696147"/>
                      <a:ext cx="200527" cy="2165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E8A101C2-E6B3-4D4E-B5F3-8C231A24E961}"/>
                        </a:ext>
                      </a:extLst>
                    </p:cNvPr>
                    <p:cNvCxnSpPr/>
                    <p:nvPr/>
                  </p:nvCxnSpPr>
                  <p:spPr>
                    <a:xfrm flipV="1">
                      <a:off x="3537284" y="2774978"/>
                      <a:ext cx="200527" cy="1086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528B4B00-23EA-46D6-9949-9C6EB34D2B0A}"/>
                        </a:ext>
                      </a:extLst>
                    </p:cNvPr>
                    <p:cNvCxnSpPr/>
                    <p:nvPr/>
                  </p:nvCxnSpPr>
                  <p:spPr>
                    <a:xfrm>
                      <a:off x="3537284" y="3861831"/>
                      <a:ext cx="200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016AAD04-1F51-4462-AECB-9267D33A59F9}"/>
                        </a:ext>
                      </a:extLst>
                    </p:cNvPr>
                    <p:cNvCxnSpPr/>
                    <p:nvPr/>
                  </p:nvCxnSpPr>
                  <p:spPr>
                    <a:xfrm>
                      <a:off x="3537284" y="3861831"/>
                      <a:ext cx="200527" cy="1078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72147ED5-8780-4E96-8CDA-B9F46ED79FE0}"/>
                        </a:ext>
                      </a:extLst>
                    </p:cNvPr>
                    <p:cNvCxnSpPr/>
                    <p:nvPr/>
                  </p:nvCxnSpPr>
                  <p:spPr>
                    <a:xfrm flipV="1">
                      <a:off x="3537284" y="1696147"/>
                      <a:ext cx="200527" cy="3244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50C42918-5476-44E6-97D8-E955B5815DED}"/>
                        </a:ext>
                      </a:extLst>
                    </p:cNvPr>
                    <p:cNvCxnSpPr/>
                    <p:nvPr/>
                  </p:nvCxnSpPr>
                  <p:spPr>
                    <a:xfrm flipV="1">
                      <a:off x="3537284" y="2774978"/>
                      <a:ext cx="200527" cy="2165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25631AB8-AA99-41E2-891D-C4ECB8C8A454}"/>
                        </a:ext>
                      </a:extLst>
                    </p:cNvPr>
                    <p:cNvCxnSpPr/>
                    <p:nvPr/>
                  </p:nvCxnSpPr>
                  <p:spPr>
                    <a:xfrm flipV="1">
                      <a:off x="3537284" y="3861831"/>
                      <a:ext cx="200527" cy="1078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8F13D76D-CF18-4C1C-8C87-9861AFD41237}"/>
                        </a:ext>
                      </a:extLst>
                    </p:cNvPr>
                    <p:cNvCxnSpPr/>
                    <p:nvPr/>
                  </p:nvCxnSpPr>
                  <p:spPr>
                    <a:xfrm>
                      <a:off x="3537284" y="4940662"/>
                      <a:ext cx="2005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9" name="グループ化 128">
                    <a:extLst>
                      <a:ext uri="{FF2B5EF4-FFF2-40B4-BE49-F238E27FC236}">
                        <a16:creationId xmlns:a16="http://schemas.microsoft.com/office/drawing/2014/main" id="{89F8A612-E14C-4AE6-932E-16D1C62EF42B}"/>
                      </a:ext>
                    </a:extLst>
                  </p:cNvPr>
                  <p:cNvGrpSpPr/>
                  <p:nvPr/>
                </p:nvGrpSpPr>
                <p:grpSpPr>
                  <a:xfrm>
                    <a:off x="8169518" y="1697832"/>
                    <a:ext cx="200527" cy="3244515"/>
                    <a:chOff x="3537284" y="1696147"/>
                    <a:chExt cx="200527" cy="3244515"/>
                  </a:xfrm>
                </p:grpSpPr>
                <p:cxnSp>
                  <p:nvCxnSpPr>
                    <p:cNvPr id="130" name="直線コネクタ 129">
                      <a:extLst>
                        <a:ext uri="{FF2B5EF4-FFF2-40B4-BE49-F238E27FC236}">
                          <a16:creationId xmlns:a16="http://schemas.microsoft.com/office/drawing/2014/main" id="{B19C6F19-AA15-404C-90F8-8A67CEE75B43}"/>
                        </a:ext>
                      </a:extLst>
                    </p:cNvPr>
                    <p:cNvCxnSpPr/>
                    <p:nvPr/>
                  </p:nvCxnSpPr>
                  <p:spPr>
                    <a:xfrm>
                      <a:off x="3537284" y="1696147"/>
                      <a:ext cx="200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線コネクタ 130">
                      <a:extLst>
                        <a:ext uri="{FF2B5EF4-FFF2-40B4-BE49-F238E27FC236}">
                          <a16:creationId xmlns:a16="http://schemas.microsoft.com/office/drawing/2014/main" id="{2D736974-DCE8-4631-827A-4D48658F387B}"/>
                        </a:ext>
                      </a:extLst>
                    </p:cNvPr>
                    <p:cNvCxnSpPr/>
                    <p:nvPr/>
                  </p:nvCxnSpPr>
                  <p:spPr>
                    <a:xfrm>
                      <a:off x="3537284" y="1696147"/>
                      <a:ext cx="200527" cy="1078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FED2FFBE-55DE-4CC2-9012-65019396F3C7}"/>
                        </a:ext>
                      </a:extLst>
                    </p:cNvPr>
                    <p:cNvCxnSpPr/>
                    <p:nvPr/>
                  </p:nvCxnSpPr>
                  <p:spPr>
                    <a:xfrm>
                      <a:off x="3537284" y="1696147"/>
                      <a:ext cx="200527" cy="2165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5F1758DC-0D55-4851-97B3-CD277A811372}"/>
                        </a:ext>
                      </a:extLst>
                    </p:cNvPr>
                    <p:cNvCxnSpPr>
                      <a:cxnSpLocks/>
                    </p:cNvCxnSpPr>
                    <p:nvPr/>
                  </p:nvCxnSpPr>
                  <p:spPr>
                    <a:xfrm>
                      <a:off x="3537284" y="1696147"/>
                      <a:ext cx="200527" cy="3244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C4B5B1C1-DA41-46B4-B22C-3BE72285915B}"/>
                        </a:ext>
                      </a:extLst>
                    </p:cNvPr>
                    <p:cNvCxnSpPr>
                      <a:cxnSpLocks/>
                    </p:cNvCxnSpPr>
                    <p:nvPr/>
                  </p:nvCxnSpPr>
                  <p:spPr>
                    <a:xfrm flipV="1">
                      <a:off x="3537284" y="1696147"/>
                      <a:ext cx="200527" cy="1082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D8D0351F-2AA8-487D-8128-831CA0550D56}"/>
                        </a:ext>
                      </a:extLst>
                    </p:cNvPr>
                    <p:cNvCxnSpPr>
                      <a:cxnSpLocks/>
                    </p:cNvCxnSpPr>
                    <p:nvPr/>
                  </p:nvCxnSpPr>
                  <p:spPr>
                    <a:xfrm>
                      <a:off x="3537284" y="2778989"/>
                      <a:ext cx="200527" cy="1082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E02F6729-1000-4023-90F8-F4431EE9DEDF}"/>
                        </a:ext>
                      </a:extLst>
                    </p:cNvPr>
                    <p:cNvCxnSpPr/>
                    <p:nvPr/>
                  </p:nvCxnSpPr>
                  <p:spPr>
                    <a:xfrm flipV="1">
                      <a:off x="3537284" y="2774978"/>
                      <a:ext cx="200527" cy="4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直線コネクタ 136">
                      <a:extLst>
                        <a:ext uri="{FF2B5EF4-FFF2-40B4-BE49-F238E27FC236}">
                          <a16:creationId xmlns:a16="http://schemas.microsoft.com/office/drawing/2014/main" id="{90730447-D699-482E-83DE-285179347B6A}"/>
                        </a:ext>
                      </a:extLst>
                    </p:cNvPr>
                    <p:cNvCxnSpPr/>
                    <p:nvPr/>
                  </p:nvCxnSpPr>
                  <p:spPr>
                    <a:xfrm>
                      <a:off x="3537284" y="2778989"/>
                      <a:ext cx="200527" cy="2161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5519085E-2D42-4107-89D5-227EECA3686E}"/>
                        </a:ext>
                      </a:extLst>
                    </p:cNvPr>
                    <p:cNvCxnSpPr/>
                    <p:nvPr/>
                  </p:nvCxnSpPr>
                  <p:spPr>
                    <a:xfrm flipV="1">
                      <a:off x="3537284" y="1696147"/>
                      <a:ext cx="200527" cy="2165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直線コネクタ 138">
                      <a:extLst>
                        <a:ext uri="{FF2B5EF4-FFF2-40B4-BE49-F238E27FC236}">
                          <a16:creationId xmlns:a16="http://schemas.microsoft.com/office/drawing/2014/main" id="{5688FDC9-CCC2-4F24-90B4-D58CD0AA941C}"/>
                        </a:ext>
                      </a:extLst>
                    </p:cNvPr>
                    <p:cNvCxnSpPr/>
                    <p:nvPr/>
                  </p:nvCxnSpPr>
                  <p:spPr>
                    <a:xfrm flipV="1">
                      <a:off x="3537284" y="2774978"/>
                      <a:ext cx="200527" cy="1086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24D3B97B-A4F8-41A5-8BCB-96F58AFFD3F3}"/>
                        </a:ext>
                      </a:extLst>
                    </p:cNvPr>
                    <p:cNvCxnSpPr/>
                    <p:nvPr/>
                  </p:nvCxnSpPr>
                  <p:spPr>
                    <a:xfrm>
                      <a:off x="3537284" y="3861831"/>
                      <a:ext cx="2005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D6C56014-16BA-4A87-995B-D41DB0D016D6}"/>
                        </a:ext>
                      </a:extLst>
                    </p:cNvPr>
                    <p:cNvCxnSpPr/>
                    <p:nvPr/>
                  </p:nvCxnSpPr>
                  <p:spPr>
                    <a:xfrm>
                      <a:off x="3537284" y="3861831"/>
                      <a:ext cx="200527" cy="1078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E72E01C3-C848-495B-9FAE-97266FF66AB7}"/>
                        </a:ext>
                      </a:extLst>
                    </p:cNvPr>
                    <p:cNvCxnSpPr/>
                    <p:nvPr/>
                  </p:nvCxnSpPr>
                  <p:spPr>
                    <a:xfrm flipV="1">
                      <a:off x="3537284" y="1696147"/>
                      <a:ext cx="200527" cy="3244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76FDF4F0-D045-4401-BAF8-AD8EF46524C0}"/>
                        </a:ext>
                      </a:extLst>
                    </p:cNvPr>
                    <p:cNvCxnSpPr/>
                    <p:nvPr/>
                  </p:nvCxnSpPr>
                  <p:spPr>
                    <a:xfrm flipV="1">
                      <a:off x="3537284" y="2774978"/>
                      <a:ext cx="200527" cy="2165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直線コネクタ 143">
                      <a:extLst>
                        <a:ext uri="{FF2B5EF4-FFF2-40B4-BE49-F238E27FC236}">
                          <a16:creationId xmlns:a16="http://schemas.microsoft.com/office/drawing/2014/main" id="{31D37F7A-3973-4AC9-8354-31AF29D22340}"/>
                        </a:ext>
                      </a:extLst>
                    </p:cNvPr>
                    <p:cNvCxnSpPr/>
                    <p:nvPr/>
                  </p:nvCxnSpPr>
                  <p:spPr>
                    <a:xfrm flipV="1">
                      <a:off x="3537284" y="3861831"/>
                      <a:ext cx="200527" cy="1078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BA4CD124-7C17-46AE-B0A8-1D81D2271A52}"/>
                        </a:ext>
                      </a:extLst>
                    </p:cNvPr>
                    <p:cNvCxnSpPr/>
                    <p:nvPr/>
                  </p:nvCxnSpPr>
                  <p:spPr>
                    <a:xfrm>
                      <a:off x="3537284" y="4940662"/>
                      <a:ext cx="20052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47" name="直線コネクタ 146">
                    <a:extLst>
                      <a:ext uri="{FF2B5EF4-FFF2-40B4-BE49-F238E27FC236}">
                        <a16:creationId xmlns:a16="http://schemas.microsoft.com/office/drawing/2014/main" id="{8E779E6C-920C-4B12-A18B-443086EA612F}"/>
                      </a:ext>
                    </a:extLst>
                  </p:cNvPr>
                  <p:cNvCxnSpPr>
                    <a:stCxn id="23" idx="6"/>
                    <a:endCxn id="31" idx="2"/>
                  </p:cNvCxnSpPr>
                  <p:nvPr/>
                </p:nvCxnSpPr>
                <p:spPr>
                  <a:xfrm>
                    <a:off x="9335657" y="1741707"/>
                    <a:ext cx="435337" cy="8283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直線コネクタ 148">
                    <a:extLst>
                      <a:ext uri="{FF2B5EF4-FFF2-40B4-BE49-F238E27FC236}">
                        <a16:creationId xmlns:a16="http://schemas.microsoft.com/office/drawing/2014/main" id="{367E4E6F-F78D-495D-BCEB-10B41D4DFE08}"/>
                      </a:ext>
                    </a:extLst>
                  </p:cNvPr>
                  <p:cNvCxnSpPr>
                    <a:stCxn id="27" idx="6"/>
                    <a:endCxn id="31" idx="2"/>
                  </p:cNvCxnSpPr>
                  <p:nvPr/>
                </p:nvCxnSpPr>
                <p:spPr>
                  <a:xfrm flipV="1">
                    <a:off x="9335657" y="2570086"/>
                    <a:ext cx="435337" cy="238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直線コネクタ 150">
                    <a:extLst>
                      <a:ext uri="{FF2B5EF4-FFF2-40B4-BE49-F238E27FC236}">
                        <a16:creationId xmlns:a16="http://schemas.microsoft.com/office/drawing/2014/main" id="{621CD6F7-368F-4321-9BF7-EB9CC9704384}"/>
                      </a:ext>
                    </a:extLst>
                  </p:cNvPr>
                  <p:cNvCxnSpPr>
                    <a:stCxn id="28" idx="6"/>
                    <a:endCxn id="28" idx="6"/>
                  </p:cNvCxnSpPr>
                  <p:nvPr/>
                </p:nvCxnSpPr>
                <p:spPr>
                  <a:xfrm>
                    <a:off x="9343640" y="386351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直線コネクタ 152">
                    <a:extLst>
                      <a:ext uri="{FF2B5EF4-FFF2-40B4-BE49-F238E27FC236}">
                        <a16:creationId xmlns:a16="http://schemas.microsoft.com/office/drawing/2014/main" id="{222DC0A9-D203-4DEB-A328-96F67E4C6029}"/>
                      </a:ext>
                    </a:extLst>
                  </p:cNvPr>
                  <p:cNvCxnSpPr>
                    <a:stCxn id="31" idx="2"/>
                    <a:endCxn id="28" idx="6"/>
                  </p:cNvCxnSpPr>
                  <p:nvPr/>
                </p:nvCxnSpPr>
                <p:spPr>
                  <a:xfrm flipH="1">
                    <a:off x="9343640" y="2570086"/>
                    <a:ext cx="427354" cy="1293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2E926C6B-1D10-4C66-83F7-B96C927DB769}"/>
                      </a:ext>
                    </a:extLst>
                  </p:cNvPr>
                  <p:cNvCxnSpPr>
                    <a:stCxn id="31" idx="2"/>
                    <a:endCxn id="29" idx="6"/>
                  </p:cNvCxnSpPr>
                  <p:nvPr/>
                </p:nvCxnSpPr>
                <p:spPr>
                  <a:xfrm flipH="1">
                    <a:off x="9336514" y="2570086"/>
                    <a:ext cx="434480" cy="2372261"/>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88" name="楕円 187">
                <a:extLst>
                  <a:ext uri="{FF2B5EF4-FFF2-40B4-BE49-F238E27FC236}">
                    <a16:creationId xmlns:a16="http://schemas.microsoft.com/office/drawing/2014/main" id="{CDDAB836-6BB0-4CD3-8002-E673082C9FD1}"/>
                  </a:ext>
                </a:extLst>
              </p:cNvPr>
              <p:cNvSpPr/>
              <p:nvPr/>
            </p:nvSpPr>
            <p:spPr>
              <a:xfrm>
                <a:off x="1329065" y="1240897"/>
                <a:ext cx="962526" cy="946484"/>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9" name="楕円 188">
                <a:extLst>
                  <a:ext uri="{FF2B5EF4-FFF2-40B4-BE49-F238E27FC236}">
                    <a16:creationId xmlns:a16="http://schemas.microsoft.com/office/drawing/2014/main" id="{16D1848F-4300-4E4A-BFA0-90139217AE8B}"/>
                  </a:ext>
                </a:extLst>
              </p:cNvPr>
              <p:cNvSpPr/>
              <p:nvPr/>
            </p:nvSpPr>
            <p:spPr>
              <a:xfrm>
                <a:off x="1334382" y="3402570"/>
                <a:ext cx="962526" cy="946484"/>
              </a:xfrm>
              <a:prstGeom prst="ellipse">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95" name="直線コネクタ 194">
                <a:extLst>
                  <a:ext uri="{FF2B5EF4-FFF2-40B4-BE49-F238E27FC236}">
                    <a16:creationId xmlns:a16="http://schemas.microsoft.com/office/drawing/2014/main" id="{217D0B93-625B-4E94-B4FB-82E4D3019FF9}"/>
                  </a:ext>
                </a:extLst>
              </p:cNvPr>
              <p:cNvCxnSpPr>
                <a:stCxn id="188" idx="6"/>
                <a:endCxn id="2" idx="2"/>
              </p:cNvCxnSpPr>
              <p:nvPr/>
            </p:nvCxnSpPr>
            <p:spPr>
              <a:xfrm flipV="1">
                <a:off x="2291591" y="1100528"/>
                <a:ext cx="415513" cy="6136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直線コネクタ 196">
                <a:extLst>
                  <a:ext uri="{FF2B5EF4-FFF2-40B4-BE49-F238E27FC236}">
                    <a16:creationId xmlns:a16="http://schemas.microsoft.com/office/drawing/2014/main" id="{A9EEE3A7-C377-4F91-8360-72255AD9DFF2}"/>
                  </a:ext>
                </a:extLst>
              </p:cNvPr>
              <p:cNvCxnSpPr>
                <a:stCxn id="188" idx="6"/>
                <a:endCxn id="6" idx="2"/>
              </p:cNvCxnSpPr>
              <p:nvPr/>
            </p:nvCxnSpPr>
            <p:spPr>
              <a:xfrm>
                <a:off x="2291591" y="1714139"/>
                <a:ext cx="415513" cy="4692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直線コネクタ 198">
                <a:extLst>
                  <a:ext uri="{FF2B5EF4-FFF2-40B4-BE49-F238E27FC236}">
                    <a16:creationId xmlns:a16="http://schemas.microsoft.com/office/drawing/2014/main" id="{D5B0E242-8190-47DA-9ABB-CBE0CABA62B5}"/>
                  </a:ext>
                </a:extLst>
              </p:cNvPr>
              <p:cNvCxnSpPr>
                <a:stCxn id="188" idx="6"/>
                <a:endCxn id="5" idx="2"/>
              </p:cNvCxnSpPr>
              <p:nvPr/>
            </p:nvCxnSpPr>
            <p:spPr>
              <a:xfrm>
                <a:off x="2291591" y="1714139"/>
                <a:ext cx="415513" cy="15520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直線コネクタ 200">
                <a:extLst>
                  <a:ext uri="{FF2B5EF4-FFF2-40B4-BE49-F238E27FC236}">
                    <a16:creationId xmlns:a16="http://schemas.microsoft.com/office/drawing/2014/main" id="{F41BF978-C848-4573-B363-1AB7C579132B}"/>
                  </a:ext>
                </a:extLst>
              </p:cNvPr>
              <p:cNvCxnSpPr>
                <a:stCxn id="188" idx="6"/>
                <a:endCxn id="4" idx="2"/>
              </p:cNvCxnSpPr>
              <p:nvPr/>
            </p:nvCxnSpPr>
            <p:spPr>
              <a:xfrm>
                <a:off x="2291591" y="1714139"/>
                <a:ext cx="415513" cy="26309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BAAFCBD7-399C-46CD-AAA1-244BCB55E278}"/>
                  </a:ext>
                </a:extLst>
              </p:cNvPr>
              <p:cNvCxnSpPr>
                <a:stCxn id="189" idx="6"/>
                <a:endCxn id="2" idx="2"/>
              </p:cNvCxnSpPr>
              <p:nvPr/>
            </p:nvCxnSpPr>
            <p:spPr>
              <a:xfrm flipV="1">
                <a:off x="2296908" y="1100528"/>
                <a:ext cx="410196" cy="277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A067E803-370F-4A23-BB3E-3E453CAD6B7E}"/>
                  </a:ext>
                </a:extLst>
              </p:cNvPr>
              <p:cNvCxnSpPr>
                <a:stCxn id="189" idx="6"/>
                <a:endCxn id="6" idx="2"/>
              </p:cNvCxnSpPr>
              <p:nvPr/>
            </p:nvCxnSpPr>
            <p:spPr>
              <a:xfrm flipV="1">
                <a:off x="2296908" y="2183370"/>
                <a:ext cx="410196" cy="1692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直線コネクタ 206">
                <a:extLst>
                  <a:ext uri="{FF2B5EF4-FFF2-40B4-BE49-F238E27FC236}">
                    <a16:creationId xmlns:a16="http://schemas.microsoft.com/office/drawing/2014/main" id="{56371877-30AC-4395-9B89-D18C895C3664}"/>
                  </a:ext>
                </a:extLst>
              </p:cNvPr>
              <p:cNvCxnSpPr>
                <a:stCxn id="189" idx="6"/>
                <a:endCxn id="5" idx="2"/>
              </p:cNvCxnSpPr>
              <p:nvPr/>
            </p:nvCxnSpPr>
            <p:spPr>
              <a:xfrm flipV="1">
                <a:off x="2296908" y="3266212"/>
                <a:ext cx="410196"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直線コネクタ 208">
                <a:extLst>
                  <a:ext uri="{FF2B5EF4-FFF2-40B4-BE49-F238E27FC236}">
                    <a16:creationId xmlns:a16="http://schemas.microsoft.com/office/drawing/2014/main" id="{0BF366E0-3D18-406C-AADB-127D41F42789}"/>
                  </a:ext>
                </a:extLst>
              </p:cNvPr>
              <p:cNvCxnSpPr>
                <a:stCxn id="189" idx="6"/>
                <a:endCxn id="4" idx="2"/>
              </p:cNvCxnSpPr>
              <p:nvPr/>
            </p:nvCxnSpPr>
            <p:spPr>
              <a:xfrm>
                <a:off x="2296908" y="3875812"/>
                <a:ext cx="410196" cy="46923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テキスト ボックス 9">
              <a:extLst>
                <a:ext uri="{FF2B5EF4-FFF2-40B4-BE49-F238E27FC236}">
                  <a16:creationId xmlns:a16="http://schemas.microsoft.com/office/drawing/2014/main" id="{4DB2FE23-C4A3-4A5B-AB01-8071075CD571}"/>
                </a:ext>
              </a:extLst>
            </p:cNvPr>
            <p:cNvSpPr txBox="1"/>
            <p:nvPr/>
          </p:nvSpPr>
          <p:spPr>
            <a:xfrm rot="5400000">
              <a:off x="1659153" y="4314495"/>
              <a:ext cx="543739" cy="523220"/>
            </a:xfrm>
            <a:prstGeom prst="rect">
              <a:avLst/>
            </a:prstGeom>
            <a:noFill/>
          </p:spPr>
          <p:txBody>
            <a:bodyPr wrap="none" rtlCol="0" anchor="ctr">
              <a:spAutoFit/>
            </a:bodyPr>
            <a:lstStyle/>
            <a:p>
              <a:r>
                <a:rPr kumimoji="1" lang="en-US" altLang="ja-JP" sz="2800" dirty="0"/>
                <a:t>…</a:t>
              </a:r>
              <a:endParaRPr kumimoji="1" lang="ja-JP" altLang="en-US" sz="2800" dirty="0"/>
            </a:p>
          </p:txBody>
        </p:sp>
        <p:sp>
          <p:nvSpPr>
            <p:cNvPr id="158" name="楕円 157">
              <a:extLst>
                <a:ext uri="{FF2B5EF4-FFF2-40B4-BE49-F238E27FC236}">
                  <a16:creationId xmlns:a16="http://schemas.microsoft.com/office/drawing/2014/main" id="{3C8A3837-B311-4755-A6DE-E2D7785686E5}"/>
                </a:ext>
              </a:extLst>
            </p:cNvPr>
            <p:cNvSpPr/>
            <p:nvPr/>
          </p:nvSpPr>
          <p:spPr>
            <a:xfrm>
              <a:off x="9934356" y="2952847"/>
              <a:ext cx="962526" cy="991499"/>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3" name="直線コネクタ 42">
              <a:extLst>
                <a:ext uri="{FF2B5EF4-FFF2-40B4-BE49-F238E27FC236}">
                  <a16:creationId xmlns:a16="http://schemas.microsoft.com/office/drawing/2014/main" id="{9C106CF6-1E9A-41A0-8703-1F0E98F54DB8}"/>
                </a:ext>
              </a:extLst>
            </p:cNvPr>
            <p:cNvCxnSpPr>
              <a:stCxn id="23" idx="6"/>
              <a:endCxn id="158" idx="2"/>
            </p:cNvCxnSpPr>
            <p:nvPr/>
          </p:nvCxnSpPr>
          <p:spPr>
            <a:xfrm>
              <a:off x="9491893" y="839021"/>
              <a:ext cx="442463" cy="2609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D1E1283-C2C1-427F-8D19-0D40F797FA6D}"/>
                </a:ext>
              </a:extLst>
            </p:cNvPr>
            <p:cNvCxnSpPr>
              <a:stCxn id="27" idx="6"/>
              <a:endCxn id="158" idx="2"/>
            </p:cNvCxnSpPr>
            <p:nvPr/>
          </p:nvCxnSpPr>
          <p:spPr>
            <a:xfrm>
              <a:off x="9491893" y="1956643"/>
              <a:ext cx="442463" cy="1491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2B9C4D2F-8FA1-4378-BF15-230FAE4B9F5C}"/>
                </a:ext>
              </a:extLst>
            </p:cNvPr>
            <p:cNvCxnSpPr>
              <a:stCxn id="28" idx="6"/>
              <a:endCxn id="158" idx="2"/>
            </p:cNvCxnSpPr>
            <p:nvPr/>
          </p:nvCxnSpPr>
          <p:spPr>
            <a:xfrm>
              <a:off x="9499876" y="3061745"/>
              <a:ext cx="434480" cy="386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1BA9F0B6-B7ED-4906-8E56-9E3585E50810}"/>
                </a:ext>
              </a:extLst>
            </p:cNvPr>
            <p:cNvCxnSpPr>
              <a:stCxn id="29" idx="6"/>
              <a:endCxn id="158" idx="2"/>
            </p:cNvCxnSpPr>
            <p:nvPr/>
          </p:nvCxnSpPr>
          <p:spPr>
            <a:xfrm flipV="1">
              <a:off x="9492750" y="3448597"/>
              <a:ext cx="441606" cy="743289"/>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59156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テキスト ボックス 55">
            <a:extLst>
              <a:ext uri="{FF2B5EF4-FFF2-40B4-BE49-F238E27FC236}">
                <a16:creationId xmlns:a16="http://schemas.microsoft.com/office/drawing/2014/main" id="{2C9F870B-6E9A-416E-B7EF-17CE00748E4B}"/>
              </a:ext>
            </a:extLst>
          </p:cNvPr>
          <p:cNvSpPr txBox="1"/>
          <p:nvPr/>
        </p:nvSpPr>
        <p:spPr>
          <a:xfrm>
            <a:off x="3456117" y="6095716"/>
            <a:ext cx="446024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400" dirty="0">
                <a:solidFill>
                  <a:prstClr val="black"/>
                </a:solidFill>
                <a:latin typeface="+mn-ea"/>
              </a:rPr>
              <a:t>ディープラーニング</a:t>
            </a:r>
            <a:r>
              <a:rPr kumimoji="1" lang="ja-JP" altLang="en-US" sz="2400" b="0" i="0" u="none" strike="noStrike" kern="1200" cap="none" spc="0" normalizeH="0" baseline="0" noProof="0" dirty="0">
                <a:ln>
                  <a:noFill/>
                </a:ln>
                <a:solidFill>
                  <a:prstClr val="black"/>
                </a:solidFill>
                <a:effectLst/>
                <a:uLnTx/>
                <a:uFillTx/>
                <a:latin typeface="+mn-ea"/>
                <a:cs typeface="+mn-cs"/>
              </a:rPr>
              <a:t>の一例</a:t>
            </a:r>
          </a:p>
        </p:txBody>
      </p:sp>
      <p:grpSp>
        <p:nvGrpSpPr>
          <p:cNvPr id="105" name="グループ化 104">
            <a:extLst>
              <a:ext uri="{FF2B5EF4-FFF2-40B4-BE49-F238E27FC236}">
                <a16:creationId xmlns:a16="http://schemas.microsoft.com/office/drawing/2014/main" id="{B638A073-51D3-4746-AC4D-7C2E628C7F1B}"/>
              </a:ext>
            </a:extLst>
          </p:cNvPr>
          <p:cNvGrpSpPr/>
          <p:nvPr/>
        </p:nvGrpSpPr>
        <p:grpSpPr>
          <a:xfrm>
            <a:off x="1144707" y="353589"/>
            <a:ext cx="9545285" cy="5742127"/>
            <a:chOff x="949398" y="307888"/>
            <a:chExt cx="9545285" cy="5742127"/>
          </a:xfrm>
        </p:grpSpPr>
        <p:sp>
          <p:nvSpPr>
            <p:cNvPr id="14" name="テキスト ボックス 13">
              <a:extLst>
                <a:ext uri="{FF2B5EF4-FFF2-40B4-BE49-F238E27FC236}">
                  <a16:creationId xmlns:a16="http://schemas.microsoft.com/office/drawing/2014/main" id="{D4B8790E-4E5E-451C-9FB5-AF87BC2B62F3}"/>
                </a:ext>
              </a:extLst>
            </p:cNvPr>
            <p:cNvSpPr txBox="1"/>
            <p:nvPr/>
          </p:nvSpPr>
          <p:spPr>
            <a:xfrm>
              <a:off x="949398" y="5572280"/>
              <a:ext cx="938071" cy="3460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BIZ UDゴシック" panose="020B0400000000000000" pitchFamily="49" charset="-128"/>
                  <a:ea typeface="BIZ UDゴシック" panose="020B0400000000000000" pitchFamily="49" charset="-128"/>
                  <a:cs typeface="+mn-cs"/>
                </a:rPr>
                <a:t>入力層</a:t>
              </a:r>
            </a:p>
          </p:txBody>
        </p:sp>
        <p:sp>
          <p:nvSpPr>
            <p:cNvPr id="15" name="テキスト ボックス 14">
              <a:extLst>
                <a:ext uri="{FF2B5EF4-FFF2-40B4-BE49-F238E27FC236}">
                  <a16:creationId xmlns:a16="http://schemas.microsoft.com/office/drawing/2014/main" id="{6483BA3B-72CF-4235-9B93-8B0E3FC796BA}"/>
                </a:ext>
              </a:extLst>
            </p:cNvPr>
            <p:cNvSpPr txBox="1"/>
            <p:nvPr/>
          </p:nvSpPr>
          <p:spPr>
            <a:xfrm>
              <a:off x="5251247" y="5549045"/>
              <a:ext cx="93807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prstClr val="black"/>
                  </a:solidFill>
                  <a:latin typeface="BIZ UDゴシック" panose="020B0400000000000000" pitchFamily="49" charset="-128"/>
                  <a:ea typeface="BIZ UDゴシック" panose="020B0400000000000000" pitchFamily="49" charset="-128"/>
                </a:rPr>
                <a:t>隠れ</a:t>
              </a:r>
              <a:r>
                <a:rPr kumimoji="1" lang="ja-JP" altLang="en-US" sz="1800" b="0" i="0" u="none" strike="noStrike" kern="1200" cap="none" spc="0" normalizeH="0" baseline="0" noProof="0" dirty="0">
                  <a:ln>
                    <a:noFill/>
                  </a:ln>
                  <a:solidFill>
                    <a:prstClr val="black"/>
                  </a:solidFill>
                  <a:effectLst/>
                  <a:uLnTx/>
                  <a:uFillTx/>
                  <a:latin typeface="BIZ UDゴシック" panose="020B0400000000000000" pitchFamily="49" charset="-128"/>
                  <a:ea typeface="BIZ UDゴシック" panose="020B0400000000000000" pitchFamily="49" charset="-128"/>
                  <a:cs typeface="+mn-cs"/>
                </a:rPr>
                <a:t>層</a:t>
              </a:r>
            </a:p>
          </p:txBody>
        </p:sp>
        <p:sp>
          <p:nvSpPr>
            <p:cNvPr id="16" name="テキスト ボックス 15">
              <a:extLst>
                <a:ext uri="{FF2B5EF4-FFF2-40B4-BE49-F238E27FC236}">
                  <a16:creationId xmlns:a16="http://schemas.microsoft.com/office/drawing/2014/main" id="{15C37962-58E5-4EE7-9DF4-7082AD615D9D}"/>
                </a:ext>
              </a:extLst>
            </p:cNvPr>
            <p:cNvSpPr txBox="1"/>
            <p:nvPr/>
          </p:nvSpPr>
          <p:spPr>
            <a:xfrm>
              <a:off x="9556612" y="5578129"/>
              <a:ext cx="938071" cy="3460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BIZ UDゴシック" panose="020B0400000000000000" pitchFamily="49" charset="-128"/>
                  <a:ea typeface="BIZ UDゴシック" panose="020B0400000000000000" pitchFamily="49" charset="-128"/>
                  <a:cs typeface="+mn-cs"/>
                </a:rPr>
                <a:t>出力層</a:t>
              </a:r>
            </a:p>
          </p:txBody>
        </p:sp>
        <p:sp>
          <p:nvSpPr>
            <p:cNvPr id="11" name="楕円 10">
              <a:extLst>
                <a:ext uri="{FF2B5EF4-FFF2-40B4-BE49-F238E27FC236}">
                  <a16:creationId xmlns:a16="http://schemas.microsoft.com/office/drawing/2014/main" id="{8E3ECDD2-2CA7-4F35-805A-F76471BD8693}"/>
                </a:ext>
              </a:extLst>
            </p:cNvPr>
            <p:cNvSpPr/>
            <p:nvPr/>
          </p:nvSpPr>
          <p:spPr>
            <a:xfrm>
              <a:off x="9479497" y="1652428"/>
              <a:ext cx="880797" cy="82648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12" name="楕円 11">
              <a:extLst>
                <a:ext uri="{FF2B5EF4-FFF2-40B4-BE49-F238E27FC236}">
                  <a16:creationId xmlns:a16="http://schemas.microsoft.com/office/drawing/2014/main" id="{2D9DF71C-3D84-4FAC-BA60-E6ACFDF47EE7}"/>
                </a:ext>
              </a:extLst>
            </p:cNvPr>
            <p:cNvSpPr/>
            <p:nvPr/>
          </p:nvSpPr>
          <p:spPr>
            <a:xfrm>
              <a:off x="9479496" y="3416427"/>
              <a:ext cx="880797" cy="82648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42" name="楕円 41">
              <a:extLst>
                <a:ext uri="{FF2B5EF4-FFF2-40B4-BE49-F238E27FC236}">
                  <a16:creationId xmlns:a16="http://schemas.microsoft.com/office/drawing/2014/main" id="{F10C0DA3-3A2E-415A-B873-2DDA404FA001}"/>
                </a:ext>
              </a:extLst>
            </p:cNvPr>
            <p:cNvSpPr/>
            <p:nvPr/>
          </p:nvSpPr>
          <p:spPr>
            <a:xfrm>
              <a:off x="7388559" y="984905"/>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44" name="楕円 43">
              <a:extLst>
                <a:ext uri="{FF2B5EF4-FFF2-40B4-BE49-F238E27FC236}">
                  <a16:creationId xmlns:a16="http://schemas.microsoft.com/office/drawing/2014/main" id="{BFF2F987-A011-4D72-9417-3FA92EEA860E}"/>
                </a:ext>
              </a:extLst>
            </p:cNvPr>
            <p:cNvSpPr/>
            <p:nvPr/>
          </p:nvSpPr>
          <p:spPr>
            <a:xfrm>
              <a:off x="7388559" y="2494078"/>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46" name="楕円 45">
              <a:extLst>
                <a:ext uri="{FF2B5EF4-FFF2-40B4-BE49-F238E27FC236}">
                  <a16:creationId xmlns:a16="http://schemas.microsoft.com/office/drawing/2014/main" id="{B0BC8889-0C4A-42C9-8D27-5FAF85FDC7BA}"/>
                </a:ext>
              </a:extLst>
            </p:cNvPr>
            <p:cNvSpPr/>
            <p:nvPr/>
          </p:nvSpPr>
          <p:spPr>
            <a:xfrm>
              <a:off x="7385380" y="4009499"/>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24" name="テキスト ボックス 23">
              <a:extLst>
                <a:ext uri="{FF2B5EF4-FFF2-40B4-BE49-F238E27FC236}">
                  <a16:creationId xmlns:a16="http://schemas.microsoft.com/office/drawing/2014/main" id="{E49F65BA-76AE-443E-986C-6544935B42FF}"/>
                </a:ext>
              </a:extLst>
            </p:cNvPr>
            <p:cNvSpPr txBox="1"/>
            <p:nvPr/>
          </p:nvSpPr>
          <p:spPr>
            <a:xfrm>
              <a:off x="6391395" y="2513288"/>
              <a:ext cx="469036" cy="523220"/>
            </a:xfrm>
            <a:prstGeom prst="rect">
              <a:avLst/>
            </a:prstGeom>
            <a:noFill/>
          </p:spPr>
          <p:txBody>
            <a:bodyPr wrap="square" rtlCol="0" anchor="ctr">
              <a:spAutoFit/>
            </a:bodyPr>
            <a:lstStyle/>
            <a:p>
              <a:r>
                <a:rPr lang="en-US" altLang="ja-JP" sz="2800" dirty="0"/>
                <a:t>…</a:t>
              </a:r>
              <a:endParaRPr kumimoji="1" lang="ja-JP" altLang="en-US" sz="2800" dirty="0"/>
            </a:p>
          </p:txBody>
        </p:sp>
        <p:cxnSp>
          <p:nvCxnSpPr>
            <p:cNvPr id="28" name="直線矢印コネクタ 27">
              <a:extLst>
                <a:ext uri="{FF2B5EF4-FFF2-40B4-BE49-F238E27FC236}">
                  <a16:creationId xmlns:a16="http://schemas.microsoft.com/office/drawing/2014/main" id="{E08791B2-D76B-4D17-908C-A5F51F2F401C}"/>
                </a:ext>
              </a:extLst>
            </p:cNvPr>
            <p:cNvCxnSpPr>
              <a:stCxn id="42" idx="6"/>
              <a:endCxn id="11" idx="2"/>
            </p:cNvCxnSpPr>
            <p:nvPr/>
          </p:nvCxnSpPr>
          <p:spPr>
            <a:xfrm>
              <a:off x="8269356" y="1398149"/>
              <a:ext cx="1210141" cy="66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DDE896E-0114-4DA0-B1D5-6BEA465D8B26}"/>
                </a:ext>
              </a:extLst>
            </p:cNvPr>
            <p:cNvCxnSpPr>
              <a:stCxn id="42" idx="6"/>
              <a:endCxn id="12" idx="2"/>
            </p:cNvCxnSpPr>
            <p:nvPr/>
          </p:nvCxnSpPr>
          <p:spPr>
            <a:xfrm>
              <a:off x="8269356" y="1398149"/>
              <a:ext cx="1210140" cy="2431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10759A1A-62C5-4ACE-BC74-05F67A14B3DB}"/>
                </a:ext>
              </a:extLst>
            </p:cNvPr>
            <p:cNvCxnSpPr>
              <a:stCxn id="44" idx="6"/>
              <a:endCxn id="11" idx="2"/>
            </p:cNvCxnSpPr>
            <p:nvPr/>
          </p:nvCxnSpPr>
          <p:spPr>
            <a:xfrm flipV="1">
              <a:off x="8269356" y="2065672"/>
              <a:ext cx="1210141" cy="841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0B6281E-C6D9-45FD-ADC7-70E55C843CF5}"/>
                </a:ext>
              </a:extLst>
            </p:cNvPr>
            <p:cNvCxnSpPr>
              <a:stCxn id="44" idx="6"/>
              <a:endCxn id="12" idx="2"/>
            </p:cNvCxnSpPr>
            <p:nvPr/>
          </p:nvCxnSpPr>
          <p:spPr>
            <a:xfrm>
              <a:off x="8269356" y="2907322"/>
              <a:ext cx="1210140" cy="922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BBB4DC2-1021-46F2-BE68-B8241C720739}"/>
                </a:ext>
              </a:extLst>
            </p:cNvPr>
            <p:cNvCxnSpPr>
              <a:stCxn id="46" idx="6"/>
              <a:endCxn id="11" idx="2"/>
            </p:cNvCxnSpPr>
            <p:nvPr/>
          </p:nvCxnSpPr>
          <p:spPr>
            <a:xfrm flipV="1">
              <a:off x="8266177" y="2065672"/>
              <a:ext cx="1213320" cy="2357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9FB3937F-EF33-4ADC-8927-7EAFCBE3BFDF}"/>
                </a:ext>
              </a:extLst>
            </p:cNvPr>
            <p:cNvCxnSpPr>
              <a:stCxn id="46" idx="6"/>
              <a:endCxn id="12" idx="2"/>
            </p:cNvCxnSpPr>
            <p:nvPr/>
          </p:nvCxnSpPr>
          <p:spPr>
            <a:xfrm flipV="1">
              <a:off x="8266177" y="3829671"/>
              <a:ext cx="1213319" cy="593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左中かっこ 59">
              <a:extLst>
                <a:ext uri="{FF2B5EF4-FFF2-40B4-BE49-F238E27FC236}">
                  <a16:creationId xmlns:a16="http://schemas.microsoft.com/office/drawing/2014/main" id="{EDA518A6-E740-419F-B8BF-A43BC0CC36BC}"/>
                </a:ext>
              </a:extLst>
            </p:cNvPr>
            <p:cNvSpPr/>
            <p:nvPr/>
          </p:nvSpPr>
          <p:spPr>
            <a:xfrm rot="16200000">
              <a:off x="5587299" y="2178993"/>
              <a:ext cx="277603" cy="6054566"/>
            </a:xfrm>
            <a:prstGeom prst="lef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9456B724-E505-4A8D-8080-AE05554E1508}"/>
                </a:ext>
              </a:extLst>
            </p:cNvPr>
            <p:cNvGrpSpPr/>
            <p:nvPr/>
          </p:nvGrpSpPr>
          <p:grpSpPr>
            <a:xfrm>
              <a:off x="950909" y="307888"/>
              <a:ext cx="3523188" cy="5742127"/>
              <a:chOff x="1857109" y="277531"/>
              <a:chExt cx="3523188" cy="5742127"/>
            </a:xfrm>
          </p:grpSpPr>
          <p:sp>
            <p:nvSpPr>
              <p:cNvPr id="2" name="楕円 1">
                <a:extLst>
                  <a:ext uri="{FF2B5EF4-FFF2-40B4-BE49-F238E27FC236}">
                    <a16:creationId xmlns:a16="http://schemas.microsoft.com/office/drawing/2014/main" id="{8A95F7FF-027B-46DF-BBBD-66895F66530D}"/>
                  </a:ext>
                </a:extLst>
              </p:cNvPr>
              <p:cNvSpPr/>
              <p:nvPr/>
            </p:nvSpPr>
            <p:spPr>
              <a:xfrm>
                <a:off x="1857109" y="277531"/>
                <a:ext cx="880797" cy="8264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5" name="楕円 4">
                <a:extLst>
                  <a:ext uri="{FF2B5EF4-FFF2-40B4-BE49-F238E27FC236}">
                    <a16:creationId xmlns:a16="http://schemas.microsoft.com/office/drawing/2014/main" id="{EC2AD88C-A352-42A2-945E-D634E4D792A8}"/>
                  </a:ext>
                </a:extLst>
              </p:cNvPr>
              <p:cNvSpPr/>
              <p:nvPr/>
            </p:nvSpPr>
            <p:spPr>
              <a:xfrm>
                <a:off x="1857109" y="1640357"/>
                <a:ext cx="880797" cy="8264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6" name="楕円 5">
                <a:extLst>
                  <a:ext uri="{FF2B5EF4-FFF2-40B4-BE49-F238E27FC236}">
                    <a16:creationId xmlns:a16="http://schemas.microsoft.com/office/drawing/2014/main" id="{DDC64B62-0FFD-4561-A2BD-3C2128FE4796}"/>
                  </a:ext>
                </a:extLst>
              </p:cNvPr>
              <p:cNvSpPr/>
              <p:nvPr/>
            </p:nvSpPr>
            <p:spPr>
              <a:xfrm>
                <a:off x="1857109" y="3003183"/>
                <a:ext cx="880797" cy="8264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7" name="楕円 6">
                <a:extLst>
                  <a:ext uri="{FF2B5EF4-FFF2-40B4-BE49-F238E27FC236}">
                    <a16:creationId xmlns:a16="http://schemas.microsoft.com/office/drawing/2014/main" id="{7FFD6FA3-714A-4F7F-A05D-C256FE41FD58}"/>
                  </a:ext>
                </a:extLst>
              </p:cNvPr>
              <p:cNvSpPr/>
              <p:nvPr/>
            </p:nvSpPr>
            <p:spPr>
              <a:xfrm>
                <a:off x="4499500" y="954548"/>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8" name="楕円 7">
                <a:extLst>
                  <a:ext uri="{FF2B5EF4-FFF2-40B4-BE49-F238E27FC236}">
                    <a16:creationId xmlns:a16="http://schemas.microsoft.com/office/drawing/2014/main" id="{21841157-63BD-4A2F-8A7E-03686652610D}"/>
                  </a:ext>
                </a:extLst>
              </p:cNvPr>
              <p:cNvSpPr/>
              <p:nvPr/>
            </p:nvSpPr>
            <p:spPr>
              <a:xfrm>
                <a:off x="1857109" y="4366009"/>
                <a:ext cx="880797" cy="8264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9" name="楕円 8">
                <a:extLst>
                  <a:ext uri="{FF2B5EF4-FFF2-40B4-BE49-F238E27FC236}">
                    <a16:creationId xmlns:a16="http://schemas.microsoft.com/office/drawing/2014/main" id="{87E5DCB8-D0EC-4B4D-A2A2-7C7217B4CADA}"/>
                  </a:ext>
                </a:extLst>
              </p:cNvPr>
              <p:cNvSpPr/>
              <p:nvPr/>
            </p:nvSpPr>
            <p:spPr>
              <a:xfrm>
                <a:off x="4499500" y="3979142"/>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10" name="楕円 9">
                <a:extLst>
                  <a:ext uri="{FF2B5EF4-FFF2-40B4-BE49-F238E27FC236}">
                    <a16:creationId xmlns:a16="http://schemas.microsoft.com/office/drawing/2014/main" id="{E98C305C-5EF4-43D6-B3B5-C082BC8A311A}"/>
                  </a:ext>
                </a:extLst>
              </p:cNvPr>
              <p:cNvSpPr/>
              <p:nvPr/>
            </p:nvSpPr>
            <p:spPr>
              <a:xfrm>
                <a:off x="4499500" y="2466845"/>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cxnSp>
            <p:nvCxnSpPr>
              <p:cNvPr id="18" name="直線矢印コネクタ 17">
                <a:extLst>
                  <a:ext uri="{FF2B5EF4-FFF2-40B4-BE49-F238E27FC236}">
                    <a16:creationId xmlns:a16="http://schemas.microsoft.com/office/drawing/2014/main" id="{1B0A4327-4366-43EE-9FCB-694AE22CD3E2}"/>
                  </a:ext>
                </a:extLst>
              </p:cNvPr>
              <p:cNvCxnSpPr>
                <a:stCxn id="2" idx="6"/>
                <a:endCxn id="7" idx="2"/>
              </p:cNvCxnSpPr>
              <p:nvPr/>
            </p:nvCxnSpPr>
            <p:spPr>
              <a:xfrm>
                <a:off x="2737906" y="690775"/>
                <a:ext cx="1761594" cy="677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BF3B9380-D1C9-4E66-9A52-976E9A93F1CB}"/>
                  </a:ext>
                </a:extLst>
              </p:cNvPr>
              <p:cNvCxnSpPr>
                <a:stCxn id="2" idx="6"/>
                <a:endCxn id="10" idx="2"/>
              </p:cNvCxnSpPr>
              <p:nvPr/>
            </p:nvCxnSpPr>
            <p:spPr>
              <a:xfrm>
                <a:off x="2737906" y="690775"/>
                <a:ext cx="1761594" cy="2189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7FE4DBA7-80CE-45C1-B6CE-F23EE3DE39C9}"/>
                  </a:ext>
                </a:extLst>
              </p:cNvPr>
              <p:cNvCxnSpPr>
                <a:cxnSpLocks/>
                <a:stCxn id="2" idx="6"/>
                <a:endCxn id="9" idx="2"/>
              </p:cNvCxnSpPr>
              <p:nvPr/>
            </p:nvCxnSpPr>
            <p:spPr>
              <a:xfrm>
                <a:off x="2737906" y="690775"/>
                <a:ext cx="1761594" cy="3701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096AC823-5852-4723-B7BC-90A87F455608}"/>
                  </a:ext>
                </a:extLst>
              </p:cNvPr>
              <p:cNvCxnSpPr>
                <a:stCxn id="5" idx="6"/>
                <a:endCxn id="7" idx="2"/>
              </p:cNvCxnSpPr>
              <p:nvPr/>
            </p:nvCxnSpPr>
            <p:spPr>
              <a:xfrm flipV="1">
                <a:off x="2737906" y="1367792"/>
                <a:ext cx="1761594" cy="685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5B6C426-A1A4-4EFA-81F1-C3B02E242A1D}"/>
                  </a:ext>
                </a:extLst>
              </p:cNvPr>
              <p:cNvCxnSpPr>
                <a:stCxn id="5" idx="6"/>
                <a:endCxn id="10" idx="2"/>
              </p:cNvCxnSpPr>
              <p:nvPr/>
            </p:nvCxnSpPr>
            <p:spPr>
              <a:xfrm>
                <a:off x="2737906" y="2053601"/>
                <a:ext cx="1761594" cy="826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0EEEA8AC-395E-4528-925C-0E7A2AC49F92}"/>
                  </a:ext>
                </a:extLst>
              </p:cNvPr>
              <p:cNvCxnSpPr>
                <a:stCxn id="5" idx="6"/>
                <a:endCxn id="9" idx="2"/>
              </p:cNvCxnSpPr>
              <p:nvPr/>
            </p:nvCxnSpPr>
            <p:spPr>
              <a:xfrm>
                <a:off x="2737906" y="2053601"/>
                <a:ext cx="1761594" cy="2338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4838475A-811C-4FBD-9321-97772CF3B43A}"/>
                  </a:ext>
                </a:extLst>
              </p:cNvPr>
              <p:cNvCxnSpPr>
                <a:stCxn id="6" idx="6"/>
                <a:endCxn id="10" idx="2"/>
              </p:cNvCxnSpPr>
              <p:nvPr/>
            </p:nvCxnSpPr>
            <p:spPr>
              <a:xfrm flipV="1">
                <a:off x="2737906" y="2880089"/>
                <a:ext cx="1761594" cy="536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F0645EA5-555B-4F29-BF13-981578BA0B3F}"/>
                  </a:ext>
                </a:extLst>
              </p:cNvPr>
              <p:cNvCxnSpPr>
                <a:stCxn id="6" idx="6"/>
                <a:endCxn id="7" idx="2"/>
              </p:cNvCxnSpPr>
              <p:nvPr/>
            </p:nvCxnSpPr>
            <p:spPr>
              <a:xfrm flipV="1">
                <a:off x="2737906" y="1367792"/>
                <a:ext cx="1761594" cy="2048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1137D465-C865-451B-A263-9C1CD1B5BAF7}"/>
                  </a:ext>
                </a:extLst>
              </p:cNvPr>
              <p:cNvCxnSpPr>
                <a:stCxn id="6" idx="6"/>
                <a:endCxn id="9" idx="2"/>
              </p:cNvCxnSpPr>
              <p:nvPr/>
            </p:nvCxnSpPr>
            <p:spPr>
              <a:xfrm>
                <a:off x="2737906" y="3416427"/>
                <a:ext cx="1761594" cy="975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342B07A0-E28F-43F7-9E2B-AF30DE6AC15D}"/>
                  </a:ext>
                </a:extLst>
              </p:cNvPr>
              <p:cNvCxnSpPr>
                <a:stCxn id="8" idx="6"/>
                <a:endCxn id="7" idx="2"/>
              </p:cNvCxnSpPr>
              <p:nvPr/>
            </p:nvCxnSpPr>
            <p:spPr>
              <a:xfrm flipV="1">
                <a:off x="2737906" y="1367792"/>
                <a:ext cx="1761594" cy="3411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C7149E98-8692-4644-B9E5-92B281AB4F73}"/>
                  </a:ext>
                </a:extLst>
              </p:cNvPr>
              <p:cNvCxnSpPr>
                <a:stCxn id="8" idx="6"/>
                <a:endCxn id="10" idx="2"/>
              </p:cNvCxnSpPr>
              <p:nvPr/>
            </p:nvCxnSpPr>
            <p:spPr>
              <a:xfrm flipV="1">
                <a:off x="2737906" y="2880089"/>
                <a:ext cx="1761594" cy="1899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7230308B-8C01-4ED6-9623-090E39F7847E}"/>
                  </a:ext>
                </a:extLst>
              </p:cNvPr>
              <p:cNvCxnSpPr>
                <a:stCxn id="8" idx="6"/>
                <a:endCxn id="9" idx="2"/>
              </p:cNvCxnSpPr>
              <p:nvPr/>
            </p:nvCxnSpPr>
            <p:spPr>
              <a:xfrm flipV="1">
                <a:off x="2737906" y="4392386"/>
                <a:ext cx="1761594" cy="386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70D8872C-2AAE-48A5-A84F-FC69D5EABE52}"/>
                  </a:ext>
                </a:extLst>
              </p:cNvPr>
              <p:cNvCxnSpPr>
                <a:cxnSpLocks/>
              </p:cNvCxnSpPr>
              <p:nvPr/>
            </p:nvCxnSpPr>
            <p:spPr>
              <a:xfrm>
                <a:off x="3533313" y="418210"/>
                <a:ext cx="0" cy="560144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cxnSp>
          <p:nvCxnSpPr>
            <p:cNvPr id="63" name="直線コネクタ 62">
              <a:extLst>
                <a:ext uri="{FF2B5EF4-FFF2-40B4-BE49-F238E27FC236}">
                  <a16:creationId xmlns:a16="http://schemas.microsoft.com/office/drawing/2014/main" id="{87FEDD43-10F9-47E7-9015-5ABE427E82F9}"/>
                </a:ext>
              </a:extLst>
            </p:cNvPr>
            <p:cNvCxnSpPr>
              <a:cxnSpLocks/>
            </p:cNvCxnSpPr>
            <p:nvPr/>
          </p:nvCxnSpPr>
          <p:spPr>
            <a:xfrm>
              <a:off x="8842610" y="389477"/>
              <a:ext cx="0" cy="552890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7" name="楕円 66">
              <a:extLst>
                <a:ext uri="{FF2B5EF4-FFF2-40B4-BE49-F238E27FC236}">
                  <a16:creationId xmlns:a16="http://schemas.microsoft.com/office/drawing/2014/main" id="{F9FCC533-9633-4629-B968-766764A4C341}"/>
                </a:ext>
              </a:extLst>
            </p:cNvPr>
            <p:cNvSpPr/>
            <p:nvPr/>
          </p:nvSpPr>
          <p:spPr>
            <a:xfrm>
              <a:off x="5048724" y="984905"/>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Yu Mincho Light"/>
                <a:ea typeface="+mn-ea"/>
                <a:cs typeface="+mn-cs"/>
              </a:endParaRPr>
            </a:p>
          </p:txBody>
        </p:sp>
        <p:sp>
          <p:nvSpPr>
            <p:cNvPr id="82" name="楕円 81">
              <a:extLst>
                <a:ext uri="{FF2B5EF4-FFF2-40B4-BE49-F238E27FC236}">
                  <a16:creationId xmlns:a16="http://schemas.microsoft.com/office/drawing/2014/main" id="{9936C14E-2FDF-4379-80B2-388277D21606}"/>
                </a:ext>
              </a:extLst>
            </p:cNvPr>
            <p:cNvSpPr/>
            <p:nvPr/>
          </p:nvSpPr>
          <p:spPr>
            <a:xfrm>
              <a:off x="5042925" y="2502440"/>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Yu Mincho Light"/>
                <a:ea typeface="+mn-ea"/>
                <a:cs typeface="+mn-cs"/>
              </a:endParaRPr>
            </a:p>
          </p:txBody>
        </p:sp>
        <p:sp>
          <p:nvSpPr>
            <p:cNvPr id="83" name="楕円 82">
              <a:extLst>
                <a:ext uri="{FF2B5EF4-FFF2-40B4-BE49-F238E27FC236}">
                  <a16:creationId xmlns:a16="http://schemas.microsoft.com/office/drawing/2014/main" id="{76BCC39F-1425-479C-86E1-6EB33CAE012F}"/>
                </a:ext>
              </a:extLst>
            </p:cNvPr>
            <p:cNvSpPr/>
            <p:nvPr/>
          </p:nvSpPr>
          <p:spPr>
            <a:xfrm>
              <a:off x="5050530" y="4009499"/>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Yu Mincho Light"/>
                <a:ea typeface="+mn-ea"/>
                <a:cs typeface="+mn-cs"/>
              </a:endParaRPr>
            </a:p>
          </p:txBody>
        </p:sp>
        <p:cxnSp>
          <p:nvCxnSpPr>
            <p:cNvPr id="85" name="直線矢印コネクタ 84">
              <a:extLst>
                <a:ext uri="{FF2B5EF4-FFF2-40B4-BE49-F238E27FC236}">
                  <a16:creationId xmlns:a16="http://schemas.microsoft.com/office/drawing/2014/main" id="{D054CB18-B17E-431C-82EF-4AC734C9EAA5}"/>
                </a:ext>
              </a:extLst>
            </p:cNvPr>
            <p:cNvCxnSpPr>
              <a:stCxn id="7" idx="6"/>
              <a:endCxn id="67" idx="2"/>
            </p:cNvCxnSpPr>
            <p:nvPr/>
          </p:nvCxnSpPr>
          <p:spPr>
            <a:xfrm>
              <a:off x="4474097" y="1398149"/>
              <a:ext cx="574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5CB5028D-E1FA-401B-A858-A5936E56980D}"/>
                </a:ext>
              </a:extLst>
            </p:cNvPr>
            <p:cNvCxnSpPr>
              <a:stCxn id="7" idx="6"/>
              <a:endCxn id="82" idx="2"/>
            </p:cNvCxnSpPr>
            <p:nvPr/>
          </p:nvCxnSpPr>
          <p:spPr>
            <a:xfrm>
              <a:off x="4474097" y="1398149"/>
              <a:ext cx="568828" cy="1517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A7293CC3-FD8D-4CE9-8C9E-57DBEAE6CF2C}"/>
                </a:ext>
              </a:extLst>
            </p:cNvPr>
            <p:cNvCxnSpPr>
              <a:stCxn id="7" idx="6"/>
              <a:endCxn id="83" idx="2"/>
            </p:cNvCxnSpPr>
            <p:nvPr/>
          </p:nvCxnSpPr>
          <p:spPr>
            <a:xfrm>
              <a:off x="4474097" y="1398149"/>
              <a:ext cx="576433" cy="3024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954FC26C-41FF-44F2-BC0B-27322C91FAFC}"/>
                </a:ext>
              </a:extLst>
            </p:cNvPr>
            <p:cNvCxnSpPr>
              <a:stCxn id="10" idx="6"/>
              <a:endCxn id="67" idx="2"/>
            </p:cNvCxnSpPr>
            <p:nvPr/>
          </p:nvCxnSpPr>
          <p:spPr>
            <a:xfrm flipV="1">
              <a:off x="4474097" y="1398149"/>
              <a:ext cx="574627" cy="151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9284823C-D0BD-45B2-9D7B-2F078D02532A}"/>
                </a:ext>
              </a:extLst>
            </p:cNvPr>
            <p:cNvCxnSpPr>
              <a:stCxn id="10" idx="6"/>
              <a:endCxn id="82" idx="2"/>
            </p:cNvCxnSpPr>
            <p:nvPr/>
          </p:nvCxnSpPr>
          <p:spPr>
            <a:xfrm>
              <a:off x="4474097" y="2910446"/>
              <a:ext cx="568828" cy="5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13F0A41D-FC5E-49F0-A550-D36D09099AB6}"/>
                </a:ext>
              </a:extLst>
            </p:cNvPr>
            <p:cNvCxnSpPr>
              <a:stCxn id="10" idx="6"/>
              <a:endCxn id="83" idx="2"/>
            </p:cNvCxnSpPr>
            <p:nvPr/>
          </p:nvCxnSpPr>
          <p:spPr>
            <a:xfrm>
              <a:off x="4474097" y="2910446"/>
              <a:ext cx="576433" cy="151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a:extLst>
                <a:ext uri="{FF2B5EF4-FFF2-40B4-BE49-F238E27FC236}">
                  <a16:creationId xmlns:a16="http://schemas.microsoft.com/office/drawing/2014/main" id="{70F1AAC7-EDAF-4363-A2F3-692EC4F38DB7}"/>
                </a:ext>
              </a:extLst>
            </p:cNvPr>
            <p:cNvCxnSpPr>
              <a:stCxn id="9" idx="6"/>
              <a:endCxn id="67" idx="2"/>
            </p:cNvCxnSpPr>
            <p:nvPr/>
          </p:nvCxnSpPr>
          <p:spPr>
            <a:xfrm flipV="1">
              <a:off x="4474097" y="1398149"/>
              <a:ext cx="574627" cy="3024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E39BDF6D-6A99-4F0D-BD0F-BF62FC5A64DA}"/>
                </a:ext>
              </a:extLst>
            </p:cNvPr>
            <p:cNvCxnSpPr>
              <a:stCxn id="9" idx="6"/>
              <a:endCxn id="82" idx="2"/>
            </p:cNvCxnSpPr>
            <p:nvPr/>
          </p:nvCxnSpPr>
          <p:spPr>
            <a:xfrm flipV="1">
              <a:off x="4474097" y="2915684"/>
              <a:ext cx="568828" cy="1507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12866850-B236-4CD4-82A3-8B58A76A3A94}"/>
                </a:ext>
              </a:extLst>
            </p:cNvPr>
            <p:cNvCxnSpPr>
              <a:stCxn id="9" idx="6"/>
              <a:endCxn id="83" idx="2"/>
            </p:cNvCxnSpPr>
            <p:nvPr/>
          </p:nvCxnSpPr>
          <p:spPr>
            <a:xfrm>
              <a:off x="4474097" y="4422743"/>
              <a:ext cx="576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4" name="楕円 53">
            <a:extLst>
              <a:ext uri="{FF2B5EF4-FFF2-40B4-BE49-F238E27FC236}">
                <a16:creationId xmlns:a16="http://schemas.microsoft.com/office/drawing/2014/main" id="{DCE990EE-CBE9-4E8D-BDCB-FE19621C3426}"/>
              </a:ext>
            </a:extLst>
          </p:cNvPr>
          <p:cNvSpPr/>
          <p:nvPr/>
        </p:nvSpPr>
        <p:spPr>
          <a:xfrm>
            <a:off x="435019" y="120072"/>
            <a:ext cx="2248646" cy="605016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345056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図 48" descr="自然, 雨, 大きい, テーブル が含まれている画像&#10;&#10;自動的に生成された説明">
            <a:extLst>
              <a:ext uri="{FF2B5EF4-FFF2-40B4-BE49-F238E27FC236}">
                <a16:creationId xmlns:a16="http://schemas.microsoft.com/office/drawing/2014/main" id="{5499B90A-B4E8-499F-83AC-40B9915E3DD3}"/>
              </a:ext>
            </a:extLst>
          </p:cNvPr>
          <p:cNvPicPr>
            <a:picLocks noChangeAspect="1"/>
          </p:cNvPicPr>
          <p:nvPr/>
        </p:nvPicPr>
        <p:blipFill rotWithShape="1">
          <a:blip r:embed="rId3">
            <a:extLst>
              <a:ext uri="{28A0092B-C50C-407E-A947-70E740481C1C}">
                <a14:useLocalDpi xmlns:a14="http://schemas.microsoft.com/office/drawing/2010/main" val="0"/>
              </a:ext>
            </a:extLst>
          </a:blip>
          <a:srcRect r="31783"/>
          <a:stretch/>
        </p:blipFill>
        <p:spPr>
          <a:xfrm rot="5400000">
            <a:off x="6881326" y="859027"/>
            <a:ext cx="4388872" cy="4414345"/>
          </a:xfrm>
          <a:prstGeom prst="rect">
            <a:avLst/>
          </a:prstGeom>
        </p:spPr>
      </p:pic>
      <p:pic>
        <p:nvPicPr>
          <p:cNvPr id="3" name="図 2" descr="レストランのテーブルに座っている男性&#10;&#10;中程度の精度で自動的に生成された説明">
            <a:extLst>
              <a:ext uri="{FF2B5EF4-FFF2-40B4-BE49-F238E27FC236}">
                <a16:creationId xmlns:a16="http://schemas.microsoft.com/office/drawing/2014/main" id="{40B5BCC1-0C82-4D78-BC0D-30D03A148388}"/>
              </a:ext>
            </a:extLst>
          </p:cNvPr>
          <p:cNvPicPr>
            <a:picLocks noChangeAspect="1"/>
          </p:cNvPicPr>
          <p:nvPr/>
        </p:nvPicPr>
        <p:blipFill>
          <a:blip r:embed="rId4">
            <a:biLevel thresh="50000"/>
            <a:extLst>
              <a:ext uri="{BEBA8EAE-BF5A-486C-A8C5-ECC9F3942E4B}">
                <a14:imgProps xmlns:a14="http://schemas.microsoft.com/office/drawing/2010/main">
                  <a14:imgLayer r:embed="rId5">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853321" y="886323"/>
            <a:ext cx="2177673" cy="4359754"/>
          </a:xfrm>
          <a:prstGeom prst="rect">
            <a:avLst/>
          </a:prstGeom>
        </p:spPr>
      </p:pic>
      <p:sp>
        <p:nvSpPr>
          <p:cNvPr id="4" name="楕円 3">
            <a:extLst>
              <a:ext uri="{FF2B5EF4-FFF2-40B4-BE49-F238E27FC236}">
                <a16:creationId xmlns:a16="http://schemas.microsoft.com/office/drawing/2014/main" id="{6254CD44-CA2E-475E-B026-3D84C99526B6}"/>
              </a:ext>
            </a:extLst>
          </p:cNvPr>
          <p:cNvSpPr/>
          <p:nvPr/>
        </p:nvSpPr>
        <p:spPr>
          <a:xfrm>
            <a:off x="3847817" y="1417095"/>
            <a:ext cx="739252" cy="7690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65A31013-98CF-4E2F-8C23-01B949614306}"/>
              </a:ext>
            </a:extLst>
          </p:cNvPr>
          <p:cNvCxnSpPr>
            <a:cxnSpLocks/>
            <a:stCxn id="4" idx="4"/>
            <a:endCxn id="12" idx="3"/>
          </p:cNvCxnSpPr>
          <p:nvPr/>
        </p:nvCxnSpPr>
        <p:spPr>
          <a:xfrm>
            <a:off x="4217443" y="2186152"/>
            <a:ext cx="2877810" cy="260240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8" name="図 27" descr="レストランのテーブルに座っている男性&#10;&#10;中程度の精度で自動的に生成された説明">
            <a:extLst>
              <a:ext uri="{FF2B5EF4-FFF2-40B4-BE49-F238E27FC236}">
                <a16:creationId xmlns:a16="http://schemas.microsoft.com/office/drawing/2014/main" id="{67E3E497-E655-4A83-B2CF-AB9F27E8B2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708" y="857207"/>
            <a:ext cx="2177673" cy="4359754"/>
          </a:xfrm>
          <a:prstGeom prst="rect">
            <a:avLst/>
          </a:prstGeom>
        </p:spPr>
      </p:pic>
      <p:sp>
        <p:nvSpPr>
          <p:cNvPr id="29" name="矢印: 環状 28">
            <a:extLst>
              <a:ext uri="{FF2B5EF4-FFF2-40B4-BE49-F238E27FC236}">
                <a16:creationId xmlns:a16="http://schemas.microsoft.com/office/drawing/2014/main" id="{96C64E70-EC30-4BFC-A8BA-7B939582722D}"/>
              </a:ext>
            </a:extLst>
          </p:cNvPr>
          <p:cNvSpPr/>
          <p:nvPr/>
        </p:nvSpPr>
        <p:spPr>
          <a:xfrm rot="10800000" flipH="1">
            <a:off x="2210324" y="4851985"/>
            <a:ext cx="1021054" cy="1095581"/>
          </a:xfrm>
          <a:prstGeom prst="circular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テキスト ボックス 29">
            <a:extLst>
              <a:ext uri="{FF2B5EF4-FFF2-40B4-BE49-F238E27FC236}">
                <a16:creationId xmlns:a16="http://schemas.microsoft.com/office/drawing/2014/main" id="{4EDAB212-71C6-4BFF-850B-5F4F0EC51878}"/>
              </a:ext>
            </a:extLst>
          </p:cNvPr>
          <p:cNvSpPr txBox="1"/>
          <p:nvPr/>
        </p:nvSpPr>
        <p:spPr>
          <a:xfrm>
            <a:off x="1441400" y="5971677"/>
            <a:ext cx="2784756" cy="369332"/>
          </a:xfrm>
          <a:prstGeom prst="rect">
            <a:avLst/>
          </a:prstGeom>
          <a:noFill/>
        </p:spPr>
        <p:txBody>
          <a:bodyPr wrap="square" rtlCol="0">
            <a:spAutoFit/>
          </a:bodyPr>
          <a:lstStyle/>
          <a:p>
            <a:r>
              <a:rPr kumimoji="1" lang="ja-JP" altLang="en-US" dirty="0"/>
              <a:t>グレースケール化</a:t>
            </a:r>
            <a:r>
              <a:rPr kumimoji="1" lang="en-US" altLang="ja-JP" dirty="0"/>
              <a:t>(2</a:t>
            </a:r>
            <a:r>
              <a:rPr kumimoji="1" lang="ja-JP" altLang="en-US" dirty="0"/>
              <a:t>値化</a:t>
            </a:r>
            <a:r>
              <a:rPr kumimoji="1" lang="en-US" altLang="ja-JP" dirty="0"/>
              <a:t>)</a:t>
            </a:r>
            <a:endParaRPr kumimoji="1" lang="ja-JP" altLang="en-US" dirty="0"/>
          </a:p>
        </p:txBody>
      </p:sp>
      <p:sp>
        <p:nvSpPr>
          <p:cNvPr id="12" name="楕円 11">
            <a:extLst>
              <a:ext uri="{FF2B5EF4-FFF2-40B4-BE49-F238E27FC236}">
                <a16:creationId xmlns:a16="http://schemas.microsoft.com/office/drawing/2014/main" id="{697B9BC9-08D0-4720-95F5-1FB43B0B3D35}"/>
              </a:ext>
            </a:extLst>
          </p:cNvPr>
          <p:cNvSpPr/>
          <p:nvPr/>
        </p:nvSpPr>
        <p:spPr>
          <a:xfrm>
            <a:off x="6334128" y="325934"/>
            <a:ext cx="5197287" cy="522828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60D8A51F-C6DD-43F4-BB29-461B0ACD81B6}"/>
              </a:ext>
            </a:extLst>
          </p:cNvPr>
          <p:cNvCxnSpPr>
            <a:cxnSpLocks/>
            <a:stCxn id="4" idx="0"/>
            <a:endCxn id="12" idx="0"/>
          </p:cNvCxnSpPr>
          <p:nvPr/>
        </p:nvCxnSpPr>
        <p:spPr>
          <a:xfrm flipV="1">
            <a:off x="4217443" y="325934"/>
            <a:ext cx="4715329" cy="10911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82487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自然, 雨, 大きい, テーブル が含まれている画像&#10;&#10;自動的に生成された説明">
            <a:extLst>
              <a:ext uri="{FF2B5EF4-FFF2-40B4-BE49-F238E27FC236}">
                <a16:creationId xmlns:a16="http://schemas.microsoft.com/office/drawing/2014/main" id="{2E4EEF72-6BAB-4D43-8C15-6A9D8793A162}"/>
              </a:ext>
            </a:extLst>
          </p:cNvPr>
          <p:cNvPicPr>
            <a:picLocks noChangeAspect="1"/>
          </p:cNvPicPr>
          <p:nvPr/>
        </p:nvPicPr>
        <p:blipFill rotWithShape="1">
          <a:blip r:embed="rId3">
            <a:extLst>
              <a:ext uri="{28A0092B-C50C-407E-A947-70E740481C1C}">
                <a14:useLocalDpi xmlns:a14="http://schemas.microsoft.com/office/drawing/2010/main" val="0"/>
              </a:ext>
            </a:extLst>
          </a:blip>
          <a:srcRect l="9491" t="30156" r="68765" b="32780"/>
          <a:stretch/>
        </p:blipFill>
        <p:spPr>
          <a:xfrm>
            <a:off x="825185" y="1996594"/>
            <a:ext cx="2275367" cy="2661223"/>
          </a:xfrm>
          <a:prstGeom prst="rect">
            <a:avLst/>
          </a:prstGeom>
        </p:spPr>
      </p:pic>
      <p:sp>
        <p:nvSpPr>
          <p:cNvPr id="4" name="楕円 3">
            <a:extLst>
              <a:ext uri="{FF2B5EF4-FFF2-40B4-BE49-F238E27FC236}">
                <a16:creationId xmlns:a16="http://schemas.microsoft.com/office/drawing/2014/main" id="{BE6DE276-DA7F-4639-AA08-7CAC063776AF}"/>
              </a:ext>
            </a:extLst>
          </p:cNvPr>
          <p:cNvSpPr/>
          <p:nvPr/>
        </p:nvSpPr>
        <p:spPr>
          <a:xfrm>
            <a:off x="570582" y="1699852"/>
            <a:ext cx="2690648" cy="29849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0" name="表 10">
            <a:extLst>
              <a:ext uri="{FF2B5EF4-FFF2-40B4-BE49-F238E27FC236}">
                <a16:creationId xmlns:a16="http://schemas.microsoft.com/office/drawing/2014/main" id="{6C2A6D2F-DF31-434A-9FB1-C64D8C24AEF8}"/>
              </a:ext>
            </a:extLst>
          </p:cNvPr>
          <p:cNvGraphicFramePr>
            <a:graphicFrameLocks noGrp="1"/>
          </p:cNvGraphicFramePr>
          <p:nvPr/>
        </p:nvGraphicFramePr>
        <p:xfrm>
          <a:off x="4025789" y="1975454"/>
          <a:ext cx="4141080" cy="2709336"/>
        </p:xfrm>
        <a:graphic>
          <a:graphicData uri="http://schemas.openxmlformats.org/drawingml/2006/table">
            <a:tbl>
              <a:tblPr firstRow="1" bandRow="1">
                <a:tableStyleId>{2D5ABB26-0587-4C30-8999-92F81FD0307C}</a:tableStyleId>
              </a:tblPr>
              <a:tblGrid>
                <a:gridCol w="690180">
                  <a:extLst>
                    <a:ext uri="{9D8B030D-6E8A-4147-A177-3AD203B41FA5}">
                      <a16:colId xmlns:a16="http://schemas.microsoft.com/office/drawing/2014/main" val="1101922054"/>
                    </a:ext>
                  </a:extLst>
                </a:gridCol>
                <a:gridCol w="690180">
                  <a:extLst>
                    <a:ext uri="{9D8B030D-6E8A-4147-A177-3AD203B41FA5}">
                      <a16:colId xmlns:a16="http://schemas.microsoft.com/office/drawing/2014/main" val="347221860"/>
                    </a:ext>
                  </a:extLst>
                </a:gridCol>
                <a:gridCol w="690180">
                  <a:extLst>
                    <a:ext uri="{9D8B030D-6E8A-4147-A177-3AD203B41FA5}">
                      <a16:colId xmlns:a16="http://schemas.microsoft.com/office/drawing/2014/main" val="1506236490"/>
                    </a:ext>
                  </a:extLst>
                </a:gridCol>
                <a:gridCol w="690180">
                  <a:extLst>
                    <a:ext uri="{9D8B030D-6E8A-4147-A177-3AD203B41FA5}">
                      <a16:colId xmlns:a16="http://schemas.microsoft.com/office/drawing/2014/main" val="1381295562"/>
                    </a:ext>
                  </a:extLst>
                </a:gridCol>
                <a:gridCol w="690180">
                  <a:extLst>
                    <a:ext uri="{9D8B030D-6E8A-4147-A177-3AD203B41FA5}">
                      <a16:colId xmlns:a16="http://schemas.microsoft.com/office/drawing/2014/main" val="175195572"/>
                    </a:ext>
                  </a:extLst>
                </a:gridCol>
                <a:gridCol w="690180">
                  <a:extLst>
                    <a:ext uri="{9D8B030D-6E8A-4147-A177-3AD203B41FA5}">
                      <a16:colId xmlns:a16="http://schemas.microsoft.com/office/drawing/2014/main" val="680875242"/>
                    </a:ext>
                  </a:extLst>
                </a:gridCol>
              </a:tblGrid>
              <a:tr h="387048">
                <a:tc>
                  <a:txBody>
                    <a:bodyPr/>
                    <a:lstStyle/>
                    <a:p>
                      <a:r>
                        <a:rPr kumimoji="1" lang="en-US" altLang="ja-JP" dirty="0">
                          <a:solidFill>
                            <a:schemeClr val="bg2">
                              <a:lumMod val="50000"/>
                            </a:schemeClr>
                          </a:solidFill>
                        </a:rPr>
                        <a:t>0</a:t>
                      </a:r>
                      <a:endParaRPr kumimoji="1" lang="ja-JP" altLang="en-US" dirty="0">
                        <a:solidFill>
                          <a:schemeClr val="bg2">
                            <a:lumMod val="50000"/>
                          </a:schemeClr>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t>0</a:t>
                      </a:r>
                      <a:endParaRPr kumimoji="1" lang="ja-JP"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0</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0806456"/>
                  </a:ext>
                </a:extLst>
              </a:tr>
              <a:tr h="387048">
                <a:tc>
                  <a:txBody>
                    <a:bodyPr/>
                    <a:lstStyle/>
                    <a:p>
                      <a:r>
                        <a:rPr kumimoji="1" lang="en-US" altLang="ja-JP" dirty="0">
                          <a:solidFill>
                            <a:schemeClr val="bg2">
                              <a:lumMod val="50000"/>
                            </a:schemeClr>
                          </a:solidFill>
                        </a:rPr>
                        <a:t>0</a:t>
                      </a:r>
                      <a:endParaRPr kumimoji="1" lang="ja-JP" altLang="en-US" dirty="0">
                        <a:solidFill>
                          <a:schemeClr val="bg2">
                            <a:lumMod val="50000"/>
                          </a:schemeClr>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t>0</a:t>
                      </a:r>
                      <a:endParaRPr kumimoji="1" lang="ja-JP"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0</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8414054"/>
                  </a:ext>
                </a:extLst>
              </a:tr>
              <a:tr h="387048">
                <a:tc>
                  <a:txBody>
                    <a:bodyPr/>
                    <a:lstStyle/>
                    <a:p>
                      <a:r>
                        <a:rPr kumimoji="1" lang="en-US" altLang="ja-JP" dirty="0">
                          <a:solidFill>
                            <a:schemeClr val="bg2">
                              <a:lumMod val="50000"/>
                            </a:schemeClr>
                          </a:solidFill>
                        </a:rPr>
                        <a:t>0</a:t>
                      </a:r>
                      <a:endParaRPr kumimoji="1" lang="ja-JP" altLang="en-US" dirty="0">
                        <a:solidFill>
                          <a:schemeClr val="bg2">
                            <a:lumMod val="50000"/>
                          </a:schemeClr>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t>255</a:t>
                      </a:r>
                      <a:endParaRPr kumimoji="1" lang="ja-JP"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0425538"/>
                  </a:ext>
                </a:extLst>
              </a:tr>
              <a:tr h="387048">
                <a:tc>
                  <a:txBody>
                    <a:bodyPr/>
                    <a:lstStyle/>
                    <a:p>
                      <a:r>
                        <a:rPr kumimoji="1" lang="en-US" altLang="ja-JP" dirty="0">
                          <a:solidFill>
                            <a:schemeClr val="bg2">
                              <a:lumMod val="50000"/>
                            </a:schemeClr>
                          </a:solidFill>
                        </a:rPr>
                        <a:t>0</a:t>
                      </a:r>
                      <a:endParaRPr kumimoji="1" lang="ja-JP" altLang="en-US" dirty="0">
                        <a:solidFill>
                          <a:schemeClr val="bg2">
                            <a:lumMod val="50000"/>
                          </a:schemeClr>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t>255</a:t>
                      </a:r>
                      <a:endParaRPr kumimoji="1" lang="ja-JP"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7629881"/>
                  </a:ext>
                </a:extLst>
              </a:tr>
              <a:tr h="387048">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t>255</a:t>
                      </a:r>
                      <a:endParaRPr kumimoji="1" lang="ja-JP"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19785213"/>
                  </a:ext>
                </a:extLst>
              </a:tr>
              <a:tr h="387048">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7298882"/>
                  </a:ext>
                </a:extLst>
              </a:tr>
              <a:tr h="387048">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dirty="0">
                          <a:solidFill>
                            <a:schemeClr val="bg2">
                              <a:lumMod val="50000"/>
                            </a:schemeClr>
                          </a:solidFill>
                        </a:rPr>
                        <a:t>255</a:t>
                      </a:r>
                      <a:endParaRPr kumimoji="1" lang="ja-JP" altLang="en-US" dirty="0">
                        <a:solidFill>
                          <a:schemeClr val="bg2">
                            <a:lumMod val="50000"/>
                          </a:schemeClr>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3142781"/>
                  </a:ext>
                </a:extLst>
              </a:tr>
            </a:tbl>
          </a:graphicData>
        </a:graphic>
      </p:graphicFrame>
      <p:sp>
        <p:nvSpPr>
          <p:cNvPr id="12" name="矢印: 右 11">
            <a:extLst>
              <a:ext uri="{FF2B5EF4-FFF2-40B4-BE49-F238E27FC236}">
                <a16:creationId xmlns:a16="http://schemas.microsoft.com/office/drawing/2014/main" id="{93BA606C-01EE-42AD-9002-A4DB88CDC4C3}"/>
              </a:ext>
            </a:extLst>
          </p:cNvPr>
          <p:cNvSpPr/>
          <p:nvPr/>
        </p:nvSpPr>
        <p:spPr>
          <a:xfrm>
            <a:off x="3469689" y="3025109"/>
            <a:ext cx="438880" cy="53879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2DBEDF00-67D5-4E52-B02A-46875D87AB79}"/>
              </a:ext>
            </a:extLst>
          </p:cNvPr>
          <p:cNvGrpSpPr/>
          <p:nvPr/>
        </p:nvGrpSpPr>
        <p:grpSpPr>
          <a:xfrm>
            <a:off x="9493417" y="1233673"/>
            <a:ext cx="840829" cy="5541698"/>
            <a:chOff x="8823430" y="797541"/>
            <a:chExt cx="840829" cy="5541698"/>
          </a:xfrm>
        </p:grpSpPr>
        <p:sp>
          <p:nvSpPr>
            <p:cNvPr id="13" name="楕円 12">
              <a:extLst>
                <a:ext uri="{FF2B5EF4-FFF2-40B4-BE49-F238E27FC236}">
                  <a16:creationId xmlns:a16="http://schemas.microsoft.com/office/drawing/2014/main" id="{654D5606-AF97-4D87-A0B1-FABEDD1B88B7}"/>
                </a:ext>
              </a:extLst>
            </p:cNvPr>
            <p:cNvSpPr/>
            <p:nvPr/>
          </p:nvSpPr>
          <p:spPr>
            <a:xfrm>
              <a:off x="8823432" y="1799501"/>
              <a:ext cx="840827" cy="82673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0</a:t>
              </a:r>
              <a:endParaRPr kumimoji="1" lang="ja-JP" altLang="en-US" dirty="0">
                <a:solidFill>
                  <a:sysClr val="windowText" lastClr="000000"/>
                </a:solidFill>
              </a:endParaRPr>
            </a:p>
          </p:txBody>
        </p:sp>
        <p:sp>
          <p:nvSpPr>
            <p:cNvPr id="14" name="楕円 13">
              <a:extLst>
                <a:ext uri="{FF2B5EF4-FFF2-40B4-BE49-F238E27FC236}">
                  <a16:creationId xmlns:a16="http://schemas.microsoft.com/office/drawing/2014/main" id="{C2FE1338-C7E6-4005-B8CA-B607CA1E1AB6}"/>
                </a:ext>
              </a:extLst>
            </p:cNvPr>
            <p:cNvSpPr/>
            <p:nvPr/>
          </p:nvSpPr>
          <p:spPr>
            <a:xfrm>
              <a:off x="8823431" y="2801461"/>
              <a:ext cx="840827" cy="82673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255</a:t>
              </a:r>
              <a:endParaRPr kumimoji="1" lang="ja-JP" altLang="en-US" dirty="0">
                <a:solidFill>
                  <a:sysClr val="windowText" lastClr="000000"/>
                </a:solidFill>
              </a:endParaRPr>
            </a:p>
          </p:txBody>
        </p:sp>
        <p:sp>
          <p:nvSpPr>
            <p:cNvPr id="15" name="楕円 14">
              <a:extLst>
                <a:ext uri="{FF2B5EF4-FFF2-40B4-BE49-F238E27FC236}">
                  <a16:creationId xmlns:a16="http://schemas.microsoft.com/office/drawing/2014/main" id="{C6C5761C-10A8-4F36-8062-9D986ECC79F0}"/>
                </a:ext>
              </a:extLst>
            </p:cNvPr>
            <p:cNvSpPr/>
            <p:nvPr/>
          </p:nvSpPr>
          <p:spPr>
            <a:xfrm>
              <a:off x="8823432" y="797541"/>
              <a:ext cx="840827" cy="82673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0</a:t>
              </a:r>
              <a:endParaRPr kumimoji="1" lang="ja-JP" altLang="en-US" dirty="0">
                <a:solidFill>
                  <a:sysClr val="windowText" lastClr="000000"/>
                </a:solidFill>
              </a:endParaRPr>
            </a:p>
          </p:txBody>
        </p:sp>
        <p:sp>
          <p:nvSpPr>
            <p:cNvPr id="16" name="楕円 15">
              <a:extLst>
                <a:ext uri="{FF2B5EF4-FFF2-40B4-BE49-F238E27FC236}">
                  <a16:creationId xmlns:a16="http://schemas.microsoft.com/office/drawing/2014/main" id="{D725D9D3-B48C-4D93-BC92-7C164FCE9785}"/>
                </a:ext>
              </a:extLst>
            </p:cNvPr>
            <p:cNvSpPr/>
            <p:nvPr/>
          </p:nvSpPr>
          <p:spPr>
            <a:xfrm>
              <a:off x="8823430" y="3808315"/>
              <a:ext cx="840827" cy="82673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255</a:t>
              </a:r>
              <a:endParaRPr kumimoji="1" lang="ja-JP" altLang="en-US" dirty="0">
                <a:solidFill>
                  <a:sysClr val="windowText" lastClr="000000"/>
                </a:solidFill>
              </a:endParaRPr>
            </a:p>
          </p:txBody>
        </p:sp>
        <p:sp>
          <p:nvSpPr>
            <p:cNvPr id="17" name="楕円 16">
              <a:extLst>
                <a:ext uri="{FF2B5EF4-FFF2-40B4-BE49-F238E27FC236}">
                  <a16:creationId xmlns:a16="http://schemas.microsoft.com/office/drawing/2014/main" id="{B12AA52A-712A-439F-A745-3F84CD4BC9FD}"/>
                </a:ext>
              </a:extLst>
            </p:cNvPr>
            <p:cNvSpPr/>
            <p:nvPr/>
          </p:nvSpPr>
          <p:spPr>
            <a:xfrm>
              <a:off x="8823430" y="4815169"/>
              <a:ext cx="840827" cy="82673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255</a:t>
              </a:r>
              <a:endParaRPr kumimoji="1" lang="ja-JP" altLang="en-US" dirty="0">
                <a:solidFill>
                  <a:sysClr val="windowText" lastClr="000000"/>
                </a:solidFill>
              </a:endParaRPr>
            </a:p>
          </p:txBody>
        </p:sp>
        <p:sp>
          <p:nvSpPr>
            <p:cNvPr id="18" name="テキスト ボックス 17">
              <a:extLst>
                <a:ext uri="{FF2B5EF4-FFF2-40B4-BE49-F238E27FC236}">
                  <a16:creationId xmlns:a16="http://schemas.microsoft.com/office/drawing/2014/main" id="{DCC58C9A-FCBD-4C0C-966B-23439FED56A2}"/>
                </a:ext>
              </a:extLst>
            </p:cNvPr>
            <p:cNvSpPr txBox="1"/>
            <p:nvPr/>
          </p:nvSpPr>
          <p:spPr>
            <a:xfrm rot="5400000">
              <a:off x="9038637" y="5875793"/>
              <a:ext cx="557560" cy="369332"/>
            </a:xfrm>
            <a:prstGeom prst="rect">
              <a:avLst/>
            </a:prstGeom>
            <a:noFill/>
          </p:spPr>
          <p:txBody>
            <a:bodyPr wrap="square" rtlCol="0">
              <a:spAutoFit/>
            </a:bodyPr>
            <a:lstStyle/>
            <a:p>
              <a:r>
                <a:rPr kumimoji="1" lang="en-US" altLang="ja-JP" dirty="0"/>
                <a:t>…</a:t>
              </a:r>
              <a:endParaRPr kumimoji="1" lang="ja-JP" altLang="en-US" dirty="0"/>
            </a:p>
          </p:txBody>
        </p:sp>
      </p:grpSp>
      <p:sp>
        <p:nvSpPr>
          <p:cNvPr id="20" name="テキスト ボックス 19">
            <a:extLst>
              <a:ext uri="{FF2B5EF4-FFF2-40B4-BE49-F238E27FC236}">
                <a16:creationId xmlns:a16="http://schemas.microsoft.com/office/drawing/2014/main" id="{81092499-368A-4C21-87A3-19EFE494CD1D}"/>
              </a:ext>
            </a:extLst>
          </p:cNvPr>
          <p:cNvSpPr txBox="1"/>
          <p:nvPr/>
        </p:nvSpPr>
        <p:spPr>
          <a:xfrm>
            <a:off x="9464561" y="373930"/>
            <a:ext cx="1313793" cy="369332"/>
          </a:xfrm>
          <a:prstGeom prst="rect">
            <a:avLst/>
          </a:prstGeom>
          <a:noFill/>
        </p:spPr>
        <p:txBody>
          <a:bodyPr wrap="square" rtlCol="0">
            <a:spAutoFit/>
          </a:bodyPr>
          <a:lstStyle/>
          <a:p>
            <a:r>
              <a:rPr kumimoji="1" lang="ja-JP" altLang="en-US" dirty="0"/>
              <a:t>入力層</a:t>
            </a:r>
          </a:p>
        </p:txBody>
      </p:sp>
      <p:cxnSp>
        <p:nvCxnSpPr>
          <p:cNvPr id="25" name="直線矢印コネクタ 24">
            <a:extLst>
              <a:ext uri="{FF2B5EF4-FFF2-40B4-BE49-F238E27FC236}">
                <a16:creationId xmlns:a16="http://schemas.microsoft.com/office/drawing/2014/main" id="{689DCDD9-0212-45FA-A1B9-83FDE6AE2A0D}"/>
              </a:ext>
            </a:extLst>
          </p:cNvPr>
          <p:cNvCxnSpPr>
            <a:cxnSpLocks/>
            <a:endCxn id="15" idx="2"/>
          </p:cNvCxnSpPr>
          <p:nvPr/>
        </p:nvCxnSpPr>
        <p:spPr>
          <a:xfrm flipV="1">
            <a:off x="5273653" y="1647043"/>
            <a:ext cx="4219766" cy="58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2C1B469F-4E4A-4CA6-8034-F2F6C2587FF2}"/>
              </a:ext>
            </a:extLst>
          </p:cNvPr>
          <p:cNvCxnSpPr>
            <a:cxnSpLocks/>
            <a:endCxn id="13" idx="2"/>
          </p:cNvCxnSpPr>
          <p:nvPr/>
        </p:nvCxnSpPr>
        <p:spPr>
          <a:xfrm>
            <a:off x="5273653" y="2586230"/>
            <a:ext cx="4219766" cy="62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1EE3418B-338E-4FB5-B357-1820EFEFBFD6}"/>
              </a:ext>
            </a:extLst>
          </p:cNvPr>
          <p:cNvCxnSpPr>
            <a:cxnSpLocks/>
            <a:endCxn id="14" idx="2"/>
          </p:cNvCxnSpPr>
          <p:nvPr/>
        </p:nvCxnSpPr>
        <p:spPr>
          <a:xfrm>
            <a:off x="5273653" y="2990589"/>
            <a:ext cx="4219765" cy="660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B99ED7D6-681F-4E2C-AAA6-F86D56D67474}"/>
              </a:ext>
            </a:extLst>
          </p:cNvPr>
          <p:cNvCxnSpPr>
            <a:cxnSpLocks/>
            <a:endCxn id="16" idx="2"/>
          </p:cNvCxnSpPr>
          <p:nvPr/>
        </p:nvCxnSpPr>
        <p:spPr>
          <a:xfrm>
            <a:off x="5273654" y="3354625"/>
            <a:ext cx="4219763" cy="1303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8241FE4F-A737-4777-AB7D-D40754B769EB}"/>
              </a:ext>
            </a:extLst>
          </p:cNvPr>
          <p:cNvCxnSpPr>
            <a:cxnSpLocks/>
            <a:endCxn id="17" idx="2"/>
          </p:cNvCxnSpPr>
          <p:nvPr/>
        </p:nvCxnSpPr>
        <p:spPr>
          <a:xfrm>
            <a:off x="5273655" y="3767994"/>
            <a:ext cx="4219762" cy="1896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F88606C7-2B93-4A7F-A37C-D06BB2A7906E}"/>
              </a:ext>
            </a:extLst>
          </p:cNvPr>
          <p:cNvSpPr txBox="1"/>
          <p:nvPr/>
        </p:nvSpPr>
        <p:spPr>
          <a:xfrm rot="5400000">
            <a:off x="5739454" y="4796866"/>
            <a:ext cx="557560" cy="369332"/>
          </a:xfrm>
          <a:prstGeom prst="rect">
            <a:avLst/>
          </a:prstGeom>
          <a:noFill/>
        </p:spPr>
        <p:txBody>
          <a:bodyPr wrap="square" rtlCol="0">
            <a:spAutoFit/>
          </a:bodyPr>
          <a:lstStyle/>
          <a:p>
            <a:r>
              <a:rPr kumimoji="1" lang="en-US" altLang="ja-JP" dirty="0"/>
              <a:t>…</a:t>
            </a:r>
            <a:endParaRPr kumimoji="1" lang="ja-JP" altLang="en-US" dirty="0"/>
          </a:p>
        </p:txBody>
      </p:sp>
      <p:sp>
        <p:nvSpPr>
          <p:cNvPr id="38" name="テキスト ボックス 37">
            <a:extLst>
              <a:ext uri="{FF2B5EF4-FFF2-40B4-BE49-F238E27FC236}">
                <a16:creationId xmlns:a16="http://schemas.microsoft.com/office/drawing/2014/main" id="{342D74EA-9395-4D93-840B-49221A3FB208}"/>
              </a:ext>
            </a:extLst>
          </p:cNvPr>
          <p:cNvSpPr txBox="1"/>
          <p:nvPr/>
        </p:nvSpPr>
        <p:spPr>
          <a:xfrm>
            <a:off x="8186433" y="3109840"/>
            <a:ext cx="557560" cy="369332"/>
          </a:xfrm>
          <a:prstGeom prst="rect">
            <a:avLst/>
          </a:prstGeom>
          <a:noFill/>
        </p:spPr>
        <p:txBody>
          <a:bodyPr wrap="square" rtlCol="0">
            <a:spAutoFit/>
          </a:bodyPr>
          <a:lstStyle/>
          <a:p>
            <a:r>
              <a:rPr kumimoji="1" lang="en-US" altLang="ja-JP" dirty="0"/>
              <a:t>…</a:t>
            </a:r>
            <a:endParaRPr kumimoji="1" lang="ja-JP" altLang="en-US" dirty="0"/>
          </a:p>
        </p:txBody>
      </p:sp>
      <p:sp>
        <p:nvSpPr>
          <p:cNvPr id="40" name="テキスト ボックス 39">
            <a:extLst>
              <a:ext uri="{FF2B5EF4-FFF2-40B4-BE49-F238E27FC236}">
                <a16:creationId xmlns:a16="http://schemas.microsoft.com/office/drawing/2014/main" id="{5FEEF85E-24F1-45A0-9F6A-2609892F1C85}"/>
              </a:ext>
            </a:extLst>
          </p:cNvPr>
          <p:cNvSpPr txBox="1"/>
          <p:nvPr/>
        </p:nvSpPr>
        <p:spPr>
          <a:xfrm rot="5400000">
            <a:off x="9708624" y="937779"/>
            <a:ext cx="557560" cy="369332"/>
          </a:xfrm>
          <a:prstGeom prst="rect">
            <a:avLst/>
          </a:prstGeom>
          <a:noFill/>
        </p:spPr>
        <p:txBody>
          <a:bodyPr wrap="square" rtlCol="0">
            <a:spAutoFit/>
          </a:bodyPr>
          <a:lstStyle/>
          <a:p>
            <a:r>
              <a:rPr kumimoji="1" lang="en-US" altLang="ja-JP" dirty="0"/>
              <a:t>…</a:t>
            </a:r>
            <a:endParaRPr kumimoji="1" lang="ja-JP" altLang="en-US" dirty="0"/>
          </a:p>
        </p:txBody>
      </p:sp>
    </p:spTree>
    <p:extLst>
      <p:ext uri="{BB962C8B-B14F-4D97-AF65-F5344CB8AC3E}">
        <p14:creationId xmlns:p14="http://schemas.microsoft.com/office/powerpoint/2010/main" val="50837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グループ化 104">
            <a:extLst>
              <a:ext uri="{FF2B5EF4-FFF2-40B4-BE49-F238E27FC236}">
                <a16:creationId xmlns:a16="http://schemas.microsoft.com/office/drawing/2014/main" id="{B638A073-51D3-4746-AC4D-7C2E628C7F1B}"/>
              </a:ext>
            </a:extLst>
          </p:cNvPr>
          <p:cNvGrpSpPr/>
          <p:nvPr/>
        </p:nvGrpSpPr>
        <p:grpSpPr>
          <a:xfrm>
            <a:off x="1190889" y="353589"/>
            <a:ext cx="9545285" cy="5742127"/>
            <a:chOff x="949398" y="307888"/>
            <a:chExt cx="9545285" cy="5742127"/>
          </a:xfrm>
        </p:grpSpPr>
        <p:sp>
          <p:nvSpPr>
            <p:cNvPr id="14" name="テキスト ボックス 13">
              <a:extLst>
                <a:ext uri="{FF2B5EF4-FFF2-40B4-BE49-F238E27FC236}">
                  <a16:creationId xmlns:a16="http://schemas.microsoft.com/office/drawing/2014/main" id="{D4B8790E-4E5E-451C-9FB5-AF87BC2B62F3}"/>
                </a:ext>
              </a:extLst>
            </p:cNvPr>
            <p:cNvSpPr txBox="1"/>
            <p:nvPr/>
          </p:nvSpPr>
          <p:spPr>
            <a:xfrm>
              <a:off x="949398" y="5572280"/>
              <a:ext cx="938071" cy="3460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BIZ UDゴシック" panose="020B0400000000000000" pitchFamily="49" charset="-128"/>
                  <a:ea typeface="BIZ UDゴシック" panose="020B0400000000000000" pitchFamily="49" charset="-128"/>
                  <a:cs typeface="+mn-cs"/>
                </a:rPr>
                <a:t>入力層</a:t>
              </a:r>
            </a:p>
          </p:txBody>
        </p:sp>
        <p:sp>
          <p:nvSpPr>
            <p:cNvPr id="15" name="テキスト ボックス 14">
              <a:extLst>
                <a:ext uri="{FF2B5EF4-FFF2-40B4-BE49-F238E27FC236}">
                  <a16:creationId xmlns:a16="http://schemas.microsoft.com/office/drawing/2014/main" id="{6483BA3B-72CF-4235-9B93-8B0E3FC796BA}"/>
                </a:ext>
              </a:extLst>
            </p:cNvPr>
            <p:cNvSpPr txBox="1"/>
            <p:nvPr/>
          </p:nvSpPr>
          <p:spPr>
            <a:xfrm>
              <a:off x="5251247" y="5549045"/>
              <a:ext cx="93807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prstClr val="black"/>
                  </a:solidFill>
                  <a:latin typeface="BIZ UDゴシック" panose="020B0400000000000000" pitchFamily="49" charset="-128"/>
                  <a:ea typeface="BIZ UDゴシック" panose="020B0400000000000000" pitchFamily="49" charset="-128"/>
                </a:rPr>
                <a:t>隠れ</a:t>
              </a:r>
              <a:r>
                <a:rPr kumimoji="1" lang="ja-JP" altLang="en-US" sz="1800" b="0" i="0" u="none" strike="noStrike" kern="1200" cap="none" spc="0" normalizeH="0" baseline="0" noProof="0" dirty="0">
                  <a:ln>
                    <a:noFill/>
                  </a:ln>
                  <a:solidFill>
                    <a:prstClr val="black"/>
                  </a:solidFill>
                  <a:effectLst/>
                  <a:uLnTx/>
                  <a:uFillTx/>
                  <a:latin typeface="BIZ UDゴシック" panose="020B0400000000000000" pitchFamily="49" charset="-128"/>
                  <a:ea typeface="BIZ UDゴシック" panose="020B0400000000000000" pitchFamily="49" charset="-128"/>
                  <a:cs typeface="+mn-cs"/>
                </a:rPr>
                <a:t>層</a:t>
              </a:r>
            </a:p>
          </p:txBody>
        </p:sp>
        <p:sp>
          <p:nvSpPr>
            <p:cNvPr id="16" name="テキスト ボックス 15">
              <a:extLst>
                <a:ext uri="{FF2B5EF4-FFF2-40B4-BE49-F238E27FC236}">
                  <a16:creationId xmlns:a16="http://schemas.microsoft.com/office/drawing/2014/main" id="{15C37962-58E5-4EE7-9DF4-7082AD615D9D}"/>
                </a:ext>
              </a:extLst>
            </p:cNvPr>
            <p:cNvSpPr txBox="1"/>
            <p:nvPr/>
          </p:nvSpPr>
          <p:spPr>
            <a:xfrm>
              <a:off x="9556612" y="5578129"/>
              <a:ext cx="938071" cy="3460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BIZ UDゴシック" panose="020B0400000000000000" pitchFamily="49" charset="-128"/>
                  <a:ea typeface="BIZ UDゴシック" panose="020B0400000000000000" pitchFamily="49" charset="-128"/>
                  <a:cs typeface="+mn-cs"/>
                </a:rPr>
                <a:t>出力層</a:t>
              </a:r>
            </a:p>
          </p:txBody>
        </p:sp>
        <p:sp>
          <p:nvSpPr>
            <p:cNvPr id="11" name="楕円 10">
              <a:extLst>
                <a:ext uri="{FF2B5EF4-FFF2-40B4-BE49-F238E27FC236}">
                  <a16:creationId xmlns:a16="http://schemas.microsoft.com/office/drawing/2014/main" id="{8E3ECDD2-2CA7-4F35-805A-F76471BD8693}"/>
                </a:ext>
              </a:extLst>
            </p:cNvPr>
            <p:cNvSpPr/>
            <p:nvPr/>
          </p:nvSpPr>
          <p:spPr>
            <a:xfrm>
              <a:off x="9479497" y="1652428"/>
              <a:ext cx="880797" cy="82648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12" name="楕円 11">
              <a:extLst>
                <a:ext uri="{FF2B5EF4-FFF2-40B4-BE49-F238E27FC236}">
                  <a16:creationId xmlns:a16="http://schemas.microsoft.com/office/drawing/2014/main" id="{2D9DF71C-3D84-4FAC-BA60-E6ACFDF47EE7}"/>
                </a:ext>
              </a:extLst>
            </p:cNvPr>
            <p:cNvSpPr/>
            <p:nvPr/>
          </p:nvSpPr>
          <p:spPr>
            <a:xfrm>
              <a:off x="9479496" y="3416427"/>
              <a:ext cx="880797" cy="82648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42" name="楕円 41">
              <a:extLst>
                <a:ext uri="{FF2B5EF4-FFF2-40B4-BE49-F238E27FC236}">
                  <a16:creationId xmlns:a16="http://schemas.microsoft.com/office/drawing/2014/main" id="{F10C0DA3-3A2E-415A-B873-2DDA404FA001}"/>
                </a:ext>
              </a:extLst>
            </p:cNvPr>
            <p:cNvSpPr/>
            <p:nvPr/>
          </p:nvSpPr>
          <p:spPr>
            <a:xfrm>
              <a:off x="7388559" y="984905"/>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44" name="楕円 43">
              <a:extLst>
                <a:ext uri="{FF2B5EF4-FFF2-40B4-BE49-F238E27FC236}">
                  <a16:creationId xmlns:a16="http://schemas.microsoft.com/office/drawing/2014/main" id="{BFF2F987-A011-4D72-9417-3FA92EEA860E}"/>
                </a:ext>
              </a:extLst>
            </p:cNvPr>
            <p:cNvSpPr/>
            <p:nvPr/>
          </p:nvSpPr>
          <p:spPr>
            <a:xfrm>
              <a:off x="7388559" y="2494078"/>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46" name="楕円 45">
              <a:extLst>
                <a:ext uri="{FF2B5EF4-FFF2-40B4-BE49-F238E27FC236}">
                  <a16:creationId xmlns:a16="http://schemas.microsoft.com/office/drawing/2014/main" id="{B0BC8889-0C4A-42C9-8D27-5FAF85FDC7BA}"/>
                </a:ext>
              </a:extLst>
            </p:cNvPr>
            <p:cNvSpPr/>
            <p:nvPr/>
          </p:nvSpPr>
          <p:spPr>
            <a:xfrm>
              <a:off x="7385380" y="4009499"/>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24" name="テキスト ボックス 23">
              <a:extLst>
                <a:ext uri="{FF2B5EF4-FFF2-40B4-BE49-F238E27FC236}">
                  <a16:creationId xmlns:a16="http://schemas.microsoft.com/office/drawing/2014/main" id="{E49F65BA-76AE-443E-986C-6544935B42FF}"/>
                </a:ext>
              </a:extLst>
            </p:cNvPr>
            <p:cNvSpPr txBox="1"/>
            <p:nvPr/>
          </p:nvSpPr>
          <p:spPr>
            <a:xfrm>
              <a:off x="6391395" y="2513288"/>
              <a:ext cx="469036" cy="523220"/>
            </a:xfrm>
            <a:prstGeom prst="rect">
              <a:avLst/>
            </a:prstGeom>
            <a:noFill/>
          </p:spPr>
          <p:txBody>
            <a:bodyPr wrap="square" rtlCol="0" anchor="ctr">
              <a:spAutoFit/>
            </a:bodyPr>
            <a:lstStyle/>
            <a:p>
              <a:r>
                <a:rPr lang="en-US" altLang="ja-JP" sz="2800" dirty="0"/>
                <a:t>…</a:t>
              </a:r>
              <a:endParaRPr kumimoji="1" lang="ja-JP" altLang="en-US" sz="2800" dirty="0"/>
            </a:p>
          </p:txBody>
        </p:sp>
        <p:cxnSp>
          <p:nvCxnSpPr>
            <p:cNvPr id="28" name="直線矢印コネクタ 27">
              <a:extLst>
                <a:ext uri="{FF2B5EF4-FFF2-40B4-BE49-F238E27FC236}">
                  <a16:creationId xmlns:a16="http://schemas.microsoft.com/office/drawing/2014/main" id="{E08791B2-D76B-4D17-908C-A5F51F2F401C}"/>
                </a:ext>
              </a:extLst>
            </p:cNvPr>
            <p:cNvCxnSpPr>
              <a:stCxn id="42" idx="6"/>
              <a:endCxn id="11" idx="2"/>
            </p:cNvCxnSpPr>
            <p:nvPr/>
          </p:nvCxnSpPr>
          <p:spPr>
            <a:xfrm>
              <a:off x="8269356" y="1398149"/>
              <a:ext cx="1210141" cy="66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DDE896E-0114-4DA0-B1D5-6BEA465D8B26}"/>
                </a:ext>
              </a:extLst>
            </p:cNvPr>
            <p:cNvCxnSpPr>
              <a:stCxn id="42" idx="6"/>
              <a:endCxn id="12" idx="2"/>
            </p:cNvCxnSpPr>
            <p:nvPr/>
          </p:nvCxnSpPr>
          <p:spPr>
            <a:xfrm>
              <a:off x="8269356" y="1398149"/>
              <a:ext cx="1210140" cy="2431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10759A1A-62C5-4ACE-BC74-05F67A14B3DB}"/>
                </a:ext>
              </a:extLst>
            </p:cNvPr>
            <p:cNvCxnSpPr>
              <a:stCxn id="44" idx="6"/>
              <a:endCxn id="11" idx="2"/>
            </p:cNvCxnSpPr>
            <p:nvPr/>
          </p:nvCxnSpPr>
          <p:spPr>
            <a:xfrm flipV="1">
              <a:off x="8269356" y="2065672"/>
              <a:ext cx="1210141" cy="841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0B6281E-C6D9-45FD-ADC7-70E55C843CF5}"/>
                </a:ext>
              </a:extLst>
            </p:cNvPr>
            <p:cNvCxnSpPr>
              <a:stCxn id="44" idx="6"/>
              <a:endCxn id="12" idx="2"/>
            </p:cNvCxnSpPr>
            <p:nvPr/>
          </p:nvCxnSpPr>
          <p:spPr>
            <a:xfrm>
              <a:off x="8269356" y="2907322"/>
              <a:ext cx="1210140" cy="922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BBB4DC2-1021-46F2-BE68-B8241C720739}"/>
                </a:ext>
              </a:extLst>
            </p:cNvPr>
            <p:cNvCxnSpPr>
              <a:stCxn id="46" idx="6"/>
              <a:endCxn id="11" idx="2"/>
            </p:cNvCxnSpPr>
            <p:nvPr/>
          </p:nvCxnSpPr>
          <p:spPr>
            <a:xfrm flipV="1">
              <a:off x="8266177" y="2065672"/>
              <a:ext cx="1213320" cy="2357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9FB3937F-EF33-4ADC-8927-7EAFCBE3BFDF}"/>
                </a:ext>
              </a:extLst>
            </p:cNvPr>
            <p:cNvCxnSpPr>
              <a:stCxn id="46" idx="6"/>
              <a:endCxn id="12" idx="2"/>
            </p:cNvCxnSpPr>
            <p:nvPr/>
          </p:nvCxnSpPr>
          <p:spPr>
            <a:xfrm flipV="1">
              <a:off x="8266177" y="3829671"/>
              <a:ext cx="1213319" cy="593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左中かっこ 59">
              <a:extLst>
                <a:ext uri="{FF2B5EF4-FFF2-40B4-BE49-F238E27FC236}">
                  <a16:creationId xmlns:a16="http://schemas.microsoft.com/office/drawing/2014/main" id="{EDA518A6-E740-419F-B8BF-A43BC0CC36BC}"/>
                </a:ext>
              </a:extLst>
            </p:cNvPr>
            <p:cNvSpPr/>
            <p:nvPr/>
          </p:nvSpPr>
          <p:spPr>
            <a:xfrm rot="16200000">
              <a:off x="5587299" y="2178993"/>
              <a:ext cx="277603" cy="6054566"/>
            </a:xfrm>
            <a:prstGeom prst="lef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9456B724-E505-4A8D-8080-AE05554E1508}"/>
                </a:ext>
              </a:extLst>
            </p:cNvPr>
            <p:cNvGrpSpPr/>
            <p:nvPr/>
          </p:nvGrpSpPr>
          <p:grpSpPr>
            <a:xfrm>
              <a:off x="950909" y="307888"/>
              <a:ext cx="3523188" cy="5742127"/>
              <a:chOff x="1857109" y="277531"/>
              <a:chExt cx="3523188" cy="5742127"/>
            </a:xfrm>
          </p:grpSpPr>
          <p:sp>
            <p:nvSpPr>
              <p:cNvPr id="2" name="楕円 1">
                <a:extLst>
                  <a:ext uri="{FF2B5EF4-FFF2-40B4-BE49-F238E27FC236}">
                    <a16:creationId xmlns:a16="http://schemas.microsoft.com/office/drawing/2014/main" id="{8A95F7FF-027B-46DF-BBBD-66895F66530D}"/>
                  </a:ext>
                </a:extLst>
              </p:cNvPr>
              <p:cNvSpPr/>
              <p:nvPr/>
            </p:nvSpPr>
            <p:spPr>
              <a:xfrm>
                <a:off x="1857109" y="277531"/>
                <a:ext cx="880797" cy="8264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5" name="楕円 4">
                <a:extLst>
                  <a:ext uri="{FF2B5EF4-FFF2-40B4-BE49-F238E27FC236}">
                    <a16:creationId xmlns:a16="http://schemas.microsoft.com/office/drawing/2014/main" id="{EC2AD88C-A352-42A2-945E-D634E4D792A8}"/>
                  </a:ext>
                </a:extLst>
              </p:cNvPr>
              <p:cNvSpPr/>
              <p:nvPr/>
            </p:nvSpPr>
            <p:spPr>
              <a:xfrm>
                <a:off x="1857109" y="1640357"/>
                <a:ext cx="880797" cy="8264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6" name="楕円 5">
                <a:extLst>
                  <a:ext uri="{FF2B5EF4-FFF2-40B4-BE49-F238E27FC236}">
                    <a16:creationId xmlns:a16="http://schemas.microsoft.com/office/drawing/2014/main" id="{DDC64B62-0FFD-4561-A2BD-3C2128FE4796}"/>
                  </a:ext>
                </a:extLst>
              </p:cNvPr>
              <p:cNvSpPr/>
              <p:nvPr/>
            </p:nvSpPr>
            <p:spPr>
              <a:xfrm>
                <a:off x="1857109" y="3003183"/>
                <a:ext cx="880797" cy="8264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7" name="楕円 6">
                <a:extLst>
                  <a:ext uri="{FF2B5EF4-FFF2-40B4-BE49-F238E27FC236}">
                    <a16:creationId xmlns:a16="http://schemas.microsoft.com/office/drawing/2014/main" id="{7FFD6FA3-714A-4F7F-A05D-C256FE41FD58}"/>
                  </a:ext>
                </a:extLst>
              </p:cNvPr>
              <p:cNvSpPr/>
              <p:nvPr/>
            </p:nvSpPr>
            <p:spPr>
              <a:xfrm>
                <a:off x="4499500" y="954548"/>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8" name="楕円 7">
                <a:extLst>
                  <a:ext uri="{FF2B5EF4-FFF2-40B4-BE49-F238E27FC236}">
                    <a16:creationId xmlns:a16="http://schemas.microsoft.com/office/drawing/2014/main" id="{21841157-63BD-4A2F-8A7E-03686652610D}"/>
                  </a:ext>
                </a:extLst>
              </p:cNvPr>
              <p:cNvSpPr/>
              <p:nvPr/>
            </p:nvSpPr>
            <p:spPr>
              <a:xfrm>
                <a:off x="1857109" y="4366009"/>
                <a:ext cx="880797" cy="8264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9" name="楕円 8">
                <a:extLst>
                  <a:ext uri="{FF2B5EF4-FFF2-40B4-BE49-F238E27FC236}">
                    <a16:creationId xmlns:a16="http://schemas.microsoft.com/office/drawing/2014/main" id="{87E5DCB8-D0EC-4B4D-A2A2-7C7217B4CADA}"/>
                  </a:ext>
                </a:extLst>
              </p:cNvPr>
              <p:cNvSpPr/>
              <p:nvPr/>
            </p:nvSpPr>
            <p:spPr>
              <a:xfrm>
                <a:off x="4499500" y="3979142"/>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10" name="楕円 9">
                <a:extLst>
                  <a:ext uri="{FF2B5EF4-FFF2-40B4-BE49-F238E27FC236}">
                    <a16:creationId xmlns:a16="http://schemas.microsoft.com/office/drawing/2014/main" id="{E98C305C-5EF4-43D6-B3B5-C082BC8A311A}"/>
                  </a:ext>
                </a:extLst>
              </p:cNvPr>
              <p:cNvSpPr/>
              <p:nvPr/>
            </p:nvSpPr>
            <p:spPr>
              <a:xfrm>
                <a:off x="4499500" y="2466845"/>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cxnSp>
            <p:nvCxnSpPr>
              <p:cNvPr id="18" name="直線矢印コネクタ 17">
                <a:extLst>
                  <a:ext uri="{FF2B5EF4-FFF2-40B4-BE49-F238E27FC236}">
                    <a16:creationId xmlns:a16="http://schemas.microsoft.com/office/drawing/2014/main" id="{1B0A4327-4366-43EE-9FCB-694AE22CD3E2}"/>
                  </a:ext>
                </a:extLst>
              </p:cNvPr>
              <p:cNvCxnSpPr>
                <a:stCxn id="2" idx="6"/>
                <a:endCxn id="7" idx="2"/>
              </p:cNvCxnSpPr>
              <p:nvPr/>
            </p:nvCxnSpPr>
            <p:spPr>
              <a:xfrm>
                <a:off x="2737906" y="690775"/>
                <a:ext cx="1761594" cy="677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BF3B9380-D1C9-4E66-9A52-976E9A93F1CB}"/>
                  </a:ext>
                </a:extLst>
              </p:cNvPr>
              <p:cNvCxnSpPr>
                <a:stCxn id="2" idx="6"/>
                <a:endCxn id="10" idx="2"/>
              </p:cNvCxnSpPr>
              <p:nvPr/>
            </p:nvCxnSpPr>
            <p:spPr>
              <a:xfrm>
                <a:off x="2737906" y="690775"/>
                <a:ext cx="1761594" cy="2189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7FE4DBA7-80CE-45C1-B6CE-F23EE3DE39C9}"/>
                  </a:ext>
                </a:extLst>
              </p:cNvPr>
              <p:cNvCxnSpPr>
                <a:cxnSpLocks/>
                <a:stCxn id="2" idx="6"/>
                <a:endCxn id="9" idx="2"/>
              </p:cNvCxnSpPr>
              <p:nvPr/>
            </p:nvCxnSpPr>
            <p:spPr>
              <a:xfrm>
                <a:off x="2737906" y="690775"/>
                <a:ext cx="1761594" cy="3701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096AC823-5852-4723-B7BC-90A87F455608}"/>
                  </a:ext>
                </a:extLst>
              </p:cNvPr>
              <p:cNvCxnSpPr>
                <a:stCxn id="5" idx="6"/>
                <a:endCxn id="7" idx="2"/>
              </p:cNvCxnSpPr>
              <p:nvPr/>
            </p:nvCxnSpPr>
            <p:spPr>
              <a:xfrm flipV="1">
                <a:off x="2737906" y="1367792"/>
                <a:ext cx="1761594" cy="685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5B6C426-A1A4-4EFA-81F1-C3B02E242A1D}"/>
                  </a:ext>
                </a:extLst>
              </p:cNvPr>
              <p:cNvCxnSpPr>
                <a:stCxn id="5" idx="6"/>
                <a:endCxn id="10" idx="2"/>
              </p:cNvCxnSpPr>
              <p:nvPr/>
            </p:nvCxnSpPr>
            <p:spPr>
              <a:xfrm>
                <a:off x="2737906" y="2053601"/>
                <a:ext cx="1761594" cy="826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0EEEA8AC-395E-4528-925C-0E7A2AC49F92}"/>
                  </a:ext>
                </a:extLst>
              </p:cNvPr>
              <p:cNvCxnSpPr>
                <a:stCxn id="5" idx="6"/>
                <a:endCxn id="9" idx="2"/>
              </p:cNvCxnSpPr>
              <p:nvPr/>
            </p:nvCxnSpPr>
            <p:spPr>
              <a:xfrm>
                <a:off x="2737906" y="2053601"/>
                <a:ext cx="1761594" cy="2338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4838475A-811C-4FBD-9321-97772CF3B43A}"/>
                  </a:ext>
                </a:extLst>
              </p:cNvPr>
              <p:cNvCxnSpPr>
                <a:stCxn id="6" idx="6"/>
                <a:endCxn id="10" idx="2"/>
              </p:cNvCxnSpPr>
              <p:nvPr/>
            </p:nvCxnSpPr>
            <p:spPr>
              <a:xfrm flipV="1">
                <a:off x="2737906" y="2880089"/>
                <a:ext cx="1761594" cy="536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F0645EA5-555B-4F29-BF13-981578BA0B3F}"/>
                  </a:ext>
                </a:extLst>
              </p:cNvPr>
              <p:cNvCxnSpPr>
                <a:stCxn id="6" idx="6"/>
                <a:endCxn id="7" idx="2"/>
              </p:cNvCxnSpPr>
              <p:nvPr/>
            </p:nvCxnSpPr>
            <p:spPr>
              <a:xfrm flipV="1">
                <a:off x="2737906" y="1367792"/>
                <a:ext cx="1761594" cy="2048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1137D465-C865-451B-A263-9C1CD1B5BAF7}"/>
                  </a:ext>
                </a:extLst>
              </p:cNvPr>
              <p:cNvCxnSpPr>
                <a:stCxn id="6" idx="6"/>
                <a:endCxn id="9" idx="2"/>
              </p:cNvCxnSpPr>
              <p:nvPr/>
            </p:nvCxnSpPr>
            <p:spPr>
              <a:xfrm>
                <a:off x="2737906" y="3416427"/>
                <a:ext cx="1761594" cy="975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342B07A0-E28F-43F7-9E2B-AF30DE6AC15D}"/>
                  </a:ext>
                </a:extLst>
              </p:cNvPr>
              <p:cNvCxnSpPr>
                <a:stCxn id="8" idx="6"/>
                <a:endCxn id="7" idx="2"/>
              </p:cNvCxnSpPr>
              <p:nvPr/>
            </p:nvCxnSpPr>
            <p:spPr>
              <a:xfrm flipV="1">
                <a:off x="2737906" y="1367792"/>
                <a:ext cx="1761594" cy="3411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C7149E98-8692-4644-B9E5-92B281AB4F73}"/>
                  </a:ext>
                </a:extLst>
              </p:cNvPr>
              <p:cNvCxnSpPr>
                <a:stCxn id="8" idx="6"/>
                <a:endCxn id="10" idx="2"/>
              </p:cNvCxnSpPr>
              <p:nvPr/>
            </p:nvCxnSpPr>
            <p:spPr>
              <a:xfrm flipV="1">
                <a:off x="2737906" y="2880089"/>
                <a:ext cx="1761594" cy="1899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7230308B-8C01-4ED6-9623-090E39F7847E}"/>
                  </a:ext>
                </a:extLst>
              </p:cNvPr>
              <p:cNvCxnSpPr>
                <a:stCxn id="8" idx="6"/>
                <a:endCxn id="9" idx="2"/>
              </p:cNvCxnSpPr>
              <p:nvPr/>
            </p:nvCxnSpPr>
            <p:spPr>
              <a:xfrm flipV="1">
                <a:off x="2737906" y="4392386"/>
                <a:ext cx="1761594" cy="386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70D8872C-2AAE-48A5-A84F-FC69D5EABE52}"/>
                  </a:ext>
                </a:extLst>
              </p:cNvPr>
              <p:cNvCxnSpPr>
                <a:cxnSpLocks/>
              </p:cNvCxnSpPr>
              <p:nvPr/>
            </p:nvCxnSpPr>
            <p:spPr>
              <a:xfrm>
                <a:off x="3533313" y="418210"/>
                <a:ext cx="0" cy="560144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cxnSp>
          <p:nvCxnSpPr>
            <p:cNvPr id="63" name="直線コネクタ 62">
              <a:extLst>
                <a:ext uri="{FF2B5EF4-FFF2-40B4-BE49-F238E27FC236}">
                  <a16:creationId xmlns:a16="http://schemas.microsoft.com/office/drawing/2014/main" id="{87FEDD43-10F9-47E7-9015-5ABE427E82F9}"/>
                </a:ext>
              </a:extLst>
            </p:cNvPr>
            <p:cNvCxnSpPr>
              <a:cxnSpLocks/>
            </p:cNvCxnSpPr>
            <p:nvPr/>
          </p:nvCxnSpPr>
          <p:spPr>
            <a:xfrm>
              <a:off x="8842610" y="389477"/>
              <a:ext cx="0" cy="552890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7" name="楕円 66">
              <a:extLst>
                <a:ext uri="{FF2B5EF4-FFF2-40B4-BE49-F238E27FC236}">
                  <a16:creationId xmlns:a16="http://schemas.microsoft.com/office/drawing/2014/main" id="{F9FCC533-9633-4629-B968-766764A4C341}"/>
                </a:ext>
              </a:extLst>
            </p:cNvPr>
            <p:cNvSpPr/>
            <p:nvPr/>
          </p:nvSpPr>
          <p:spPr>
            <a:xfrm>
              <a:off x="5048724" y="984905"/>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Yu Mincho Light"/>
                <a:ea typeface="+mn-ea"/>
                <a:cs typeface="+mn-cs"/>
              </a:endParaRPr>
            </a:p>
          </p:txBody>
        </p:sp>
        <p:sp>
          <p:nvSpPr>
            <p:cNvPr id="82" name="楕円 81">
              <a:extLst>
                <a:ext uri="{FF2B5EF4-FFF2-40B4-BE49-F238E27FC236}">
                  <a16:creationId xmlns:a16="http://schemas.microsoft.com/office/drawing/2014/main" id="{9936C14E-2FDF-4379-80B2-388277D21606}"/>
                </a:ext>
              </a:extLst>
            </p:cNvPr>
            <p:cNvSpPr/>
            <p:nvPr/>
          </p:nvSpPr>
          <p:spPr>
            <a:xfrm>
              <a:off x="5042925" y="2502440"/>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Yu Mincho Light"/>
                <a:ea typeface="+mn-ea"/>
                <a:cs typeface="+mn-cs"/>
              </a:endParaRPr>
            </a:p>
          </p:txBody>
        </p:sp>
        <p:sp>
          <p:nvSpPr>
            <p:cNvPr id="83" name="楕円 82">
              <a:extLst>
                <a:ext uri="{FF2B5EF4-FFF2-40B4-BE49-F238E27FC236}">
                  <a16:creationId xmlns:a16="http://schemas.microsoft.com/office/drawing/2014/main" id="{76BCC39F-1425-479C-86E1-6EB33CAE012F}"/>
                </a:ext>
              </a:extLst>
            </p:cNvPr>
            <p:cNvSpPr/>
            <p:nvPr/>
          </p:nvSpPr>
          <p:spPr>
            <a:xfrm>
              <a:off x="5050530" y="4009499"/>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Yu Mincho Light"/>
                <a:ea typeface="+mn-ea"/>
                <a:cs typeface="+mn-cs"/>
              </a:endParaRPr>
            </a:p>
          </p:txBody>
        </p:sp>
        <p:cxnSp>
          <p:nvCxnSpPr>
            <p:cNvPr id="85" name="直線矢印コネクタ 84">
              <a:extLst>
                <a:ext uri="{FF2B5EF4-FFF2-40B4-BE49-F238E27FC236}">
                  <a16:creationId xmlns:a16="http://schemas.microsoft.com/office/drawing/2014/main" id="{D054CB18-B17E-431C-82EF-4AC734C9EAA5}"/>
                </a:ext>
              </a:extLst>
            </p:cNvPr>
            <p:cNvCxnSpPr>
              <a:stCxn id="7" idx="6"/>
              <a:endCxn id="67" idx="2"/>
            </p:cNvCxnSpPr>
            <p:nvPr/>
          </p:nvCxnSpPr>
          <p:spPr>
            <a:xfrm>
              <a:off x="4474097" y="1398149"/>
              <a:ext cx="574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5CB5028D-E1FA-401B-A858-A5936E56980D}"/>
                </a:ext>
              </a:extLst>
            </p:cNvPr>
            <p:cNvCxnSpPr>
              <a:stCxn id="7" idx="6"/>
              <a:endCxn id="82" idx="2"/>
            </p:cNvCxnSpPr>
            <p:nvPr/>
          </p:nvCxnSpPr>
          <p:spPr>
            <a:xfrm>
              <a:off x="4474097" y="1398149"/>
              <a:ext cx="568828" cy="1517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A7293CC3-FD8D-4CE9-8C9E-57DBEAE6CF2C}"/>
                </a:ext>
              </a:extLst>
            </p:cNvPr>
            <p:cNvCxnSpPr>
              <a:stCxn id="7" idx="6"/>
              <a:endCxn id="83" idx="2"/>
            </p:cNvCxnSpPr>
            <p:nvPr/>
          </p:nvCxnSpPr>
          <p:spPr>
            <a:xfrm>
              <a:off x="4474097" y="1398149"/>
              <a:ext cx="576433" cy="3024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954FC26C-41FF-44F2-BC0B-27322C91FAFC}"/>
                </a:ext>
              </a:extLst>
            </p:cNvPr>
            <p:cNvCxnSpPr>
              <a:stCxn id="10" idx="6"/>
              <a:endCxn id="67" idx="2"/>
            </p:cNvCxnSpPr>
            <p:nvPr/>
          </p:nvCxnSpPr>
          <p:spPr>
            <a:xfrm flipV="1">
              <a:off x="4474097" y="1398149"/>
              <a:ext cx="574627" cy="151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9284823C-D0BD-45B2-9D7B-2F078D02532A}"/>
                </a:ext>
              </a:extLst>
            </p:cNvPr>
            <p:cNvCxnSpPr>
              <a:stCxn id="10" idx="6"/>
              <a:endCxn id="82" idx="2"/>
            </p:cNvCxnSpPr>
            <p:nvPr/>
          </p:nvCxnSpPr>
          <p:spPr>
            <a:xfrm>
              <a:off x="4474097" y="2910446"/>
              <a:ext cx="568828" cy="5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13F0A41D-FC5E-49F0-A550-D36D09099AB6}"/>
                </a:ext>
              </a:extLst>
            </p:cNvPr>
            <p:cNvCxnSpPr>
              <a:stCxn id="10" idx="6"/>
              <a:endCxn id="83" idx="2"/>
            </p:cNvCxnSpPr>
            <p:nvPr/>
          </p:nvCxnSpPr>
          <p:spPr>
            <a:xfrm>
              <a:off x="4474097" y="2910446"/>
              <a:ext cx="576433" cy="151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a:extLst>
                <a:ext uri="{FF2B5EF4-FFF2-40B4-BE49-F238E27FC236}">
                  <a16:creationId xmlns:a16="http://schemas.microsoft.com/office/drawing/2014/main" id="{70F1AAC7-EDAF-4363-A2F3-692EC4F38DB7}"/>
                </a:ext>
              </a:extLst>
            </p:cNvPr>
            <p:cNvCxnSpPr>
              <a:stCxn id="9" idx="6"/>
              <a:endCxn id="67" idx="2"/>
            </p:cNvCxnSpPr>
            <p:nvPr/>
          </p:nvCxnSpPr>
          <p:spPr>
            <a:xfrm flipV="1">
              <a:off x="4474097" y="1398149"/>
              <a:ext cx="574627" cy="3024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E39BDF6D-6A99-4F0D-BD0F-BF62FC5A64DA}"/>
                </a:ext>
              </a:extLst>
            </p:cNvPr>
            <p:cNvCxnSpPr>
              <a:stCxn id="9" idx="6"/>
              <a:endCxn id="82" idx="2"/>
            </p:cNvCxnSpPr>
            <p:nvPr/>
          </p:nvCxnSpPr>
          <p:spPr>
            <a:xfrm flipV="1">
              <a:off x="4474097" y="2915684"/>
              <a:ext cx="568828" cy="1507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12866850-B236-4CD4-82A3-8B58A76A3A94}"/>
                </a:ext>
              </a:extLst>
            </p:cNvPr>
            <p:cNvCxnSpPr>
              <a:stCxn id="9" idx="6"/>
              <a:endCxn id="83" idx="2"/>
            </p:cNvCxnSpPr>
            <p:nvPr/>
          </p:nvCxnSpPr>
          <p:spPr>
            <a:xfrm>
              <a:off x="4474097" y="4422743"/>
              <a:ext cx="576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5" name="L 字 54">
            <a:extLst>
              <a:ext uri="{FF2B5EF4-FFF2-40B4-BE49-F238E27FC236}">
                <a16:creationId xmlns:a16="http://schemas.microsoft.com/office/drawing/2014/main" id="{E3216758-7FC8-4DFA-9F66-48330E493B53}"/>
              </a:ext>
            </a:extLst>
          </p:cNvPr>
          <p:cNvSpPr/>
          <p:nvPr/>
        </p:nvSpPr>
        <p:spPr>
          <a:xfrm rot="10800000" flipH="1">
            <a:off x="472291" y="187085"/>
            <a:ext cx="4460236" cy="5231430"/>
          </a:xfrm>
          <a:prstGeom prst="corner">
            <a:avLst>
              <a:gd name="adj1" fmla="val 43916"/>
              <a:gd name="adj2" fmla="val 68208"/>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コネクタ: カギ線 3">
            <a:extLst>
              <a:ext uri="{FF2B5EF4-FFF2-40B4-BE49-F238E27FC236}">
                <a16:creationId xmlns:a16="http://schemas.microsoft.com/office/drawing/2014/main" id="{875408C8-A958-4F01-A407-D99577636B77}"/>
              </a:ext>
            </a:extLst>
          </p:cNvPr>
          <p:cNvCxnSpPr>
            <a:cxnSpLocks/>
          </p:cNvCxnSpPr>
          <p:nvPr/>
        </p:nvCxnSpPr>
        <p:spPr>
          <a:xfrm>
            <a:off x="2128960" y="5421564"/>
            <a:ext cx="1514763" cy="837196"/>
          </a:xfrm>
          <a:prstGeom prst="bent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B1732A5-DCA4-4E18-8F80-591B5863C8CC}"/>
              </a:ext>
            </a:extLst>
          </p:cNvPr>
          <p:cNvSpPr txBox="1"/>
          <p:nvPr/>
        </p:nvSpPr>
        <p:spPr>
          <a:xfrm>
            <a:off x="3643722" y="6055903"/>
            <a:ext cx="5149295" cy="461665"/>
          </a:xfrm>
          <a:prstGeom prst="rect">
            <a:avLst/>
          </a:prstGeom>
          <a:noFill/>
        </p:spPr>
        <p:txBody>
          <a:bodyPr wrap="square" rtlCol="0">
            <a:spAutoFit/>
          </a:bodyPr>
          <a:lstStyle/>
          <a:p>
            <a:r>
              <a:rPr kumimoji="1" lang="ja-JP" altLang="en-US" sz="2400" u="sng" dirty="0">
                <a:solidFill>
                  <a:srgbClr val="FF0000"/>
                </a:solidFill>
              </a:rPr>
              <a:t>単層パーセプトロン</a:t>
            </a:r>
            <a:r>
              <a:rPr kumimoji="1" lang="en-US" altLang="ja-JP" sz="2400" u="sng" dirty="0">
                <a:solidFill>
                  <a:srgbClr val="FF0000"/>
                </a:solidFill>
              </a:rPr>
              <a:t>1</a:t>
            </a:r>
            <a:r>
              <a:rPr kumimoji="1" lang="ja-JP" altLang="en-US" sz="2400" u="sng" dirty="0">
                <a:solidFill>
                  <a:srgbClr val="FF0000"/>
                </a:solidFill>
              </a:rPr>
              <a:t>個分の処理</a:t>
            </a:r>
          </a:p>
        </p:txBody>
      </p:sp>
    </p:spTree>
    <p:extLst>
      <p:ext uri="{BB962C8B-B14F-4D97-AF65-F5344CB8AC3E}">
        <p14:creationId xmlns:p14="http://schemas.microsoft.com/office/powerpoint/2010/main" val="8961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B6E3BAAE-D842-4FD3-9019-9874753441A5}"/>
              </a:ext>
            </a:extLst>
          </p:cNvPr>
          <p:cNvGrpSpPr/>
          <p:nvPr/>
        </p:nvGrpSpPr>
        <p:grpSpPr>
          <a:xfrm>
            <a:off x="2156500" y="651132"/>
            <a:ext cx="7675245" cy="4886986"/>
            <a:chOff x="2156460" y="613914"/>
            <a:chExt cx="7675245" cy="4886986"/>
          </a:xfrm>
        </p:grpSpPr>
        <p:grpSp>
          <p:nvGrpSpPr>
            <p:cNvPr id="39" name="グループ化 38">
              <a:extLst>
                <a:ext uri="{FF2B5EF4-FFF2-40B4-BE49-F238E27FC236}">
                  <a16:creationId xmlns:a16="http://schemas.microsoft.com/office/drawing/2014/main" id="{58F8B6D3-DE4B-4513-90D1-E28050ADAC8F}"/>
                </a:ext>
              </a:extLst>
            </p:cNvPr>
            <p:cNvGrpSpPr/>
            <p:nvPr/>
          </p:nvGrpSpPr>
          <p:grpSpPr>
            <a:xfrm>
              <a:off x="5499734" y="1886221"/>
              <a:ext cx="2293620" cy="2278380"/>
              <a:chOff x="6095999" y="2285871"/>
              <a:chExt cx="2293620" cy="2278380"/>
            </a:xfrm>
          </p:grpSpPr>
          <p:sp>
            <p:nvSpPr>
              <p:cNvPr id="8" name="楕円 7">
                <a:extLst>
                  <a:ext uri="{FF2B5EF4-FFF2-40B4-BE49-F238E27FC236}">
                    <a16:creationId xmlns:a16="http://schemas.microsoft.com/office/drawing/2014/main" id="{38E73401-CFD0-4A62-8C66-0C8301179098}"/>
                  </a:ext>
                </a:extLst>
              </p:cNvPr>
              <p:cNvSpPr/>
              <p:nvPr/>
            </p:nvSpPr>
            <p:spPr>
              <a:xfrm>
                <a:off x="6095999" y="2285871"/>
                <a:ext cx="2293620" cy="22783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 name="直線コネクタ 9">
                <a:extLst>
                  <a:ext uri="{FF2B5EF4-FFF2-40B4-BE49-F238E27FC236}">
                    <a16:creationId xmlns:a16="http://schemas.microsoft.com/office/drawing/2014/main" id="{962C5CC6-58A0-460C-90D9-3164752A7D1F}"/>
                  </a:ext>
                </a:extLst>
              </p:cNvPr>
              <p:cNvCxnSpPr>
                <a:stCxn id="8" idx="0"/>
                <a:endCxn id="8" idx="4"/>
              </p:cNvCxnSpPr>
              <p:nvPr/>
            </p:nvCxnSpPr>
            <p:spPr>
              <a:xfrm>
                <a:off x="7242809" y="2285871"/>
                <a:ext cx="0" cy="22783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60C5B85D-A2CB-4AEA-85AC-C6698C828F7D}"/>
                  </a:ext>
                </a:extLst>
              </p:cNvPr>
              <p:cNvSpPr txBox="1"/>
              <p:nvPr/>
            </p:nvSpPr>
            <p:spPr>
              <a:xfrm>
                <a:off x="6191249" y="3010941"/>
                <a:ext cx="1051559" cy="923330"/>
              </a:xfrm>
              <a:prstGeom prst="rect">
                <a:avLst/>
              </a:prstGeom>
              <a:noFill/>
              <a:ln>
                <a:noFill/>
              </a:ln>
            </p:spPr>
            <p:txBody>
              <a:bodyPr wrap="square" rtlCol="0">
                <a:spAutoFit/>
              </a:bodyPr>
              <a:lstStyle/>
              <a:p>
                <a:pPr algn="ctr"/>
                <a:r>
                  <a:rPr kumimoji="1" lang="ja-JP" altLang="en-US" dirty="0">
                    <a:latin typeface="BIZ UDゴシック" panose="020B0400000000000000" pitchFamily="49" charset="-128"/>
                    <a:ea typeface="BIZ UDゴシック" panose="020B0400000000000000" pitchFamily="49" charset="-128"/>
                  </a:rPr>
                  <a:t>入力の総和</a:t>
                </a:r>
                <a:endParaRPr lang="en-US" altLang="ja-JP" dirty="0">
                  <a:latin typeface="BIZ UDゴシック" panose="020B0400000000000000" pitchFamily="49" charset="-128"/>
                  <a:ea typeface="BIZ UDゴシック" panose="020B0400000000000000" pitchFamily="49" charset="-128"/>
                </a:endParaRPr>
              </a:p>
              <a:p>
                <a:pPr algn="ctr"/>
                <a:r>
                  <a:rPr kumimoji="1" lang="en-US" altLang="ja-JP" dirty="0" err="1">
                    <a:latin typeface="Cambria Math" panose="02040503050406030204" pitchFamily="18" charset="0"/>
                    <a:ea typeface="Cambria Math" panose="02040503050406030204" pitchFamily="18" charset="0"/>
                  </a:rPr>
                  <a:t>Σa</a:t>
                </a:r>
                <a:endParaRPr kumimoji="1" lang="ja-JP" altLang="en-US" dirty="0">
                  <a:latin typeface="Cambria Math" panose="02040503050406030204" pitchFamily="18" charset="0"/>
                  <a:ea typeface="BIZ UDゴシック" panose="020B0400000000000000" pitchFamily="49" charset="-128"/>
                </a:endParaRPr>
              </a:p>
            </p:txBody>
          </p:sp>
          <p:sp>
            <p:nvSpPr>
              <p:cNvPr id="15" name="テキスト ボックス 14">
                <a:extLst>
                  <a:ext uri="{FF2B5EF4-FFF2-40B4-BE49-F238E27FC236}">
                    <a16:creationId xmlns:a16="http://schemas.microsoft.com/office/drawing/2014/main" id="{BF0837DB-2EAE-45B8-A667-64C612F10F2B}"/>
                  </a:ext>
                </a:extLst>
              </p:cNvPr>
              <p:cNvSpPr txBox="1"/>
              <p:nvPr/>
            </p:nvSpPr>
            <p:spPr>
              <a:xfrm>
                <a:off x="7226719" y="3010941"/>
                <a:ext cx="1028699" cy="923330"/>
              </a:xfrm>
              <a:prstGeom prst="rect">
                <a:avLst/>
              </a:prstGeom>
              <a:noFill/>
              <a:ln>
                <a:noFill/>
              </a:ln>
            </p:spPr>
            <p:txBody>
              <a:bodyPr wrap="square" rtlCol="0">
                <a:spAutoFit/>
              </a:bodyPr>
              <a:lstStyle/>
              <a:p>
                <a:pPr algn="ctr"/>
                <a:r>
                  <a:rPr kumimoji="1" lang="ja-JP" altLang="en-US" dirty="0">
                    <a:latin typeface="BIZ UDゴシック" panose="020B0400000000000000" pitchFamily="49" charset="-128"/>
                    <a:ea typeface="BIZ UDゴシック" panose="020B0400000000000000" pitchFamily="49" charset="-128"/>
                  </a:rPr>
                  <a:t>活性化</a:t>
                </a:r>
                <a:br>
                  <a:rPr kumimoji="1" lang="en-US" altLang="ja-JP" dirty="0">
                    <a:latin typeface="BIZ UDゴシック" panose="020B0400000000000000" pitchFamily="49" charset="-128"/>
                    <a:ea typeface="BIZ UDゴシック" panose="020B0400000000000000" pitchFamily="49" charset="-128"/>
                  </a:rPr>
                </a:br>
                <a:r>
                  <a:rPr kumimoji="1" lang="ja-JP" altLang="en-US" dirty="0">
                    <a:latin typeface="BIZ UDゴシック" panose="020B0400000000000000" pitchFamily="49" charset="-128"/>
                    <a:ea typeface="BIZ UDゴシック" panose="020B0400000000000000" pitchFamily="49" charset="-128"/>
                  </a:rPr>
                  <a:t>関数</a:t>
                </a:r>
                <a:endParaRPr kumimoji="1" lang="en-US" altLang="ja-JP" dirty="0">
                  <a:latin typeface="BIZ UDゴシック" panose="020B0400000000000000" pitchFamily="49" charset="-128"/>
                  <a:ea typeface="BIZ UDゴシック" panose="020B0400000000000000" pitchFamily="49" charset="-128"/>
                </a:endParaRPr>
              </a:p>
              <a:p>
                <a:pPr algn="ctr"/>
                <a:r>
                  <a:rPr lang="en-US" altLang="ja-JP" dirty="0">
                    <a:latin typeface="Cambria Math" panose="02040503050406030204" pitchFamily="18" charset="0"/>
                    <a:ea typeface="Cambria Math" panose="02040503050406030204" pitchFamily="18" charset="0"/>
                  </a:rPr>
                  <a:t>f(</a:t>
                </a:r>
                <a:r>
                  <a:rPr kumimoji="1" lang="en-US" altLang="ja-JP" dirty="0" err="1">
                    <a:latin typeface="Cambria Math" panose="02040503050406030204" pitchFamily="18" charset="0"/>
                    <a:ea typeface="Cambria Math" panose="02040503050406030204" pitchFamily="18" charset="0"/>
                  </a:rPr>
                  <a:t>Σa</a:t>
                </a:r>
                <a:r>
                  <a:rPr kumimoji="1" lang="en-US" altLang="ja-JP" dirty="0">
                    <a:latin typeface="Cambria Math" panose="02040503050406030204" pitchFamily="18" charset="0"/>
                    <a:ea typeface="Cambria Math" panose="02040503050406030204" pitchFamily="18" charset="0"/>
                  </a:rPr>
                  <a:t>)</a:t>
                </a:r>
                <a:endParaRPr kumimoji="1" lang="ja-JP" altLang="en-US" dirty="0">
                  <a:latin typeface="Cambria Math" panose="02040503050406030204" pitchFamily="18" charset="0"/>
                  <a:ea typeface="BIZ UDゴシック" panose="020B0400000000000000" pitchFamily="49" charset="-128"/>
                </a:endParaRPr>
              </a:p>
            </p:txBody>
          </p:sp>
        </p:grpSp>
        <p:cxnSp>
          <p:nvCxnSpPr>
            <p:cNvPr id="41" name="直線矢印コネクタ 40">
              <a:extLst>
                <a:ext uri="{FF2B5EF4-FFF2-40B4-BE49-F238E27FC236}">
                  <a16:creationId xmlns:a16="http://schemas.microsoft.com/office/drawing/2014/main" id="{00129B89-C90B-4FD1-84BE-8265C408C212}"/>
                </a:ext>
              </a:extLst>
            </p:cNvPr>
            <p:cNvCxnSpPr>
              <a:cxnSpLocks/>
              <a:stCxn id="8" idx="6"/>
              <a:endCxn id="42" idx="2"/>
            </p:cNvCxnSpPr>
            <p:nvPr/>
          </p:nvCxnSpPr>
          <p:spPr>
            <a:xfrm flipV="1">
              <a:off x="7793354" y="3015526"/>
              <a:ext cx="1146811" cy="98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1" name="グループ化 50">
              <a:extLst>
                <a:ext uri="{FF2B5EF4-FFF2-40B4-BE49-F238E27FC236}">
                  <a16:creationId xmlns:a16="http://schemas.microsoft.com/office/drawing/2014/main" id="{64B37353-9A63-4BA6-B648-735D569228AB}"/>
                </a:ext>
              </a:extLst>
            </p:cNvPr>
            <p:cNvGrpSpPr/>
            <p:nvPr/>
          </p:nvGrpSpPr>
          <p:grpSpPr>
            <a:xfrm>
              <a:off x="8940165" y="2541181"/>
              <a:ext cx="891540" cy="948690"/>
              <a:chOff x="8054340" y="2898719"/>
              <a:chExt cx="891540" cy="948690"/>
            </a:xfrm>
          </p:grpSpPr>
          <p:sp>
            <p:nvSpPr>
              <p:cNvPr id="42" name="楕円 41">
                <a:extLst>
                  <a:ext uri="{FF2B5EF4-FFF2-40B4-BE49-F238E27FC236}">
                    <a16:creationId xmlns:a16="http://schemas.microsoft.com/office/drawing/2014/main" id="{6591CC46-4C15-470F-8460-9591192F031B}"/>
                  </a:ext>
                </a:extLst>
              </p:cNvPr>
              <p:cNvSpPr/>
              <p:nvPr/>
            </p:nvSpPr>
            <p:spPr>
              <a:xfrm>
                <a:off x="8054340" y="2898719"/>
                <a:ext cx="891540" cy="948690"/>
              </a:xfrm>
              <a:prstGeom prst="ellipse">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F8FE66B4-CEF9-46B2-B092-116AA4C9096E}"/>
                  </a:ext>
                </a:extLst>
              </p:cNvPr>
              <p:cNvSpPr txBox="1"/>
              <p:nvPr/>
            </p:nvSpPr>
            <p:spPr>
              <a:xfrm>
                <a:off x="8271467" y="3172424"/>
                <a:ext cx="457285" cy="369332"/>
              </a:xfrm>
              <a:prstGeom prst="rect">
                <a:avLst/>
              </a:prstGeom>
              <a:noFill/>
            </p:spPr>
            <p:txBody>
              <a:bodyPr wrap="square" rtlCol="0">
                <a:spAutoFit/>
              </a:bodyPr>
              <a:lstStyle/>
              <a:p>
                <a:pPr algn="ctr"/>
                <a:r>
                  <a:rPr kumimoji="1" lang="en-US" altLang="ja-JP" dirty="0">
                    <a:latin typeface="Cambria Math" panose="02040503050406030204" pitchFamily="18" charset="0"/>
                    <a:ea typeface="Cambria Math" panose="02040503050406030204" pitchFamily="18" charset="0"/>
                  </a:rPr>
                  <a:t>y</a:t>
                </a:r>
                <a:r>
                  <a:rPr kumimoji="1" lang="en-US" altLang="ja-JP" baseline="-25000" dirty="0">
                    <a:latin typeface="Cambria Math" panose="02040503050406030204" pitchFamily="18" charset="0"/>
                    <a:ea typeface="Cambria Math" panose="02040503050406030204" pitchFamily="18" charset="0"/>
                  </a:rPr>
                  <a:t>1</a:t>
                </a:r>
                <a:endParaRPr kumimoji="1" lang="ja-JP" altLang="en-US" baseline="-25000" dirty="0">
                  <a:latin typeface="Cambria Math" panose="02040503050406030204" pitchFamily="18" charset="0"/>
                  <a:ea typeface="BIZ UDゴシック" panose="020B0400000000000000" pitchFamily="49" charset="-128"/>
                </a:endParaRPr>
              </a:p>
            </p:txBody>
          </p:sp>
        </p:grpSp>
        <p:sp>
          <p:nvSpPr>
            <p:cNvPr id="3" name="楕円 2">
              <a:extLst>
                <a:ext uri="{FF2B5EF4-FFF2-40B4-BE49-F238E27FC236}">
                  <a16:creationId xmlns:a16="http://schemas.microsoft.com/office/drawing/2014/main" id="{249A050E-AA9A-4494-B772-778FF17C252A}"/>
                </a:ext>
              </a:extLst>
            </p:cNvPr>
            <p:cNvSpPr/>
            <p:nvPr/>
          </p:nvSpPr>
          <p:spPr>
            <a:xfrm>
              <a:off x="2156460" y="613914"/>
              <a:ext cx="975360" cy="92587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楕円 5">
              <a:extLst>
                <a:ext uri="{FF2B5EF4-FFF2-40B4-BE49-F238E27FC236}">
                  <a16:creationId xmlns:a16="http://schemas.microsoft.com/office/drawing/2014/main" id="{0FB4583B-1399-4D33-A581-D36A41C2F6CE}"/>
                </a:ext>
              </a:extLst>
            </p:cNvPr>
            <p:cNvSpPr/>
            <p:nvPr/>
          </p:nvSpPr>
          <p:spPr>
            <a:xfrm>
              <a:off x="2156460" y="1685421"/>
              <a:ext cx="975360" cy="92587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89607F09-A18A-419C-A444-8395B43936D0}"/>
                </a:ext>
              </a:extLst>
            </p:cNvPr>
            <p:cNvSpPr/>
            <p:nvPr/>
          </p:nvSpPr>
          <p:spPr>
            <a:xfrm>
              <a:off x="2156460" y="4575030"/>
              <a:ext cx="975360" cy="92587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9BB7EDB0-1424-4A7B-AD5B-DACA33A4F22C}"/>
                </a:ext>
              </a:extLst>
            </p:cNvPr>
            <p:cNvSpPr/>
            <p:nvPr/>
          </p:nvSpPr>
          <p:spPr>
            <a:xfrm>
              <a:off x="2156460" y="2880091"/>
              <a:ext cx="975360" cy="92587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矢印コネクタ 22">
              <a:extLst>
                <a:ext uri="{FF2B5EF4-FFF2-40B4-BE49-F238E27FC236}">
                  <a16:creationId xmlns:a16="http://schemas.microsoft.com/office/drawing/2014/main" id="{5B9A096B-676A-4726-B573-063136BB3E3C}"/>
                </a:ext>
              </a:extLst>
            </p:cNvPr>
            <p:cNvCxnSpPr>
              <a:stCxn id="3" idx="6"/>
              <a:endCxn id="8" idx="2"/>
            </p:cNvCxnSpPr>
            <p:nvPr/>
          </p:nvCxnSpPr>
          <p:spPr>
            <a:xfrm>
              <a:off x="3131820" y="1076849"/>
              <a:ext cx="2367914" cy="1948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D033782F-CAB9-4894-87EA-75B6D920A2AA}"/>
                </a:ext>
              </a:extLst>
            </p:cNvPr>
            <p:cNvCxnSpPr>
              <a:stCxn id="6" idx="6"/>
              <a:endCxn id="8" idx="2"/>
            </p:cNvCxnSpPr>
            <p:nvPr/>
          </p:nvCxnSpPr>
          <p:spPr>
            <a:xfrm>
              <a:off x="3131820" y="2148356"/>
              <a:ext cx="2367914" cy="877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2F20176F-30F9-4E02-9FD6-331B4DC22277}"/>
                </a:ext>
              </a:extLst>
            </p:cNvPr>
            <p:cNvCxnSpPr>
              <a:cxnSpLocks/>
              <a:stCxn id="21" idx="6"/>
              <a:endCxn id="8" idx="2"/>
            </p:cNvCxnSpPr>
            <p:nvPr/>
          </p:nvCxnSpPr>
          <p:spPr>
            <a:xfrm flipV="1">
              <a:off x="3131820" y="3025411"/>
              <a:ext cx="2367914" cy="317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7294C5DB-79ED-4C8A-AE15-CD91B57C4D6E}"/>
                </a:ext>
              </a:extLst>
            </p:cNvPr>
            <p:cNvCxnSpPr>
              <a:stCxn id="7" idx="6"/>
              <a:endCxn id="8" idx="2"/>
            </p:cNvCxnSpPr>
            <p:nvPr/>
          </p:nvCxnSpPr>
          <p:spPr>
            <a:xfrm flipV="1">
              <a:off x="3131820" y="3025411"/>
              <a:ext cx="2367914" cy="20125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3792AC6D-3A03-48E7-B719-32709EE26054}"/>
                </a:ext>
              </a:extLst>
            </p:cNvPr>
            <p:cNvSpPr txBox="1"/>
            <p:nvPr/>
          </p:nvSpPr>
          <p:spPr>
            <a:xfrm>
              <a:off x="2446020" y="772734"/>
              <a:ext cx="396240" cy="369332"/>
            </a:xfrm>
            <a:prstGeom prst="rect">
              <a:avLst/>
            </a:prstGeom>
            <a:noFill/>
          </p:spPr>
          <p:txBody>
            <a:bodyPr wrap="square" rtlCol="0">
              <a:spAutoFit/>
            </a:bodyPr>
            <a:lstStyle/>
            <a:p>
              <a:pPr algn="ctr"/>
              <a:endParaRPr kumimoji="1" lang="ja-JP" altLang="en-US" dirty="0">
                <a:latin typeface="Cambria Math" panose="02040503050406030204" pitchFamily="18" charset="0"/>
                <a:ea typeface="BIZ UDゴシック" panose="020B0400000000000000" pitchFamily="49" charset="-128"/>
              </a:endParaRPr>
            </a:p>
          </p:txBody>
        </p:sp>
        <p:sp>
          <p:nvSpPr>
            <p:cNvPr id="31" name="テキスト ボックス 30">
              <a:extLst>
                <a:ext uri="{FF2B5EF4-FFF2-40B4-BE49-F238E27FC236}">
                  <a16:creationId xmlns:a16="http://schemas.microsoft.com/office/drawing/2014/main" id="{F692DE21-2E7C-4267-A8FC-DFFE88FD6E5C}"/>
                </a:ext>
              </a:extLst>
            </p:cNvPr>
            <p:cNvSpPr txBox="1"/>
            <p:nvPr/>
          </p:nvSpPr>
          <p:spPr>
            <a:xfrm>
              <a:off x="2471608" y="3160270"/>
              <a:ext cx="396240" cy="361901"/>
            </a:xfrm>
            <a:prstGeom prst="rect">
              <a:avLst/>
            </a:prstGeom>
            <a:noFill/>
          </p:spPr>
          <p:txBody>
            <a:bodyPr wrap="square" rtlCol="0">
              <a:spAutoFit/>
            </a:bodyPr>
            <a:lstStyle/>
            <a:p>
              <a:pPr algn="ctr"/>
              <a:r>
                <a:rPr lang="en-US" altLang="ja-JP" dirty="0">
                  <a:latin typeface="Cambria Math" panose="02040503050406030204" pitchFamily="18" charset="0"/>
                  <a:ea typeface="Cambria Math" panose="02040503050406030204" pitchFamily="18" charset="0"/>
                </a:rPr>
                <a:t>x</a:t>
              </a:r>
              <a:r>
                <a:rPr lang="en-US" altLang="ja-JP" baseline="-25000" dirty="0">
                  <a:latin typeface="Cambria Math" panose="02040503050406030204" pitchFamily="18" charset="0"/>
                  <a:ea typeface="Cambria Math" panose="02040503050406030204" pitchFamily="18" charset="0"/>
                </a:rPr>
                <a:t>2</a:t>
              </a:r>
              <a:endParaRPr kumimoji="1" lang="ja-JP" altLang="en-US" baseline="-25000" dirty="0">
                <a:latin typeface="Cambria Math" panose="02040503050406030204" pitchFamily="18" charset="0"/>
                <a:ea typeface="BIZ UDゴシック" panose="020B0400000000000000" pitchFamily="49" charset="-128"/>
              </a:endParaRPr>
            </a:p>
          </p:txBody>
        </p:sp>
        <p:sp>
          <p:nvSpPr>
            <p:cNvPr id="32" name="テキスト ボックス 31">
              <a:extLst>
                <a:ext uri="{FF2B5EF4-FFF2-40B4-BE49-F238E27FC236}">
                  <a16:creationId xmlns:a16="http://schemas.microsoft.com/office/drawing/2014/main" id="{77897B8D-A31A-45BF-999B-1162ADD5B852}"/>
                </a:ext>
              </a:extLst>
            </p:cNvPr>
            <p:cNvSpPr txBox="1"/>
            <p:nvPr/>
          </p:nvSpPr>
          <p:spPr>
            <a:xfrm>
              <a:off x="2356485" y="1952705"/>
              <a:ext cx="575309" cy="361901"/>
            </a:xfrm>
            <a:prstGeom prst="rect">
              <a:avLst/>
            </a:prstGeom>
            <a:noFill/>
          </p:spPr>
          <p:txBody>
            <a:bodyPr wrap="square" rtlCol="0">
              <a:spAutoFit/>
            </a:bodyPr>
            <a:lstStyle/>
            <a:p>
              <a:pPr algn="ctr"/>
              <a:r>
                <a:rPr lang="en-US" altLang="ja-JP" dirty="0">
                  <a:latin typeface="Cambria Math" panose="02040503050406030204" pitchFamily="18" charset="0"/>
                  <a:ea typeface="Cambria Math" panose="02040503050406030204" pitchFamily="18" charset="0"/>
                </a:rPr>
                <a:t>x</a:t>
              </a:r>
              <a:r>
                <a:rPr lang="en-US" altLang="ja-JP" baseline="-25000" dirty="0">
                  <a:latin typeface="Cambria Math" panose="02040503050406030204" pitchFamily="18" charset="0"/>
                  <a:ea typeface="Cambria Math" panose="02040503050406030204" pitchFamily="18" charset="0"/>
                </a:rPr>
                <a:t>1</a:t>
              </a:r>
              <a:endParaRPr kumimoji="1" lang="ja-JP" altLang="en-US" baseline="-25000" dirty="0">
                <a:latin typeface="Cambria Math" panose="02040503050406030204" pitchFamily="18" charset="0"/>
                <a:ea typeface="BIZ UDゴシック" panose="020B0400000000000000" pitchFamily="49" charset="-128"/>
              </a:endParaRPr>
            </a:p>
          </p:txBody>
        </p:sp>
        <p:sp>
          <p:nvSpPr>
            <p:cNvPr id="33" name="テキスト ボックス 32">
              <a:extLst>
                <a:ext uri="{FF2B5EF4-FFF2-40B4-BE49-F238E27FC236}">
                  <a16:creationId xmlns:a16="http://schemas.microsoft.com/office/drawing/2014/main" id="{1E2929FC-7391-4354-AA1A-1281B2921BFC}"/>
                </a:ext>
              </a:extLst>
            </p:cNvPr>
            <p:cNvSpPr txBox="1"/>
            <p:nvPr/>
          </p:nvSpPr>
          <p:spPr>
            <a:xfrm>
              <a:off x="2446020" y="4784331"/>
              <a:ext cx="396240" cy="361901"/>
            </a:xfrm>
            <a:prstGeom prst="rect">
              <a:avLst/>
            </a:prstGeom>
            <a:noFill/>
          </p:spPr>
          <p:txBody>
            <a:bodyPr wrap="square" rtlCol="0">
              <a:spAutoFit/>
            </a:bodyPr>
            <a:lstStyle/>
            <a:p>
              <a:pPr algn="ctr"/>
              <a:r>
                <a:rPr lang="en-US" altLang="ja-JP" dirty="0" err="1">
                  <a:latin typeface="Cambria Math" panose="02040503050406030204" pitchFamily="18" charset="0"/>
                  <a:ea typeface="Cambria Math" panose="02040503050406030204" pitchFamily="18" charset="0"/>
                </a:rPr>
                <a:t>x</a:t>
              </a:r>
              <a:r>
                <a:rPr lang="en-US" altLang="ja-JP" baseline="-25000" dirty="0" err="1">
                  <a:latin typeface="Cambria Math" panose="02040503050406030204" pitchFamily="18" charset="0"/>
                  <a:ea typeface="Cambria Math" panose="02040503050406030204" pitchFamily="18" charset="0"/>
                </a:rPr>
                <a:t>n</a:t>
              </a:r>
              <a:endParaRPr kumimoji="1" lang="ja-JP" altLang="en-US" baseline="-25000" dirty="0">
                <a:latin typeface="Cambria Math" panose="02040503050406030204" pitchFamily="18" charset="0"/>
                <a:ea typeface="BIZ UDゴシック" panose="020B0400000000000000" pitchFamily="49" charset="-128"/>
              </a:endParaRPr>
            </a:p>
          </p:txBody>
        </p:sp>
        <p:sp>
          <p:nvSpPr>
            <p:cNvPr id="49" name="テキスト ボックス 48">
              <a:extLst>
                <a:ext uri="{FF2B5EF4-FFF2-40B4-BE49-F238E27FC236}">
                  <a16:creationId xmlns:a16="http://schemas.microsoft.com/office/drawing/2014/main" id="{693D3034-C4D9-4CF0-BE91-8BDC69A427E8}"/>
                </a:ext>
              </a:extLst>
            </p:cNvPr>
            <p:cNvSpPr txBox="1"/>
            <p:nvPr/>
          </p:nvSpPr>
          <p:spPr>
            <a:xfrm>
              <a:off x="4258627" y="1679657"/>
              <a:ext cx="533400" cy="276999"/>
            </a:xfrm>
            <a:prstGeom prst="rect">
              <a:avLst/>
            </a:prstGeom>
            <a:noFill/>
          </p:spPr>
          <p:txBody>
            <a:bodyPr wrap="square" rtlCol="0">
              <a:spAutoFit/>
            </a:bodyPr>
            <a:lstStyle/>
            <a:p>
              <a:endParaRPr kumimoji="1" lang="ja-JP" altLang="en-US" baseline="-25000" dirty="0">
                <a:latin typeface="Cambria Math" panose="02040503050406030204" pitchFamily="18" charset="0"/>
              </a:endParaRPr>
            </a:p>
          </p:txBody>
        </p:sp>
        <p:sp>
          <p:nvSpPr>
            <p:cNvPr id="52" name="テキスト ボックス 51">
              <a:extLst>
                <a:ext uri="{FF2B5EF4-FFF2-40B4-BE49-F238E27FC236}">
                  <a16:creationId xmlns:a16="http://schemas.microsoft.com/office/drawing/2014/main" id="{0FB6FCB5-7CFC-4923-92C7-F36422943752}"/>
                </a:ext>
              </a:extLst>
            </p:cNvPr>
            <p:cNvSpPr txBox="1"/>
            <p:nvPr/>
          </p:nvSpPr>
          <p:spPr>
            <a:xfrm>
              <a:off x="3653771" y="2041558"/>
              <a:ext cx="533400" cy="361901"/>
            </a:xfrm>
            <a:prstGeom prst="rect">
              <a:avLst/>
            </a:prstGeom>
            <a:noFill/>
          </p:spPr>
          <p:txBody>
            <a:bodyPr wrap="square" rtlCol="0">
              <a:spAutoFit/>
            </a:bodyPr>
            <a:lstStyle/>
            <a:p>
              <a:r>
                <a:rPr lang="en-US" altLang="ja-JP" dirty="0">
                  <a:latin typeface="Cambria Math" panose="02040503050406030204" pitchFamily="18" charset="0"/>
                  <a:ea typeface="Cambria Math" panose="02040503050406030204" pitchFamily="18" charset="0"/>
                </a:rPr>
                <a:t>w</a:t>
              </a:r>
              <a:r>
                <a:rPr lang="en-US" altLang="ja-JP" baseline="-25000" dirty="0">
                  <a:latin typeface="Cambria Math" panose="02040503050406030204" pitchFamily="18" charset="0"/>
                  <a:ea typeface="Cambria Math" panose="02040503050406030204" pitchFamily="18" charset="0"/>
                </a:rPr>
                <a:t>1</a:t>
              </a:r>
              <a:endParaRPr kumimoji="1" lang="ja-JP" altLang="en-US" baseline="-25000" dirty="0">
                <a:latin typeface="Cambria Math" panose="02040503050406030204" pitchFamily="18" charset="0"/>
              </a:endParaRPr>
            </a:p>
          </p:txBody>
        </p:sp>
        <p:sp>
          <p:nvSpPr>
            <p:cNvPr id="53" name="テキスト ボックス 52">
              <a:extLst>
                <a:ext uri="{FF2B5EF4-FFF2-40B4-BE49-F238E27FC236}">
                  <a16:creationId xmlns:a16="http://schemas.microsoft.com/office/drawing/2014/main" id="{A91318AB-F2FD-45D3-8D1D-C7DE7349DF10}"/>
                </a:ext>
              </a:extLst>
            </p:cNvPr>
            <p:cNvSpPr txBox="1"/>
            <p:nvPr/>
          </p:nvSpPr>
          <p:spPr>
            <a:xfrm>
              <a:off x="3558068" y="2867227"/>
              <a:ext cx="533400" cy="361901"/>
            </a:xfrm>
            <a:prstGeom prst="rect">
              <a:avLst/>
            </a:prstGeom>
            <a:noFill/>
          </p:spPr>
          <p:txBody>
            <a:bodyPr wrap="square" rtlCol="0">
              <a:spAutoFit/>
            </a:bodyPr>
            <a:lstStyle/>
            <a:p>
              <a:r>
                <a:rPr lang="en-US" altLang="ja-JP" dirty="0">
                  <a:latin typeface="Cambria Math" panose="02040503050406030204" pitchFamily="18" charset="0"/>
                  <a:ea typeface="Cambria Math" panose="02040503050406030204" pitchFamily="18" charset="0"/>
                </a:rPr>
                <a:t>w</a:t>
              </a:r>
              <a:r>
                <a:rPr lang="en-US" altLang="ja-JP" baseline="-25000" dirty="0">
                  <a:latin typeface="Cambria Math" panose="02040503050406030204" pitchFamily="18" charset="0"/>
                  <a:ea typeface="Cambria Math" panose="02040503050406030204" pitchFamily="18" charset="0"/>
                </a:rPr>
                <a:t>2</a:t>
              </a:r>
              <a:endParaRPr kumimoji="1" lang="ja-JP" altLang="en-US" baseline="-25000" dirty="0">
                <a:latin typeface="Cambria Math" panose="02040503050406030204" pitchFamily="18" charset="0"/>
              </a:endParaRPr>
            </a:p>
          </p:txBody>
        </p:sp>
        <p:sp>
          <p:nvSpPr>
            <p:cNvPr id="54" name="テキスト ボックス 53">
              <a:extLst>
                <a:ext uri="{FF2B5EF4-FFF2-40B4-BE49-F238E27FC236}">
                  <a16:creationId xmlns:a16="http://schemas.microsoft.com/office/drawing/2014/main" id="{A1A03842-6AA2-46FB-ADA6-67CCD29773F2}"/>
                </a:ext>
              </a:extLst>
            </p:cNvPr>
            <p:cNvSpPr txBox="1"/>
            <p:nvPr/>
          </p:nvSpPr>
          <p:spPr>
            <a:xfrm>
              <a:off x="4107180" y="3570432"/>
              <a:ext cx="533400" cy="361901"/>
            </a:xfrm>
            <a:prstGeom prst="rect">
              <a:avLst/>
            </a:prstGeom>
            <a:noFill/>
          </p:spPr>
          <p:txBody>
            <a:bodyPr wrap="square" rtlCol="0">
              <a:spAutoFit/>
            </a:bodyPr>
            <a:lstStyle/>
            <a:p>
              <a:r>
                <a:rPr lang="en-US" altLang="ja-JP" dirty="0" err="1">
                  <a:latin typeface="Cambria Math" panose="02040503050406030204" pitchFamily="18" charset="0"/>
                  <a:ea typeface="Cambria Math" panose="02040503050406030204" pitchFamily="18" charset="0"/>
                </a:rPr>
                <a:t>w</a:t>
              </a:r>
              <a:r>
                <a:rPr lang="en-US" altLang="ja-JP" baseline="-25000" dirty="0" err="1">
                  <a:latin typeface="Cambria Math" panose="02040503050406030204" pitchFamily="18" charset="0"/>
                  <a:ea typeface="Cambria Math" panose="02040503050406030204" pitchFamily="18" charset="0"/>
                </a:rPr>
                <a:t>n</a:t>
              </a:r>
              <a:endParaRPr kumimoji="1" lang="ja-JP" altLang="en-US" baseline="-25000"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187C3A31-B2BF-448B-ADAE-73E6B07ABD86}"/>
                    </a:ext>
                  </a:extLst>
                </p:cNvPr>
                <p:cNvSpPr txBox="1"/>
                <p:nvPr/>
              </p:nvSpPr>
              <p:spPr>
                <a:xfrm>
                  <a:off x="5097113" y="4332216"/>
                  <a:ext cx="3098863" cy="75623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kumimoji="1" lang="pt-BR" altLang="ja-JP" i="1" smtClean="0">
                                <a:latin typeface="Cambria Math" panose="02040503050406030204" pitchFamily="18" charset="0"/>
                              </a:rPr>
                            </m:ctrlPr>
                          </m:naryPr>
                          <m:sub/>
                          <m:sup/>
                          <m:e>
                            <m:r>
                              <a:rPr kumimoji="1" lang="en-US" altLang="ja-JP" b="0" i="1" smtClean="0">
                                <a:latin typeface="Cambria Math" panose="02040503050406030204" pitchFamily="18" charset="0"/>
                              </a:rPr>
                              <m:t>𝑎</m:t>
                            </m:r>
                          </m:e>
                        </m:nary>
                        <m:r>
                          <a:rPr kumimoji="1" lang="en-US" altLang="ja-JP" i="1" smtClean="0">
                            <a:latin typeface="Cambria Math" panose="02040503050406030204" pitchFamily="18" charset="0"/>
                          </a:rPr>
                          <m:t>=</m:t>
                        </m:r>
                        <m:nary>
                          <m:naryPr>
                            <m:chr m:val="∑"/>
                            <m:ctrlPr>
                              <a:rPr kumimoji="1" lang="en-US" altLang="ja-JP"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𝑛</m:t>
                            </m:r>
                          </m:sup>
                          <m:e>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𝑖</m:t>
                                </m:r>
                              </m:sub>
                            </m:sSub>
                            <m:sSub>
                              <m:sSubPr>
                                <m:ctrlPr>
                                  <a:rPr kumimoji="1" lang="en-US" altLang="ja-JP" i="1" smtClean="0">
                                    <a:latin typeface="Cambria Math" panose="02040503050406030204" pitchFamily="18" charset="0"/>
                                  </a:rPr>
                                </m:ctrlPr>
                              </m:sSubPr>
                              <m:e>
                                <m:r>
                                  <a:rPr kumimoji="1" lang="en-US" altLang="ja-JP"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e>
                        </m:nary>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oMath>
                    </m:oMathPara>
                  </a14:m>
                  <a:endParaRPr kumimoji="1" lang="ja-JP" altLang="en-US" dirty="0"/>
                </a:p>
              </p:txBody>
            </p:sp>
          </mc:Choice>
          <mc:Fallback xmlns="">
            <p:sp>
              <p:nvSpPr>
                <p:cNvPr id="56" name="テキスト ボックス 55">
                  <a:extLst>
                    <a:ext uri="{FF2B5EF4-FFF2-40B4-BE49-F238E27FC236}">
                      <a16:creationId xmlns:a16="http://schemas.microsoft.com/office/drawing/2014/main" id="{187C3A31-B2BF-448B-ADAE-73E6B07ABD86}"/>
                    </a:ext>
                  </a:extLst>
                </p:cNvPr>
                <p:cNvSpPr txBox="1">
                  <a:spLocks noRot="1" noChangeAspect="1" noMove="1" noResize="1" noEditPoints="1" noAdjustHandles="1" noChangeArrowheads="1" noChangeShapeType="1" noTextEdit="1"/>
                </p:cNvSpPr>
                <p:nvPr/>
              </p:nvSpPr>
              <p:spPr>
                <a:xfrm>
                  <a:off x="5097113" y="4332216"/>
                  <a:ext cx="3098863" cy="756233"/>
                </a:xfrm>
                <a:prstGeom prst="rect">
                  <a:avLst/>
                </a:prstGeom>
                <a:blipFill>
                  <a:blip r:embed="rId2"/>
                  <a:stretch>
                    <a:fillRect/>
                  </a:stretch>
                </a:blipFill>
                <a:ln>
                  <a:noFill/>
                </a:ln>
              </p:spPr>
              <p:txBody>
                <a:bodyPr/>
                <a:lstStyle/>
                <a:p>
                  <a:r>
                    <a:rPr lang="ja-JP" altLang="en-US">
                      <a:noFill/>
                    </a:rPr>
                    <a:t> </a:t>
                  </a:r>
                </a:p>
              </p:txBody>
            </p:sp>
          </mc:Fallback>
        </mc:AlternateContent>
      </p:grpSp>
      <p:sp>
        <p:nvSpPr>
          <p:cNvPr id="61" name="テキスト ボックス 60">
            <a:extLst>
              <a:ext uri="{FF2B5EF4-FFF2-40B4-BE49-F238E27FC236}">
                <a16:creationId xmlns:a16="http://schemas.microsoft.com/office/drawing/2014/main" id="{4747B154-C904-42C3-9BA8-671D5F0198D7}"/>
              </a:ext>
            </a:extLst>
          </p:cNvPr>
          <p:cNvSpPr txBox="1"/>
          <p:nvPr/>
        </p:nvSpPr>
        <p:spPr>
          <a:xfrm>
            <a:off x="2658432" y="5787358"/>
            <a:ext cx="6718538" cy="461665"/>
          </a:xfrm>
          <a:prstGeom prst="rect">
            <a:avLst/>
          </a:prstGeom>
          <a:noFill/>
        </p:spPr>
        <p:txBody>
          <a:bodyPr wrap="square" rtlCol="0">
            <a:spAutoFit/>
          </a:bodyPr>
          <a:lstStyle/>
          <a:p>
            <a:pPr algn="ctr"/>
            <a:r>
              <a:rPr kumimoji="1" lang="ja-JP" altLang="en-US" sz="2400" dirty="0">
                <a:latin typeface="+mn-ea"/>
              </a:rPr>
              <a:t>人工ニューロン</a:t>
            </a:r>
            <a:r>
              <a:rPr kumimoji="1" lang="en-US" altLang="ja-JP" sz="2400" dirty="0">
                <a:latin typeface="+mn-ea"/>
              </a:rPr>
              <a:t>(</a:t>
            </a:r>
            <a:r>
              <a:rPr kumimoji="1" lang="ja-JP" altLang="en-US" sz="2400" dirty="0">
                <a:latin typeface="+mn-ea"/>
              </a:rPr>
              <a:t>単層パーセプトロン</a:t>
            </a:r>
            <a:r>
              <a:rPr kumimoji="1" lang="en-US" altLang="ja-JP" sz="2400" dirty="0">
                <a:latin typeface="+mn-ea"/>
              </a:rPr>
              <a:t>)</a:t>
            </a:r>
            <a:r>
              <a:rPr kumimoji="1" lang="ja-JP" altLang="en-US" sz="2400" dirty="0">
                <a:latin typeface="+mn-ea"/>
              </a:rPr>
              <a:t>の概形</a:t>
            </a:r>
          </a:p>
        </p:txBody>
      </p:sp>
      <p:sp>
        <p:nvSpPr>
          <p:cNvPr id="36" name="テキスト ボックス 35">
            <a:extLst>
              <a:ext uri="{FF2B5EF4-FFF2-40B4-BE49-F238E27FC236}">
                <a16:creationId xmlns:a16="http://schemas.microsoft.com/office/drawing/2014/main" id="{18AA096E-499D-47F6-86BC-01F56380E3BA}"/>
              </a:ext>
            </a:extLst>
          </p:cNvPr>
          <p:cNvSpPr txBox="1"/>
          <p:nvPr/>
        </p:nvSpPr>
        <p:spPr>
          <a:xfrm rot="5400000">
            <a:off x="2440212" y="3996866"/>
            <a:ext cx="433023" cy="369332"/>
          </a:xfrm>
          <a:prstGeom prst="rect">
            <a:avLst/>
          </a:prstGeom>
          <a:noFill/>
        </p:spPr>
        <p:txBody>
          <a:bodyPr wrap="square" rtlCol="0">
            <a:spAutoFit/>
          </a:bodyPr>
          <a:lstStyle/>
          <a:p>
            <a:r>
              <a:rPr kumimoji="1" lang="en-US" altLang="ja-JP" dirty="0"/>
              <a:t>…</a:t>
            </a:r>
            <a:endParaRPr kumimoji="1" lang="ja-JP" altLang="en-US" dirty="0"/>
          </a:p>
        </p:txBody>
      </p:sp>
      <p:sp>
        <p:nvSpPr>
          <p:cNvPr id="34" name="テキスト ボックス 33">
            <a:extLst>
              <a:ext uri="{FF2B5EF4-FFF2-40B4-BE49-F238E27FC236}">
                <a16:creationId xmlns:a16="http://schemas.microsoft.com/office/drawing/2014/main" id="{9E393A8E-9C59-45A6-8159-9F4F60E99036}"/>
              </a:ext>
            </a:extLst>
          </p:cNvPr>
          <p:cNvSpPr txBox="1"/>
          <p:nvPr/>
        </p:nvSpPr>
        <p:spPr>
          <a:xfrm>
            <a:off x="2356524" y="899947"/>
            <a:ext cx="575309" cy="297517"/>
          </a:xfrm>
          <a:prstGeom prst="rect">
            <a:avLst/>
          </a:prstGeom>
          <a:noFill/>
        </p:spPr>
        <p:txBody>
          <a:bodyPr wrap="square" rtlCol="0">
            <a:spAutoFit/>
          </a:bodyPr>
          <a:lstStyle/>
          <a:p>
            <a:pPr algn="ctr"/>
            <a:r>
              <a:rPr kumimoji="1" lang="en-US" altLang="ja-JP" sz="2000" baseline="-25000" dirty="0">
                <a:latin typeface="Cambria Math" panose="02040503050406030204" pitchFamily="18" charset="0"/>
                <a:ea typeface="BIZ UDゴシック" panose="020B0400000000000000" pitchFamily="49" charset="-128"/>
              </a:rPr>
              <a:t>b</a:t>
            </a:r>
            <a:endParaRPr kumimoji="1" lang="ja-JP" altLang="en-US" sz="2000" baseline="-25000" dirty="0">
              <a:latin typeface="Cambria Math" panose="02040503050406030204" pitchFamily="18" charset="0"/>
              <a:ea typeface="BIZ UDゴシック" panose="020B0400000000000000" pitchFamily="49" charset="-128"/>
            </a:endParaRPr>
          </a:p>
        </p:txBody>
      </p:sp>
      <p:sp>
        <p:nvSpPr>
          <p:cNvPr id="5" name="正方形/長方形 4">
            <a:extLst>
              <a:ext uri="{FF2B5EF4-FFF2-40B4-BE49-F238E27FC236}">
                <a16:creationId xmlns:a16="http://schemas.microsoft.com/office/drawing/2014/main" id="{41142E8B-3C52-4BD2-986E-A67FF277B26F}"/>
              </a:ext>
            </a:extLst>
          </p:cNvPr>
          <p:cNvSpPr/>
          <p:nvPr/>
        </p:nvSpPr>
        <p:spPr>
          <a:xfrm>
            <a:off x="1853033" y="1674549"/>
            <a:ext cx="8438998" cy="40427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5314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BBBA6A-F44C-4D9C-80A8-F801D0D30239}"/>
              </a:ext>
            </a:extLst>
          </p:cNvPr>
          <p:cNvSpPr>
            <a:spLocks noGrp="1"/>
          </p:cNvSpPr>
          <p:nvPr>
            <p:ph type="title"/>
          </p:nvPr>
        </p:nvSpPr>
        <p:spPr>
          <a:xfrm>
            <a:off x="732595" y="353097"/>
            <a:ext cx="5231982" cy="1481328"/>
          </a:xfrm>
        </p:spPr>
        <p:txBody>
          <a:bodyPr anchor="b">
            <a:normAutofit/>
          </a:bodyPr>
          <a:lstStyle/>
          <a:p>
            <a:pPr>
              <a:lnSpc>
                <a:spcPct val="95000"/>
              </a:lnSpc>
            </a:pPr>
            <a:r>
              <a:rPr kumimoji="1" lang="ja-JP" altLang="en-US" sz="4800" dirty="0">
                <a:effectLst>
                  <a:glow rad="38100">
                    <a:schemeClr val="bg1">
                      <a:lumMod val="65000"/>
                      <a:lumOff val="35000"/>
                      <a:alpha val="40000"/>
                    </a:schemeClr>
                  </a:glow>
                </a:effectLst>
              </a:rPr>
              <a:t>活性化関数とは</a:t>
            </a:r>
            <a:r>
              <a:rPr lang="ja-JP" altLang="en-US" sz="4800" dirty="0">
                <a:effectLst>
                  <a:glow rad="38100">
                    <a:schemeClr val="bg1">
                      <a:lumMod val="65000"/>
                      <a:lumOff val="35000"/>
                      <a:alpha val="40000"/>
                    </a:schemeClr>
                  </a:glow>
                </a:effectLst>
              </a:rPr>
              <a:t>？</a:t>
            </a:r>
            <a:endParaRPr kumimoji="1" lang="ja-JP" altLang="en-US" sz="4800" dirty="0">
              <a:effectLst>
                <a:glow rad="38100">
                  <a:schemeClr val="bg1">
                    <a:lumMod val="65000"/>
                    <a:lumOff val="35000"/>
                    <a:alpha val="40000"/>
                  </a:schemeClr>
                </a:glow>
              </a:effectLst>
            </a:endParaRPr>
          </a:p>
        </p:txBody>
      </p:sp>
      <p:sp>
        <p:nvSpPr>
          <p:cNvPr id="3" name="コンテンツ プレースホルダー 2">
            <a:extLst>
              <a:ext uri="{FF2B5EF4-FFF2-40B4-BE49-F238E27FC236}">
                <a16:creationId xmlns:a16="http://schemas.microsoft.com/office/drawing/2014/main" id="{54ECBBBD-E204-47CE-998C-DE1511B324C4}"/>
              </a:ext>
            </a:extLst>
          </p:cNvPr>
          <p:cNvSpPr>
            <a:spLocks noGrp="1"/>
          </p:cNvSpPr>
          <p:nvPr>
            <p:ph idx="1"/>
          </p:nvPr>
        </p:nvSpPr>
        <p:spPr>
          <a:xfrm>
            <a:off x="732595" y="2122603"/>
            <a:ext cx="5231982" cy="3157456"/>
          </a:xfrm>
        </p:spPr>
        <p:txBody>
          <a:bodyPr anchor="t">
            <a:normAutofit lnSpcReduction="10000"/>
          </a:bodyPr>
          <a:lstStyle/>
          <a:p>
            <a:pPr>
              <a:lnSpc>
                <a:spcPct val="200000"/>
              </a:lnSpc>
              <a:buFont typeface="Wingdings" panose="05000000000000000000" pitchFamily="2" charset="2"/>
              <a:buChar char="l"/>
            </a:pPr>
            <a:r>
              <a:rPr kumimoji="1" lang="ja-JP" altLang="en-US" sz="2400" dirty="0">
                <a:effectLst>
                  <a:glow rad="38100">
                    <a:schemeClr val="bg1">
                      <a:lumMod val="50000"/>
                      <a:lumOff val="50000"/>
                      <a:alpha val="20000"/>
                    </a:schemeClr>
                  </a:glow>
                </a:effectLst>
                <a:latin typeface="BIZ UDゴシック" panose="020B0400000000000000" pitchFamily="49" charset="-128"/>
                <a:ea typeface="BIZ UDゴシック" panose="020B0400000000000000" pitchFamily="49" charset="-128"/>
              </a:rPr>
              <a:t>ニューロンに入力された信号の値に</a:t>
            </a:r>
            <a:br>
              <a:rPr kumimoji="1" lang="en-US" altLang="ja-JP" sz="2400" dirty="0">
                <a:effectLst>
                  <a:glow rad="38100">
                    <a:schemeClr val="bg1">
                      <a:lumMod val="50000"/>
                      <a:lumOff val="50000"/>
                      <a:alpha val="20000"/>
                    </a:schemeClr>
                  </a:glow>
                </a:effectLst>
                <a:latin typeface="BIZ UDゴシック" panose="020B0400000000000000" pitchFamily="49" charset="-128"/>
                <a:ea typeface="BIZ UDゴシック" panose="020B0400000000000000" pitchFamily="49" charset="-128"/>
              </a:rPr>
            </a:br>
            <a:r>
              <a:rPr kumimoji="1" lang="ja-JP" altLang="en-US" sz="2400" dirty="0">
                <a:effectLst>
                  <a:glow rad="38100">
                    <a:schemeClr val="bg1">
                      <a:lumMod val="50000"/>
                      <a:lumOff val="50000"/>
                      <a:alpha val="20000"/>
                    </a:schemeClr>
                  </a:glow>
                </a:effectLst>
                <a:latin typeface="BIZ UDゴシック" panose="020B0400000000000000" pitchFamily="49" charset="-128"/>
                <a:ea typeface="BIZ UDゴシック" panose="020B0400000000000000" pitchFamily="49" charset="-128"/>
              </a:rPr>
              <a:t>応じてニューロンを発火させる関数</a:t>
            </a:r>
            <a:endParaRPr kumimoji="1" lang="en-US" altLang="ja-JP" sz="2400" dirty="0">
              <a:effectLst>
                <a:glow rad="38100">
                  <a:schemeClr val="bg1">
                    <a:lumMod val="50000"/>
                    <a:lumOff val="50000"/>
                    <a:alpha val="20000"/>
                  </a:schemeClr>
                </a:glow>
              </a:effectLst>
              <a:latin typeface="BIZ UDゴシック" panose="020B0400000000000000" pitchFamily="49" charset="-128"/>
              <a:ea typeface="BIZ UDゴシック" panose="020B0400000000000000" pitchFamily="49" charset="-128"/>
            </a:endParaRPr>
          </a:p>
          <a:p>
            <a:pPr>
              <a:lnSpc>
                <a:spcPct val="200000"/>
              </a:lnSpc>
              <a:buFont typeface="Wingdings" panose="05000000000000000000" pitchFamily="2" charset="2"/>
              <a:buChar char="l"/>
            </a:pPr>
            <a:r>
              <a:rPr kumimoji="1" lang="ja-JP" altLang="en-US" sz="2400" dirty="0">
                <a:effectLst>
                  <a:glow rad="38100">
                    <a:schemeClr val="bg1">
                      <a:lumMod val="50000"/>
                      <a:lumOff val="50000"/>
                      <a:alpha val="20000"/>
                    </a:schemeClr>
                  </a:glow>
                </a:effectLst>
                <a:latin typeface="BIZ UDゴシック" panose="020B0400000000000000" pitchFamily="49" charset="-128"/>
                <a:ea typeface="BIZ UDゴシック" panose="020B0400000000000000" pitchFamily="49" charset="-128"/>
              </a:rPr>
              <a:t>ニューロンに入力された</a:t>
            </a:r>
            <a:r>
              <a:rPr lang="ja-JP" altLang="en-US" sz="2400" dirty="0">
                <a:effectLst>
                  <a:glow rad="38100">
                    <a:schemeClr val="bg1">
                      <a:lumMod val="50000"/>
                      <a:lumOff val="50000"/>
                      <a:alpha val="20000"/>
                    </a:schemeClr>
                  </a:glow>
                </a:effectLst>
                <a:latin typeface="BIZ UDゴシック" panose="020B0400000000000000" pitchFamily="49" charset="-128"/>
                <a:ea typeface="BIZ UDゴシック" panose="020B0400000000000000" pitchFamily="49" charset="-128"/>
              </a:rPr>
              <a:t>線形の値</a:t>
            </a:r>
            <a:r>
              <a:rPr kumimoji="1" lang="ja-JP" altLang="en-US" sz="2400" dirty="0">
                <a:effectLst>
                  <a:glow rad="38100">
                    <a:schemeClr val="bg1">
                      <a:lumMod val="50000"/>
                      <a:lumOff val="50000"/>
                      <a:alpha val="20000"/>
                    </a:schemeClr>
                  </a:glow>
                </a:effectLst>
                <a:latin typeface="BIZ UDゴシック" panose="020B0400000000000000" pitchFamily="49" charset="-128"/>
                <a:ea typeface="BIZ UDゴシック" panose="020B0400000000000000" pitchFamily="49" charset="-128"/>
              </a:rPr>
              <a:t>を非線形変換</a:t>
            </a:r>
            <a:r>
              <a:rPr lang="ja-JP" altLang="en-US" sz="2400" dirty="0">
                <a:effectLst>
                  <a:glow rad="38100">
                    <a:schemeClr val="bg1">
                      <a:lumMod val="50000"/>
                      <a:lumOff val="50000"/>
                      <a:alpha val="20000"/>
                    </a:schemeClr>
                  </a:glow>
                </a:effectLst>
                <a:latin typeface="BIZ UDゴシック" panose="020B0400000000000000" pitchFamily="49" charset="-128"/>
                <a:ea typeface="BIZ UDゴシック" panose="020B0400000000000000" pitchFamily="49" charset="-128"/>
              </a:rPr>
              <a:t>するために用いられる</a:t>
            </a:r>
            <a:endParaRPr kumimoji="1" lang="en-US" altLang="ja-JP" sz="2400" dirty="0">
              <a:effectLst>
                <a:glow rad="38100">
                  <a:schemeClr val="bg1">
                    <a:lumMod val="50000"/>
                    <a:lumOff val="50000"/>
                    <a:alpha val="20000"/>
                  </a:schemeClr>
                </a:glow>
              </a:effectLst>
              <a:latin typeface="BIZ UDゴシック" panose="020B0400000000000000" pitchFamily="49" charset="-128"/>
              <a:ea typeface="BIZ UDゴシック" panose="020B0400000000000000" pitchFamily="49" charset="-128"/>
            </a:endParaRPr>
          </a:p>
          <a:p>
            <a:pPr>
              <a:lnSpc>
                <a:spcPct val="200000"/>
              </a:lnSpc>
              <a:buFont typeface="Wingdings" panose="05000000000000000000" pitchFamily="2" charset="2"/>
              <a:buChar char="l"/>
            </a:pPr>
            <a:endParaRPr kumimoji="1" lang="en-US" altLang="ja-JP" sz="2400" dirty="0">
              <a:effectLst>
                <a:glow rad="38100">
                  <a:schemeClr val="bg1">
                    <a:lumMod val="50000"/>
                    <a:lumOff val="50000"/>
                    <a:alpha val="20000"/>
                  </a:schemeClr>
                </a:glow>
              </a:effectLst>
              <a:latin typeface="BIZ UDゴシック" panose="020B0400000000000000" pitchFamily="49" charset="-128"/>
              <a:ea typeface="BIZ UDゴシック" panose="020B0400000000000000" pitchFamily="49" charset="-128"/>
            </a:endParaRPr>
          </a:p>
          <a:p>
            <a:endParaRPr kumimoji="1" lang="en-US" altLang="ja-JP" dirty="0"/>
          </a:p>
        </p:txBody>
      </p:sp>
      <mc:AlternateContent xmlns:mc="http://schemas.openxmlformats.org/markup-compatibility/2006" xmlns:a14="http://schemas.microsoft.com/office/drawing/2010/main">
        <mc:Choice Requires="a14">
          <p:graphicFrame>
            <p:nvGraphicFramePr>
              <p:cNvPr id="5" name="表 5">
                <a:extLst>
                  <a:ext uri="{FF2B5EF4-FFF2-40B4-BE49-F238E27FC236}">
                    <a16:creationId xmlns:a16="http://schemas.microsoft.com/office/drawing/2014/main" id="{4F13BEB6-E4B6-48FF-B69E-EF98AC2A7260}"/>
                  </a:ext>
                </a:extLst>
              </p:cNvPr>
              <p:cNvGraphicFramePr>
                <a:graphicFrameLocks noGrp="1"/>
              </p:cNvGraphicFramePr>
              <p:nvPr/>
            </p:nvGraphicFramePr>
            <p:xfrm>
              <a:off x="6099048" y="1991709"/>
              <a:ext cx="5458968" cy="3157457"/>
            </p:xfrm>
            <a:graphic>
              <a:graphicData uri="http://schemas.openxmlformats.org/drawingml/2006/table">
                <a:tbl>
                  <a:tblPr firstRow="1" bandRow="1">
                    <a:noFill/>
                    <a:tableStyleId>{5C22544A-7EE6-4342-B048-85BDC9FD1C3A}</a:tableStyleId>
                  </a:tblPr>
                  <a:tblGrid>
                    <a:gridCol w="2745694">
                      <a:extLst>
                        <a:ext uri="{9D8B030D-6E8A-4147-A177-3AD203B41FA5}">
                          <a16:colId xmlns:a16="http://schemas.microsoft.com/office/drawing/2014/main" val="1605388499"/>
                        </a:ext>
                      </a:extLst>
                    </a:gridCol>
                    <a:gridCol w="2713274">
                      <a:extLst>
                        <a:ext uri="{9D8B030D-6E8A-4147-A177-3AD203B41FA5}">
                          <a16:colId xmlns:a16="http://schemas.microsoft.com/office/drawing/2014/main" val="1928748026"/>
                        </a:ext>
                      </a:extLst>
                    </a:gridCol>
                  </a:tblGrid>
                  <a:tr h="1144692">
                    <a:tc>
                      <a:txBody>
                        <a:bodyPr/>
                        <a:lstStyle/>
                        <a:p>
                          <a:pPr algn="ctr"/>
                          <a:r>
                            <a:rPr kumimoji="1" lang="ja-JP" altLang="en-US" sz="2400" b="0" dirty="0">
                              <a:solidFill>
                                <a:schemeClr val="tx1">
                                  <a:lumMod val="75000"/>
                                  <a:lumOff val="25000"/>
                                </a:schemeClr>
                              </a:solidFill>
                            </a:rPr>
                            <a:t>ステップ関数</a:t>
                          </a:r>
                        </a:p>
                      </a:txBody>
                      <a:tcPr marL="251811" marR="188858" marT="125906" marB="125906"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m:rPr>
                                    <m:sty m:val="p"/>
                                  </m:rPr>
                                  <a:rPr kumimoji="1" lang="en-US" altLang="ja-JP" sz="2400" b="0" i="0"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f</m:t>
                                </m:r>
                                <m:d>
                                  <m:dPr>
                                    <m:ctrlP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dPr>
                                  <m:e>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𝑎</m:t>
                                    </m:r>
                                  </m:e>
                                </m:d>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m:t>
                                </m:r>
                                <m:d>
                                  <m:dPr>
                                    <m:begChr m:val="{"/>
                                    <m:endChr m:val=""/>
                                    <m:ctrlP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dPr>
                                  <m:e>
                                    <m:eqArr>
                                      <m:eqArrPr>
                                        <m:ctrlP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eqArrPr>
                                      <m:e>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0</m:t>
                                        </m:r>
                                        <m:d>
                                          <m:dPr>
                                            <m:ctrlP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dPr>
                                          <m:e>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𝑎</m:t>
                                            </m:r>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Cambria Math" panose="02040503050406030204" pitchFamily="18" charset="0"/>
                                                <a:cs typeface="+mn-cs"/>
                                              </a:rPr>
                                              <m:t>≤0</m:t>
                                            </m:r>
                                          </m:e>
                                        </m:d>
                                      </m:e>
                                      <m:e>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1</m:t>
                                        </m:r>
                                        <m:d>
                                          <m:dPr>
                                            <m:ctrlP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dPr>
                                          <m:e>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𝑎</m:t>
                                            </m:r>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Cambria Math" panose="02040503050406030204" pitchFamily="18" charset="0"/>
                                                <a:cs typeface="+mn-cs"/>
                                              </a:rPr>
                                              <m:t>&gt;0</m:t>
                                            </m:r>
                                          </m:e>
                                        </m:d>
                                      </m:e>
                                    </m:eqArr>
                                  </m:e>
                                </m:d>
                              </m:oMath>
                            </m:oMathPara>
                          </a14:m>
                          <a:endParaRPr kumimoji="1" lang="ja-JP" altLang="en-US" sz="2400" b="0" dirty="0">
                            <a:solidFill>
                              <a:schemeClr val="tx1">
                                <a:lumMod val="75000"/>
                                <a:lumOff val="25000"/>
                              </a:schemeClr>
                            </a:solidFill>
                          </a:endParaRPr>
                        </a:p>
                      </a:txBody>
                      <a:tcPr marL="251811" marR="188858" marT="125906" marB="125906">
                        <a:lnL w="12700" cmpd="sng">
                          <a:noFill/>
                          <a:prstDash val="solid"/>
                        </a:lnL>
                        <a:lnR w="12700" cmpd="sng">
                          <a:noFill/>
                          <a:prstDash val="solid"/>
                        </a:lnR>
                        <a:lnT w="9525" cap="flat" cmpd="sng" algn="ctr">
                          <a:noFill/>
                          <a:prstDash val="solid"/>
                        </a:lnT>
                        <a:lnB w="9525" cap="flat" cmpd="sng" algn="ctr">
                          <a:solidFill>
                            <a:srgbClr val="C7C6C1"/>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625667118"/>
                      </a:ext>
                    </a:extLst>
                  </a:tr>
                  <a:tr h="819174">
                    <a:tc>
                      <a:txBody>
                        <a:bodyPr/>
                        <a:lstStyle/>
                        <a:p>
                          <a:pPr algn="ctr"/>
                          <a:r>
                            <a:rPr kumimoji="1" lang="ja-JP" altLang="en-US" sz="2400" b="0" i="0" u="none" strike="noStrike" kern="1200" cap="none" spc="0" normalizeH="0" baseline="0" noProof="0" dirty="0">
                              <a:ln>
                                <a:noFill/>
                              </a:ln>
                              <a:solidFill>
                                <a:schemeClr val="tx1">
                                  <a:lumMod val="75000"/>
                                  <a:lumOff val="25000"/>
                                </a:schemeClr>
                              </a:solidFill>
                              <a:effectLst/>
                              <a:uLnTx/>
                              <a:uFillTx/>
                              <a:latin typeface="+mn-lt"/>
                              <a:ea typeface="+mn-ea"/>
                              <a:cs typeface="+mn-cs"/>
                            </a:rPr>
                            <a:t>シグモイド関数</a:t>
                          </a:r>
                          <a:endParaRPr kumimoji="1" lang="ja-JP" altLang="en-US" sz="2400" dirty="0">
                            <a:solidFill>
                              <a:schemeClr val="tx1">
                                <a:lumMod val="75000"/>
                                <a:lumOff val="25000"/>
                              </a:schemeClr>
                            </a:solidFill>
                          </a:endParaRPr>
                        </a:p>
                      </a:txBody>
                      <a:tcPr marL="251811" marR="188858" marT="125906" marB="1259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m:rPr>
                                    <m:sty m:val="p"/>
                                  </m:rPr>
                                  <a:rPr kumimoji="1" lang="en-US" altLang="ja-JP" sz="2400" b="0" i="0"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f</m:t>
                                </m:r>
                                <m:d>
                                  <m:dPr>
                                    <m:ctrlP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dPr>
                                  <m:e>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𝑎</m:t>
                                    </m:r>
                                  </m:e>
                                </m:d>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 = </m:t>
                                </m:r>
                                <m:f>
                                  <m:fPr>
                                    <m:ctrlP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fPr>
                                  <m:num>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1</m:t>
                                    </m:r>
                                  </m:num>
                                  <m:den>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1+</m:t>
                                    </m:r>
                                    <m:sSup>
                                      <m:sSupPr>
                                        <m:ctrlP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sSupPr>
                                      <m:e>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𝑒</m:t>
                                        </m:r>
                                      </m:e>
                                      <m:sup>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m:t>
                                        </m:r>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𝑎</m:t>
                                        </m:r>
                                      </m:sup>
                                    </m:sSup>
                                  </m:den>
                                </m:f>
                              </m:oMath>
                            </m:oMathPara>
                          </a14:m>
                          <a:endParaRPr kumimoji="1" lang="ja-JP" altLang="en-US" sz="2400" dirty="0">
                            <a:solidFill>
                              <a:schemeClr val="tx1">
                                <a:lumMod val="75000"/>
                                <a:lumOff val="25000"/>
                              </a:schemeClr>
                            </a:solidFill>
                          </a:endParaRPr>
                        </a:p>
                      </a:txBody>
                      <a:tcPr marL="251811" marR="188858" marT="125906" marB="125906">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904428457"/>
                      </a:ext>
                    </a:extLst>
                  </a:tr>
                  <a:tr h="910717">
                    <a:tc>
                      <a:txBody>
                        <a:bodyPr/>
                        <a:lstStyle/>
                        <a:p>
                          <a:pPr algn="ctr"/>
                          <a:r>
                            <a:rPr kumimoji="1" lang="en-US" altLang="ja-JP" sz="2400" b="0" i="0" u="sng" strike="noStrike" kern="1200" cap="none" spc="0" normalizeH="0" baseline="0" noProof="0" dirty="0" err="1">
                              <a:ln>
                                <a:noFill/>
                              </a:ln>
                              <a:solidFill>
                                <a:schemeClr val="tx1">
                                  <a:lumMod val="75000"/>
                                  <a:lumOff val="25000"/>
                                </a:schemeClr>
                              </a:solidFill>
                              <a:effectLst/>
                              <a:uLnTx/>
                              <a:uFillTx/>
                              <a:latin typeface="+mj-ea"/>
                              <a:ea typeface="+mj-ea"/>
                              <a:cs typeface="+mn-cs"/>
                            </a:rPr>
                            <a:t>ReLU</a:t>
                          </a:r>
                          <a:r>
                            <a:rPr kumimoji="1" lang="ja-JP" altLang="en-US" sz="2400" b="0" i="0" u="sng" strike="noStrike" kern="1200" cap="none" spc="0" normalizeH="0" baseline="0" noProof="0" dirty="0">
                              <a:ln>
                                <a:noFill/>
                              </a:ln>
                              <a:solidFill>
                                <a:schemeClr val="tx1">
                                  <a:lumMod val="75000"/>
                                  <a:lumOff val="25000"/>
                                </a:schemeClr>
                              </a:solidFill>
                              <a:effectLst/>
                              <a:uLnTx/>
                              <a:uFillTx/>
                              <a:latin typeface="+mn-lt"/>
                              <a:ea typeface="+mn-ea"/>
                              <a:cs typeface="+mn-cs"/>
                            </a:rPr>
                            <a:t>関数</a:t>
                          </a:r>
                          <a:endParaRPr kumimoji="1" lang="ja-JP" altLang="en-US" sz="2400" u="sng" dirty="0">
                            <a:solidFill>
                              <a:schemeClr val="tx1">
                                <a:lumMod val="75000"/>
                                <a:lumOff val="25000"/>
                              </a:schemeClr>
                            </a:solidFill>
                          </a:endParaRPr>
                        </a:p>
                      </a:txBody>
                      <a:tcPr marL="251811" marR="188858" marT="125906" marB="1259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m:rPr>
                                    <m:sty m:val="p"/>
                                  </m:rPr>
                                  <a:rPr kumimoji="1" lang="en-US" altLang="ja-JP" sz="2400" b="0" i="0"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f</m:t>
                                </m:r>
                                <m:d>
                                  <m:dPr>
                                    <m:ctrlP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dPr>
                                  <m:e>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𝑎</m:t>
                                    </m:r>
                                  </m:e>
                                </m:d>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m:t>
                                </m:r>
                                <m:d>
                                  <m:dPr>
                                    <m:begChr m:val="{"/>
                                    <m:endChr m:val=""/>
                                    <m:ctrlP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dPr>
                                  <m:e>
                                    <m:eqArr>
                                      <m:eqArrPr>
                                        <m:ctrlP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eqArrPr>
                                      <m:e>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0</m:t>
                                        </m:r>
                                        <m:d>
                                          <m:dPr>
                                            <m:ctrlP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dPr>
                                          <m:e>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𝑎</m:t>
                                            </m:r>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Cambria Math" panose="02040503050406030204" pitchFamily="18" charset="0"/>
                                                <a:cs typeface="+mn-cs"/>
                                              </a:rPr>
                                              <m:t>≤0</m:t>
                                            </m:r>
                                          </m:e>
                                        </m:d>
                                      </m:e>
                                      <m:e>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𝑎</m:t>
                                        </m:r>
                                        <m:d>
                                          <m:dPr>
                                            <m:ctrlP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ctrlPr>
                                          </m:dPr>
                                          <m:e>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mn-ea"/>
                                                <a:cs typeface="+mn-cs"/>
                                              </a:rPr>
                                              <m:t>𝑎</m:t>
                                            </m:r>
                                            <m:r>
                                              <a:rPr kumimoji="1" lang="en-US" altLang="ja-JP" sz="2400" b="0" i="1" u="none" strike="noStrike" kern="1200" cap="none" spc="0" normalizeH="0" baseline="0" noProof="0" smtClean="0">
                                                <a:ln>
                                                  <a:noFill/>
                                                </a:ln>
                                                <a:solidFill>
                                                  <a:schemeClr val="tx1">
                                                    <a:lumMod val="75000"/>
                                                    <a:lumOff val="25000"/>
                                                  </a:schemeClr>
                                                </a:solidFill>
                                                <a:effectLst/>
                                                <a:uLnTx/>
                                                <a:uFillTx/>
                                                <a:latin typeface="Cambria Math" panose="02040503050406030204" pitchFamily="18" charset="0"/>
                                                <a:ea typeface="Cambria Math" panose="02040503050406030204" pitchFamily="18" charset="0"/>
                                                <a:cs typeface="+mn-cs"/>
                                              </a:rPr>
                                              <m:t>&gt;0</m:t>
                                            </m:r>
                                          </m:e>
                                        </m:d>
                                      </m:e>
                                    </m:eqArr>
                                  </m:e>
                                </m:d>
                              </m:oMath>
                            </m:oMathPara>
                          </a14:m>
                          <a:endParaRPr kumimoji="1" lang="ja-JP" altLang="en-US" sz="2400" dirty="0">
                            <a:solidFill>
                              <a:schemeClr val="tx1">
                                <a:lumMod val="75000"/>
                                <a:lumOff val="25000"/>
                              </a:schemeClr>
                            </a:solidFill>
                          </a:endParaRPr>
                        </a:p>
                      </a:txBody>
                      <a:tcPr marL="251811" marR="188858" marT="125906" marB="125906">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062715889"/>
                      </a:ext>
                    </a:extLst>
                  </a:tr>
                </a:tbl>
              </a:graphicData>
            </a:graphic>
          </p:graphicFrame>
        </mc:Choice>
        <mc:Fallback xmlns="">
          <p:graphicFrame>
            <p:nvGraphicFramePr>
              <p:cNvPr id="5" name="表 5">
                <a:extLst>
                  <a:ext uri="{FF2B5EF4-FFF2-40B4-BE49-F238E27FC236}">
                    <a16:creationId xmlns:a16="http://schemas.microsoft.com/office/drawing/2014/main" id="{4F13BEB6-E4B6-48FF-B69E-EF98AC2A7260}"/>
                  </a:ext>
                </a:extLst>
              </p:cNvPr>
              <p:cNvGraphicFramePr>
                <a:graphicFrameLocks noGrp="1"/>
              </p:cNvGraphicFramePr>
              <p:nvPr>
                <p:extLst>
                  <p:ext uri="{D42A27DB-BD31-4B8C-83A1-F6EECF244321}">
                    <p14:modId xmlns:p14="http://schemas.microsoft.com/office/powerpoint/2010/main" val="3635639234"/>
                  </p:ext>
                </p:extLst>
              </p:nvPr>
            </p:nvGraphicFramePr>
            <p:xfrm>
              <a:off x="6099048" y="1991709"/>
              <a:ext cx="5458968" cy="3157457"/>
            </p:xfrm>
            <a:graphic>
              <a:graphicData uri="http://schemas.openxmlformats.org/drawingml/2006/table">
                <a:tbl>
                  <a:tblPr firstRow="1" bandRow="1">
                    <a:noFill/>
                    <a:tableStyleId>{5C22544A-7EE6-4342-B048-85BDC9FD1C3A}</a:tableStyleId>
                  </a:tblPr>
                  <a:tblGrid>
                    <a:gridCol w="2745694">
                      <a:extLst>
                        <a:ext uri="{9D8B030D-6E8A-4147-A177-3AD203B41FA5}">
                          <a16:colId xmlns:a16="http://schemas.microsoft.com/office/drawing/2014/main" val="1605388499"/>
                        </a:ext>
                      </a:extLst>
                    </a:gridCol>
                    <a:gridCol w="2713274">
                      <a:extLst>
                        <a:ext uri="{9D8B030D-6E8A-4147-A177-3AD203B41FA5}">
                          <a16:colId xmlns:a16="http://schemas.microsoft.com/office/drawing/2014/main" val="1928748026"/>
                        </a:ext>
                      </a:extLst>
                    </a:gridCol>
                  </a:tblGrid>
                  <a:tr h="1144692">
                    <a:tc>
                      <a:txBody>
                        <a:bodyPr/>
                        <a:lstStyle/>
                        <a:p>
                          <a:pPr algn="ctr"/>
                          <a:r>
                            <a:rPr kumimoji="1" lang="ja-JP" altLang="en-US" sz="2400" b="0" dirty="0">
                              <a:solidFill>
                                <a:schemeClr val="tx1">
                                  <a:lumMod val="75000"/>
                                  <a:lumOff val="25000"/>
                                </a:schemeClr>
                              </a:solidFill>
                            </a:rPr>
                            <a:t>ステップ関数</a:t>
                          </a:r>
                        </a:p>
                      </a:txBody>
                      <a:tcPr marL="251811" marR="188858" marT="125906" marB="125906"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lnTlToBr w="12700" cmpd="sng">
                          <a:noFill/>
                          <a:prstDash val="solid"/>
                        </a:lnTlToBr>
                        <a:lnBlToTr w="12700" cmpd="sng">
                          <a:noFill/>
                          <a:prstDash val="solid"/>
                        </a:lnBlToTr>
                        <a:noFill/>
                      </a:tcPr>
                    </a:tc>
                    <a:tc>
                      <a:txBody>
                        <a:bodyPr/>
                        <a:lstStyle/>
                        <a:p>
                          <a:endParaRPr lang="ja-JP"/>
                        </a:p>
                      </a:txBody>
                      <a:tcPr marL="251811" marR="188858" marT="125906" marB="125906">
                        <a:lnL w="12700" cmpd="sng">
                          <a:noFill/>
                          <a:prstDash val="solid"/>
                        </a:lnL>
                        <a:lnR w="12700" cmpd="sng">
                          <a:noFill/>
                          <a:prstDash val="solid"/>
                        </a:lnR>
                        <a:lnT w="9525" cap="flat" cmpd="sng" algn="ctr">
                          <a:noFill/>
                          <a:prstDash val="solid"/>
                        </a:lnT>
                        <a:lnB w="9525" cap="flat" cmpd="sng" algn="ctr">
                          <a:solidFill>
                            <a:srgbClr val="C7C6C1"/>
                          </a:solidFill>
                          <a:prstDash val="solid"/>
                        </a:lnB>
                        <a:lnTlToBr w="12700" cmpd="sng">
                          <a:noFill/>
                          <a:prstDash val="solid"/>
                        </a:lnTlToBr>
                        <a:lnBlToTr w="12700" cmpd="sng">
                          <a:noFill/>
                          <a:prstDash val="solid"/>
                        </a:lnBlToTr>
                        <a:blipFill>
                          <a:blip r:embed="rId3"/>
                          <a:stretch>
                            <a:fillRect l="-101348" r="-225" b="-176596"/>
                          </a:stretch>
                        </a:blipFill>
                      </a:tcPr>
                    </a:tc>
                    <a:extLst>
                      <a:ext uri="{0D108BD9-81ED-4DB2-BD59-A6C34878D82A}">
                        <a16:rowId xmlns:a16="http://schemas.microsoft.com/office/drawing/2014/main" val="1625667118"/>
                      </a:ext>
                    </a:extLst>
                  </a:tr>
                  <a:tr h="945105">
                    <a:tc>
                      <a:txBody>
                        <a:bodyPr/>
                        <a:lstStyle/>
                        <a:p>
                          <a:pPr algn="ctr"/>
                          <a:r>
                            <a:rPr kumimoji="1" lang="ja-JP" altLang="en-US" sz="2400" b="0" i="0" u="none" strike="noStrike" kern="1200" cap="none" spc="0" normalizeH="0" baseline="0" noProof="0" dirty="0">
                              <a:ln>
                                <a:noFill/>
                              </a:ln>
                              <a:solidFill>
                                <a:schemeClr val="tx1">
                                  <a:lumMod val="75000"/>
                                  <a:lumOff val="25000"/>
                                </a:schemeClr>
                              </a:solidFill>
                              <a:effectLst/>
                              <a:uLnTx/>
                              <a:uFillTx/>
                              <a:latin typeface="+mn-lt"/>
                              <a:ea typeface="+mn-ea"/>
                              <a:cs typeface="+mn-cs"/>
                            </a:rPr>
                            <a:t>シグモイド関数</a:t>
                          </a:r>
                          <a:endParaRPr kumimoji="1" lang="ja-JP" altLang="en-US" sz="2400" dirty="0">
                            <a:solidFill>
                              <a:schemeClr val="tx1">
                                <a:lumMod val="75000"/>
                                <a:lumOff val="25000"/>
                              </a:schemeClr>
                            </a:solidFill>
                          </a:endParaRPr>
                        </a:p>
                      </a:txBody>
                      <a:tcPr marL="251811" marR="188858" marT="125906" marB="1259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lnTlToBr w="12700" cmpd="sng">
                          <a:noFill/>
                          <a:prstDash val="solid"/>
                        </a:lnTlToBr>
                        <a:lnBlToTr w="12700" cmpd="sng">
                          <a:noFill/>
                          <a:prstDash val="solid"/>
                        </a:lnBlToTr>
                        <a:noFill/>
                      </a:tcPr>
                    </a:tc>
                    <a:tc>
                      <a:txBody>
                        <a:bodyPr/>
                        <a:lstStyle/>
                        <a:p>
                          <a:endParaRPr lang="ja-JP"/>
                        </a:p>
                      </a:txBody>
                      <a:tcPr marL="251811" marR="188858" marT="125906" marB="125906">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lnTlToBr w="12700" cmpd="sng">
                          <a:noFill/>
                          <a:prstDash val="solid"/>
                        </a:lnTlToBr>
                        <a:lnBlToTr w="12700" cmpd="sng">
                          <a:noFill/>
                          <a:prstDash val="solid"/>
                        </a:lnBlToTr>
                        <a:blipFill>
                          <a:blip r:embed="rId3"/>
                          <a:stretch>
                            <a:fillRect l="-101348" t="-120513" r="-225" b="-112821"/>
                          </a:stretch>
                        </a:blipFill>
                      </a:tcPr>
                    </a:tc>
                    <a:extLst>
                      <a:ext uri="{0D108BD9-81ED-4DB2-BD59-A6C34878D82A}">
                        <a16:rowId xmlns:a16="http://schemas.microsoft.com/office/drawing/2014/main" val="2904428457"/>
                      </a:ext>
                    </a:extLst>
                  </a:tr>
                  <a:tr h="1067660">
                    <a:tc>
                      <a:txBody>
                        <a:bodyPr/>
                        <a:lstStyle/>
                        <a:p>
                          <a:pPr algn="ctr"/>
                          <a:r>
                            <a:rPr kumimoji="1" lang="en-US" altLang="ja-JP" sz="2400" b="0" i="0" u="sng" strike="noStrike" kern="1200" cap="none" spc="0" normalizeH="0" baseline="0" noProof="0" dirty="0" err="1">
                              <a:ln>
                                <a:noFill/>
                              </a:ln>
                              <a:solidFill>
                                <a:schemeClr val="tx1">
                                  <a:lumMod val="75000"/>
                                  <a:lumOff val="25000"/>
                                </a:schemeClr>
                              </a:solidFill>
                              <a:effectLst/>
                              <a:uLnTx/>
                              <a:uFillTx/>
                              <a:latin typeface="+mj-ea"/>
                              <a:ea typeface="+mj-ea"/>
                              <a:cs typeface="+mn-cs"/>
                            </a:rPr>
                            <a:t>ReLU</a:t>
                          </a:r>
                          <a:r>
                            <a:rPr kumimoji="1" lang="ja-JP" altLang="en-US" sz="2400" b="0" i="0" u="sng" strike="noStrike" kern="1200" cap="none" spc="0" normalizeH="0" baseline="0" noProof="0" dirty="0">
                              <a:ln>
                                <a:noFill/>
                              </a:ln>
                              <a:solidFill>
                                <a:schemeClr val="tx1">
                                  <a:lumMod val="75000"/>
                                  <a:lumOff val="25000"/>
                                </a:schemeClr>
                              </a:solidFill>
                              <a:effectLst/>
                              <a:uLnTx/>
                              <a:uFillTx/>
                              <a:latin typeface="+mn-lt"/>
                              <a:ea typeface="+mn-ea"/>
                              <a:cs typeface="+mn-cs"/>
                            </a:rPr>
                            <a:t>関数</a:t>
                          </a:r>
                          <a:endParaRPr kumimoji="1" lang="ja-JP" altLang="en-US" sz="2400" u="sng" dirty="0">
                            <a:solidFill>
                              <a:schemeClr val="tx1">
                                <a:lumMod val="75000"/>
                                <a:lumOff val="25000"/>
                              </a:schemeClr>
                            </a:solidFill>
                          </a:endParaRPr>
                        </a:p>
                      </a:txBody>
                      <a:tcPr marL="251811" marR="188858" marT="125906" marB="125906" anchor="ctr">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lnTlToBr w="12700" cmpd="sng">
                          <a:noFill/>
                          <a:prstDash val="solid"/>
                        </a:lnTlToBr>
                        <a:lnBlToTr w="12700" cmpd="sng">
                          <a:noFill/>
                          <a:prstDash val="solid"/>
                        </a:lnBlToTr>
                        <a:noFill/>
                      </a:tcPr>
                    </a:tc>
                    <a:tc>
                      <a:txBody>
                        <a:bodyPr/>
                        <a:lstStyle/>
                        <a:p>
                          <a:endParaRPr lang="ja-JP"/>
                        </a:p>
                      </a:txBody>
                      <a:tcPr marL="251811" marR="188858" marT="125906" marB="125906">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lnTlToBr w="12700" cmpd="sng">
                          <a:noFill/>
                          <a:prstDash val="solid"/>
                        </a:lnTlToBr>
                        <a:lnBlToTr w="12700" cmpd="sng">
                          <a:noFill/>
                          <a:prstDash val="solid"/>
                        </a:lnBlToTr>
                        <a:blipFill>
                          <a:blip r:embed="rId3"/>
                          <a:stretch>
                            <a:fillRect l="-101348" t="-196571" r="-225" b="-571"/>
                          </a:stretch>
                        </a:blipFill>
                      </a:tcPr>
                    </a:tc>
                    <a:extLst>
                      <a:ext uri="{0D108BD9-81ED-4DB2-BD59-A6C34878D82A}">
                        <a16:rowId xmlns:a16="http://schemas.microsoft.com/office/drawing/2014/main" val="4062715889"/>
                      </a:ext>
                    </a:extLst>
                  </a:tr>
                </a:tbl>
              </a:graphicData>
            </a:graphic>
          </p:graphicFrame>
        </mc:Fallback>
      </mc:AlternateContent>
    </p:spTree>
    <p:extLst>
      <p:ext uri="{BB962C8B-B14F-4D97-AF65-F5344CB8AC3E}">
        <p14:creationId xmlns:p14="http://schemas.microsoft.com/office/powerpoint/2010/main" val="65073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BFD49-CE17-47CF-8E04-3D3E0ABDEC54}"/>
              </a:ext>
            </a:extLst>
          </p:cNvPr>
          <p:cNvSpPr>
            <a:spLocks noGrp="1"/>
          </p:cNvSpPr>
          <p:nvPr>
            <p:ph type="title"/>
          </p:nvPr>
        </p:nvSpPr>
        <p:spPr>
          <a:xfrm>
            <a:off x="838200" y="907261"/>
            <a:ext cx="10515600" cy="1010102"/>
          </a:xfrm>
        </p:spPr>
        <p:txBody>
          <a:bodyPr>
            <a:normAutofit/>
          </a:bodyPr>
          <a:lstStyle/>
          <a:p>
            <a:r>
              <a:rPr lang="ja-JP" altLang="en-US" sz="4800" dirty="0">
                <a:effectLst>
                  <a:glow rad="38100">
                    <a:schemeClr val="bg1">
                      <a:lumMod val="65000"/>
                      <a:lumOff val="35000"/>
                      <a:alpha val="40000"/>
                    </a:schemeClr>
                  </a:glow>
                </a:effectLst>
              </a:rPr>
              <a:t>共同研究を行う企業について</a:t>
            </a:r>
            <a:endParaRPr kumimoji="1" lang="ja-JP" altLang="en-US" sz="4800" dirty="0">
              <a:effectLst>
                <a:glow rad="38100">
                  <a:schemeClr val="bg1">
                    <a:lumMod val="65000"/>
                    <a:lumOff val="35000"/>
                    <a:alpha val="40000"/>
                  </a:schemeClr>
                </a:glow>
              </a:effectLst>
            </a:endParaRPr>
          </a:p>
        </p:txBody>
      </p:sp>
      <p:sp>
        <p:nvSpPr>
          <p:cNvPr id="3" name="コンテンツ プレースホルダー 2">
            <a:extLst>
              <a:ext uri="{FF2B5EF4-FFF2-40B4-BE49-F238E27FC236}">
                <a16:creationId xmlns:a16="http://schemas.microsoft.com/office/drawing/2014/main" id="{243CD37B-83CD-4177-820C-2C78F61CA66A}"/>
              </a:ext>
            </a:extLst>
          </p:cNvPr>
          <p:cNvSpPr>
            <a:spLocks noGrp="1"/>
          </p:cNvSpPr>
          <p:nvPr>
            <p:ph idx="1"/>
          </p:nvPr>
        </p:nvSpPr>
        <p:spPr>
          <a:xfrm>
            <a:off x="838200" y="2064768"/>
            <a:ext cx="3929109" cy="645140"/>
          </a:xfrm>
        </p:spPr>
        <p:txBody>
          <a:bodyPr>
            <a:normAutofit/>
          </a:bodyPr>
          <a:lstStyle/>
          <a:p>
            <a:r>
              <a:rPr kumimoji="1" lang="ja-JP" altLang="en-US" sz="3200" dirty="0">
                <a:effectLst>
                  <a:glow rad="38100">
                    <a:schemeClr val="bg1">
                      <a:lumMod val="50000"/>
                      <a:lumOff val="50000"/>
                      <a:alpha val="20000"/>
                    </a:schemeClr>
                  </a:glow>
                </a:effectLst>
              </a:rPr>
              <a:t>株式会社 旭製作所</a:t>
            </a:r>
          </a:p>
        </p:txBody>
      </p:sp>
      <p:pic>
        <p:nvPicPr>
          <p:cNvPr id="4" name="図 3" descr="アパートのビル&#10;&#10;低い精度で自動的に生成された説明">
            <a:extLst>
              <a:ext uri="{FF2B5EF4-FFF2-40B4-BE49-F238E27FC236}">
                <a16:creationId xmlns:a16="http://schemas.microsoft.com/office/drawing/2014/main" id="{9B20AD70-550C-432E-8240-1E45444562CB}"/>
              </a:ext>
            </a:extLst>
          </p:cNvPr>
          <p:cNvPicPr>
            <a:picLocks noChangeAspect="1"/>
          </p:cNvPicPr>
          <p:nvPr/>
        </p:nvPicPr>
        <p:blipFill rotWithShape="1">
          <a:blip r:embed="rId3">
            <a:extLst>
              <a:ext uri="{28A0092B-C50C-407E-A947-70E740481C1C}">
                <a14:useLocalDpi xmlns:a14="http://schemas.microsoft.com/office/drawing/2010/main" val="0"/>
              </a:ext>
            </a:extLst>
          </a:blip>
          <a:srcRect l="1" r="1069" b="50015"/>
          <a:stretch/>
        </p:blipFill>
        <p:spPr>
          <a:xfrm>
            <a:off x="6211671" y="1938350"/>
            <a:ext cx="4886366" cy="3960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テキスト ボックス 5">
            <a:extLst>
              <a:ext uri="{FF2B5EF4-FFF2-40B4-BE49-F238E27FC236}">
                <a16:creationId xmlns:a16="http://schemas.microsoft.com/office/drawing/2014/main" id="{9C69083F-60E9-481E-8156-C7F9B21D5CD2}"/>
              </a:ext>
            </a:extLst>
          </p:cNvPr>
          <p:cNvSpPr txBox="1"/>
          <p:nvPr/>
        </p:nvSpPr>
        <p:spPr>
          <a:xfrm>
            <a:off x="838200" y="2813158"/>
            <a:ext cx="4603812" cy="830997"/>
          </a:xfrm>
          <a:prstGeom prst="rect">
            <a:avLst/>
          </a:prstGeom>
          <a:noFill/>
        </p:spPr>
        <p:txBody>
          <a:bodyPr wrap="square" rtlCol="0">
            <a:spAutoFit/>
          </a:bodyPr>
          <a:lstStyle/>
          <a:p>
            <a:r>
              <a:rPr lang="ja-JP" altLang="en-US" sz="2400" dirty="0">
                <a:latin typeface="+mj-ea"/>
                <a:ea typeface="+mj-ea"/>
              </a:rPr>
              <a:t>これまで従業員が</a:t>
            </a:r>
            <a:br>
              <a:rPr lang="en-US" altLang="ja-JP" sz="2400" dirty="0">
                <a:latin typeface="+mj-ea"/>
                <a:ea typeface="+mj-ea"/>
              </a:rPr>
            </a:br>
            <a:r>
              <a:rPr lang="ja-JP" altLang="en-US" sz="2400" dirty="0">
                <a:latin typeface="+mj-ea"/>
                <a:ea typeface="+mj-ea"/>
              </a:rPr>
              <a:t>ガラスの品質検査を行っていた</a:t>
            </a:r>
            <a:endParaRPr lang="en-US" altLang="ja-JP" sz="2400" dirty="0">
              <a:latin typeface="+mj-ea"/>
              <a:ea typeface="+mj-ea"/>
            </a:endParaRPr>
          </a:p>
        </p:txBody>
      </p:sp>
      <p:sp>
        <p:nvSpPr>
          <p:cNvPr id="7" name="テキスト ボックス 6">
            <a:extLst>
              <a:ext uri="{FF2B5EF4-FFF2-40B4-BE49-F238E27FC236}">
                <a16:creationId xmlns:a16="http://schemas.microsoft.com/office/drawing/2014/main" id="{AF8B163F-614D-45D1-9C5F-421B14596F09}"/>
              </a:ext>
            </a:extLst>
          </p:cNvPr>
          <p:cNvSpPr txBox="1"/>
          <p:nvPr/>
        </p:nvSpPr>
        <p:spPr>
          <a:xfrm>
            <a:off x="838200" y="4425643"/>
            <a:ext cx="4783889" cy="1938992"/>
          </a:xfrm>
          <a:prstGeom prst="rect">
            <a:avLst/>
          </a:prstGeom>
          <a:noFill/>
        </p:spPr>
        <p:txBody>
          <a:bodyPr wrap="square" rtlCol="0">
            <a:spAutoFit/>
          </a:bodyPr>
          <a:lstStyle/>
          <a:p>
            <a:r>
              <a:rPr kumimoji="1" lang="ja-JP" altLang="en-US" sz="2400" dirty="0">
                <a:latin typeface="+mn-ea"/>
              </a:rPr>
              <a:t>品質検査を自動化することで</a:t>
            </a:r>
            <a:endParaRPr kumimoji="1" lang="en-US" altLang="ja-JP" sz="2400" dirty="0">
              <a:latin typeface="+mn-ea"/>
            </a:endParaRPr>
          </a:p>
          <a:p>
            <a:pPr marL="342900" indent="-342900">
              <a:buFont typeface="Arial" panose="020B0604020202020204" pitchFamily="34" charset="0"/>
              <a:buChar char="•"/>
            </a:pPr>
            <a:r>
              <a:rPr lang="ja-JP" altLang="en-US" sz="2400" u="sng" dirty="0">
                <a:latin typeface="+mn-ea"/>
              </a:rPr>
              <a:t>省人化</a:t>
            </a:r>
            <a:endParaRPr lang="en-US" altLang="ja-JP" sz="2400" u="sng" dirty="0">
              <a:latin typeface="+mn-ea"/>
            </a:endParaRPr>
          </a:p>
          <a:p>
            <a:pPr marL="342900" indent="-342900">
              <a:buFont typeface="Arial" panose="020B0604020202020204" pitchFamily="34" charset="0"/>
              <a:buChar char="•"/>
            </a:pPr>
            <a:r>
              <a:rPr lang="ja-JP" altLang="en-US" sz="2400" u="sng" dirty="0">
                <a:latin typeface="+mn-ea"/>
              </a:rPr>
              <a:t>探傷精度の保証、統一化</a:t>
            </a:r>
            <a:endParaRPr lang="en-US" altLang="ja-JP" sz="2400" u="sng" dirty="0">
              <a:latin typeface="+mn-ea"/>
            </a:endParaRPr>
          </a:p>
          <a:p>
            <a:pPr marL="342900" indent="-342900">
              <a:buFont typeface="Arial" panose="020B0604020202020204" pitchFamily="34" charset="0"/>
              <a:buChar char="•"/>
            </a:pPr>
            <a:r>
              <a:rPr lang="ja-JP" altLang="en-US" sz="2400" u="sng" dirty="0">
                <a:latin typeface="+mn-ea"/>
              </a:rPr>
              <a:t>目視できない欠陥の発見</a:t>
            </a:r>
            <a:r>
              <a:rPr lang="ja-JP" altLang="en-US" sz="2400" dirty="0">
                <a:latin typeface="+mn-ea"/>
              </a:rPr>
              <a:t>等</a:t>
            </a:r>
            <a:br>
              <a:rPr lang="en-US" altLang="ja-JP" sz="2400" dirty="0">
                <a:latin typeface="+mn-ea"/>
              </a:rPr>
            </a:br>
            <a:r>
              <a:rPr lang="ja-JP" altLang="en-US" sz="2400" dirty="0">
                <a:latin typeface="+mn-ea"/>
              </a:rPr>
              <a:t>多数のメリットが見込める</a:t>
            </a:r>
            <a:endParaRPr lang="en-US" altLang="ja-JP" sz="2400" dirty="0">
              <a:latin typeface="+mn-ea"/>
            </a:endParaRPr>
          </a:p>
        </p:txBody>
      </p:sp>
      <p:sp>
        <p:nvSpPr>
          <p:cNvPr id="8" name="矢印: 下 7">
            <a:extLst>
              <a:ext uri="{FF2B5EF4-FFF2-40B4-BE49-F238E27FC236}">
                <a16:creationId xmlns:a16="http://schemas.microsoft.com/office/drawing/2014/main" id="{6F055905-6C05-4193-A45F-B05A0A873179}"/>
              </a:ext>
            </a:extLst>
          </p:cNvPr>
          <p:cNvSpPr/>
          <p:nvPr/>
        </p:nvSpPr>
        <p:spPr>
          <a:xfrm>
            <a:off x="2531615" y="3716179"/>
            <a:ext cx="1216981" cy="552890"/>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4550530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298ED062-4456-4D1B-9678-AC6D53D2F88F}"/>
              </a:ext>
            </a:extLst>
          </p:cNvPr>
          <p:cNvGrpSpPr/>
          <p:nvPr/>
        </p:nvGrpSpPr>
        <p:grpSpPr>
          <a:xfrm>
            <a:off x="2659115" y="1006816"/>
            <a:ext cx="840829" cy="4844367"/>
            <a:chOff x="8823430" y="797541"/>
            <a:chExt cx="840829" cy="4844367"/>
          </a:xfrm>
        </p:grpSpPr>
        <p:sp>
          <p:nvSpPr>
            <p:cNvPr id="4" name="楕円 3">
              <a:extLst>
                <a:ext uri="{FF2B5EF4-FFF2-40B4-BE49-F238E27FC236}">
                  <a16:creationId xmlns:a16="http://schemas.microsoft.com/office/drawing/2014/main" id="{EFA975B1-B4DC-4DF7-A7B0-716E2F48ECAD}"/>
                </a:ext>
              </a:extLst>
            </p:cNvPr>
            <p:cNvSpPr/>
            <p:nvPr/>
          </p:nvSpPr>
          <p:spPr>
            <a:xfrm>
              <a:off x="8823432" y="1799501"/>
              <a:ext cx="840827" cy="82673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ysClr val="windowText" lastClr="000000"/>
                  </a:solidFill>
                </a:rPr>
                <a:t>0</a:t>
              </a:r>
              <a:endParaRPr kumimoji="1" lang="ja-JP" altLang="en-US" sz="2000" dirty="0">
                <a:solidFill>
                  <a:sysClr val="windowText" lastClr="000000"/>
                </a:solidFill>
              </a:endParaRPr>
            </a:p>
          </p:txBody>
        </p:sp>
        <p:sp>
          <p:nvSpPr>
            <p:cNvPr id="5" name="楕円 4">
              <a:extLst>
                <a:ext uri="{FF2B5EF4-FFF2-40B4-BE49-F238E27FC236}">
                  <a16:creationId xmlns:a16="http://schemas.microsoft.com/office/drawing/2014/main" id="{331167B8-426B-4F67-B6CD-828345E9F9B3}"/>
                </a:ext>
              </a:extLst>
            </p:cNvPr>
            <p:cNvSpPr/>
            <p:nvPr/>
          </p:nvSpPr>
          <p:spPr>
            <a:xfrm>
              <a:off x="8823431" y="2801461"/>
              <a:ext cx="840827" cy="82673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255</a:t>
              </a:r>
              <a:endParaRPr kumimoji="1" lang="ja-JP" altLang="en-US" dirty="0">
                <a:solidFill>
                  <a:sysClr val="windowText" lastClr="000000"/>
                </a:solidFill>
              </a:endParaRPr>
            </a:p>
          </p:txBody>
        </p:sp>
        <p:sp>
          <p:nvSpPr>
            <p:cNvPr id="6" name="楕円 5">
              <a:extLst>
                <a:ext uri="{FF2B5EF4-FFF2-40B4-BE49-F238E27FC236}">
                  <a16:creationId xmlns:a16="http://schemas.microsoft.com/office/drawing/2014/main" id="{32EDB6C0-ED7D-46AF-BBE6-9A59C001A1FF}"/>
                </a:ext>
              </a:extLst>
            </p:cNvPr>
            <p:cNvSpPr/>
            <p:nvPr/>
          </p:nvSpPr>
          <p:spPr>
            <a:xfrm>
              <a:off x="8823432" y="797541"/>
              <a:ext cx="840827" cy="82673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ysClr val="windowText" lastClr="000000"/>
                  </a:solidFill>
                </a:rPr>
                <a:t>0</a:t>
              </a:r>
              <a:endParaRPr kumimoji="1" lang="ja-JP" altLang="en-US" sz="1600" dirty="0">
                <a:solidFill>
                  <a:sysClr val="windowText" lastClr="000000"/>
                </a:solidFill>
              </a:endParaRPr>
            </a:p>
          </p:txBody>
        </p:sp>
        <p:sp>
          <p:nvSpPr>
            <p:cNvPr id="7" name="楕円 6">
              <a:extLst>
                <a:ext uri="{FF2B5EF4-FFF2-40B4-BE49-F238E27FC236}">
                  <a16:creationId xmlns:a16="http://schemas.microsoft.com/office/drawing/2014/main" id="{80FC5DB0-7C4E-40A6-A294-08E22755C52D}"/>
                </a:ext>
              </a:extLst>
            </p:cNvPr>
            <p:cNvSpPr/>
            <p:nvPr/>
          </p:nvSpPr>
          <p:spPr>
            <a:xfrm>
              <a:off x="8823430" y="3808315"/>
              <a:ext cx="840827" cy="82673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255</a:t>
              </a:r>
              <a:endParaRPr kumimoji="1" lang="ja-JP" altLang="en-US" dirty="0">
                <a:solidFill>
                  <a:sysClr val="windowText" lastClr="000000"/>
                </a:solidFill>
              </a:endParaRPr>
            </a:p>
          </p:txBody>
        </p:sp>
        <p:sp>
          <p:nvSpPr>
            <p:cNvPr id="8" name="楕円 7">
              <a:extLst>
                <a:ext uri="{FF2B5EF4-FFF2-40B4-BE49-F238E27FC236}">
                  <a16:creationId xmlns:a16="http://schemas.microsoft.com/office/drawing/2014/main" id="{DA895B1C-DE4F-4C24-A96E-D36A725C5B13}"/>
                </a:ext>
              </a:extLst>
            </p:cNvPr>
            <p:cNvSpPr/>
            <p:nvPr/>
          </p:nvSpPr>
          <p:spPr>
            <a:xfrm>
              <a:off x="8823430" y="4815169"/>
              <a:ext cx="840827" cy="82673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255</a:t>
              </a:r>
              <a:endParaRPr kumimoji="1" lang="ja-JP" altLang="en-US" dirty="0">
                <a:solidFill>
                  <a:sysClr val="windowText" lastClr="000000"/>
                </a:solidFill>
              </a:endParaRPr>
            </a:p>
          </p:txBody>
        </p:sp>
      </p:grpSp>
      <p:sp>
        <p:nvSpPr>
          <p:cNvPr id="10" name="テキスト ボックス 9">
            <a:extLst>
              <a:ext uri="{FF2B5EF4-FFF2-40B4-BE49-F238E27FC236}">
                <a16:creationId xmlns:a16="http://schemas.microsoft.com/office/drawing/2014/main" id="{C294E952-D0D2-428E-BACF-2DFED2D0AEA8}"/>
              </a:ext>
            </a:extLst>
          </p:cNvPr>
          <p:cNvSpPr txBox="1"/>
          <p:nvPr/>
        </p:nvSpPr>
        <p:spPr>
          <a:xfrm>
            <a:off x="2659115" y="341903"/>
            <a:ext cx="1313793" cy="369332"/>
          </a:xfrm>
          <a:prstGeom prst="rect">
            <a:avLst/>
          </a:prstGeom>
          <a:noFill/>
        </p:spPr>
        <p:txBody>
          <a:bodyPr wrap="square" rtlCol="0">
            <a:spAutoFit/>
          </a:bodyPr>
          <a:lstStyle/>
          <a:p>
            <a:r>
              <a:rPr kumimoji="1" lang="ja-JP" altLang="en-US" dirty="0"/>
              <a:t>入力層</a:t>
            </a:r>
          </a:p>
        </p:txBody>
      </p:sp>
      <mc:AlternateContent xmlns:mc="http://schemas.openxmlformats.org/markup-compatibility/2006" xmlns:a14="http://schemas.microsoft.com/office/drawing/2010/main">
        <mc:Choice Requires="a14">
          <p:sp>
            <p:nvSpPr>
              <p:cNvPr id="14" name="楕円 13">
                <a:extLst>
                  <a:ext uri="{FF2B5EF4-FFF2-40B4-BE49-F238E27FC236}">
                    <a16:creationId xmlns:a16="http://schemas.microsoft.com/office/drawing/2014/main" id="{508C8C5E-18C7-4D75-B05C-C92911788F74}"/>
                  </a:ext>
                </a:extLst>
              </p:cNvPr>
              <p:cNvSpPr/>
              <p:nvPr/>
            </p:nvSpPr>
            <p:spPr>
              <a:xfrm>
                <a:off x="5169114" y="2008776"/>
                <a:ext cx="3745620" cy="26388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en-US" altLang="ja-JP" sz="2400" dirty="0">
                    <a:solidFill>
                      <a:sysClr val="windowText" lastClr="000000"/>
                    </a:solidFill>
                    <a:latin typeface="Cambria Math" panose="02040503050406030204" pitchFamily="18" charset="0"/>
                    <a:ea typeface="Cambria Math" panose="02040503050406030204" pitchFamily="18" charset="0"/>
                  </a:rPr>
                  <a:t>f</a:t>
                </a:r>
                <a:r>
                  <a:rPr kumimoji="1" lang="en-US" altLang="ja-JP" sz="2400" dirty="0">
                    <a:solidFill>
                      <a:schemeClr val="tx1"/>
                    </a:solidFill>
                    <a:latin typeface="Cambria Math" panose="02040503050406030204" pitchFamily="18" charset="0"/>
                    <a:ea typeface="Cambria Math" panose="02040503050406030204" pitchFamily="18" charset="0"/>
                  </a:rPr>
                  <a:t>(</a:t>
                </a:r>
                <a14:m>
                  <m:oMath xmlns:m="http://schemas.openxmlformats.org/officeDocument/2006/math">
                    <m:nary>
                      <m:naryPr>
                        <m:chr m:val="∑"/>
                        <m:ctrlPr>
                          <a:rPr kumimoji="1" lang="en-US" altLang="ja-JP" sz="2400" i="1" smtClean="0">
                            <a:solidFill>
                              <a:schemeClr val="tx1"/>
                            </a:solidFill>
                            <a:latin typeface="Cambria Math" panose="02040503050406030204" pitchFamily="18" charset="0"/>
                          </a:rPr>
                        </m:ctrlPr>
                      </m:naryPr>
                      <m:sub>
                        <m:r>
                          <m:rPr>
                            <m:brk m:alnAt="23"/>
                          </m:rPr>
                          <a:rPr kumimoji="1" lang="en-US" altLang="ja-JP" sz="2400" b="0" i="1" smtClean="0">
                            <a:solidFill>
                              <a:schemeClr val="tx1"/>
                            </a:solidFill>
                            <a:latin typeface="Cambria Math" panose="02040503050406030204" pitchFamily="18" charset="0"/>
                          </a:rPr>
                          <m:t>𝑖</m:t>
                        </m:r>
                        <m:r>
                          <a:rPr kumimoji="1" lang="en-US" altLang="ja-JP" sz="2400" b="0" i="1" smtClean="0">
                            <a:solidFill>
                              <a:schemeClr val="tx1"/>
                            </a:solidFill>
                            <a:latin typeface="Cambria Math" panose="02040503050406030204" pitchFamily="18" charset="0"/>
                          </a:rPr>
                          <m:t>=1</m:t>
                        </m:r>
                      </m:sub>
                      <m:sup>
                        <m:r>
                          <a:rPr kumimoji="1" lang="en-US" altLang="ja-JP" sz="2400" b="0" i="1" smtClean="0">
                            <a:solidFill>
                              <a:schemeClr val="tx1"/>
                            </a:solidFill>
                            <a:latin typeface="Cambria Math" panose="02040503050406030204" pitchFamily="18" charset="0"/>
                          </a:rPr>
                          <m:t>5</m:t>
                        </m:r>
                      </m:sup>
                      <m:e>
                        <m:sSub>
                          <m:sSubPr>
                            <m:ctrlPr>
                              <a:rPr kumimoji="1" lang="en-US" altLang="ja-JP" sz="2400" i="1" smtClean="0">
                                <a:solidFill>
                                  <a:schemeClr val="tx1"/>
                                </a:solidFill>
                                <a:latin typeface="Cambria Math" panose="02040503050406030204" pitchFamily="18" charset="0"/>
                              </a:rPr>
                            </m:ctrlPr>
                          </m:sSubPr>
                          <m:e>
                            <m:r>
                              <a:rPr kumimoji="1" lang="en-US" altLang="ja-JP" sz="2400" b="0" i="1" smtClean="0">
                                <a:solidFill>
                                  <a:schemeClr val="tx1"/>
                                </a:solidFill>
                                <a:latin typeface="Cambria Math" panose="02040503050406030204" pitchFamily="18" charset="0"/>
                              </a:rPr>
                              <m:t>𝑤</m:t>
                            </m:r>
                          </m:e>
                          <m:sub>
                            <m:r>
                              <a:rPr kumimoji="1" lang="en-US" altLang="ja-JP" sz="2400" b="0" i="1" smtClean="0">
                                <a:solidFill>
                                  <a:schemeClr val="tx1"/>
                                </a:solidFill>
                                <a:latin typeface="Cambria Math" panose="02040503050406030204" pitchFamily="18" charset="0"/>
                              </a:rPr>
                              <m:t>𝑖</m:t>
                            </m:r>
                          </m:sub>
                        </m:sSub>
                        <m:sSub>
                          <m:sSubPr>
                            <m:ctrlPr>
                              <a:rPr kumimoji="1" lang="en-US" altLang="ja-JP" sz="2400" i="1" smtClean="0">
                                <a:solidFill>
                                  <a:schemeClr val="tx1"/>
                                </a:solidFill>
                                <a:latin typeface="Cambria Math" panose="02040503050406030204" pitchFamily="18" charset="0"/>
                              </a:rPr>
                            </m:ctrlPr>
                          </m:sSubPr>
                          <m:e>
                            <m:r>
                              <a:rPr kumimoji="1" lang="en-US" altLang="ja-JP" sz="2400" i="1" smtClean="0">
                                <a:solidFill>
                                  <a:schemeClr val="tx1"/>
                                </a:solidFill>
                                <a:latin typeface="Cambria Math" panose="02040503050406030204" pitchFamily="18" charset="0"/>
                                <a:ea typeface="Cambria Math" panose="02040503050406030204" pitchFamily="18" charset="0"/>
                              </a:rPr>
                              <m:t>∙</m:t>
                            </m:r>
                            <m:r>
                              <a:rPr kumimoji="1" lang="en-US" altLang="ja-JP" sz="2400" b="0" i="1" smtClean="0">
                                <a:solidFill>
                                  <a:schemeClr val="tx1"/>
                                </a:solidFill>
                                <a:latin typeface="Cambria Math" panose="02040503050406030204" pitchFamily="18" charset="0"/>
                              </a:rPr>
                              <m:t>𝑥</m:t>
                            </m:r>
                          </m:e>
                          <m:sub>
                            <m:r>
                              <a:rPr kumimoji="1" lang="en-US" altLang="ja-JP" sz="2400" b="0" i="1" smtClean="0">
                                <a:solidFill>
                                  <a:schemeClr val="tx1"/>
                                </a:solidFill>
                                <a:latin typeface="Cambria Math" panose="02040503050406030204" pitchFamily="18" charset="0"/>
                              </a:rPr>
                              <m:t>𝑖</m:t>
                            </m:r>
                          </m:sub>
                        </m:sSub>
                      </m:e>
                    </m:nary>
                    <m:r>
                      <a:rPr kumimoji="1" lang="en-US" altLang="ja-JP" sz="2400" b="0" i="1" smtClean="0">
                        <a:solidFill>
                          <a:schemeClr val="tx1"/>
                        </a:solidFill>
                        <a:latin typeface="Cambria Math" panose="02040503050406030204" pitchFamily="18" charset="0"/>
                      </a:rPr>
                      <m:t>+</m:t>
                    </m:r>
                    <m:r>
                      <a:rPr kumimoji="1" lang="en-US" altLang="ja-JP" sz="2400" b="0" i="1" smtClean="0">
                        <a:solidFill>
                          <a:schemeClr val="tx1"/>
                        </a:solidFill>
                        <a:latin typeface="Cambria Math" panose="02040503050406030204" pitchFamily="18" charset="0"/>
                      </a:rPr>
                      <m:t>𝑏</m:t>
                    </m:r>
                  </m:oMath>
                </a14:m>
                <a:r>
                  <a:rPr kumimoji="1" lang="en-US" altLang="ja-JP" sz="2400" dirty="0">
                    <a:solidFill>
                      <a:schemeClr val="tx1"/>
                    </a:solidFill>
                    <a:latin typeface="Cambria Math" panose="02040503050406030204" pitchFamily="18" charset="0"/>
                    <a:ea typeface="Cambria Math" panose="02040503050406030204" pitchFamily="18" charset="0"/>
                  </a:rPr>
                  <a:t>)</a:t>
                </a:r>
                <a:br>
                  <a:rPr kumimoji="1" lang="en-US" altLang="ja-JP" sz="2400" dirty="0">
                    <a:solidFill>
                      <a:schemeClr val="tx1"/>
                    </a:solidFill>
                    <a:latin typeface="Cambria Math" panose="02040503050406030204" pitchFamily="18" charset="0"/>
                    <a:ea typeface="Cambria Math" panose="02040503050406030204" pitchFamily="18" charset="0"/>
                  </a:rPr>
                </a:br>
                <a:r>
                  <a:rPr kumimoji="1" lang="en-US" altLang="ja-JP" sz="2400" dirty="0">
                    <a:solidFill>
                      <a:schemeClr val="tx1"/>
                    </a:solidFill>
                    <a:latin typeface="Cambria Math" panose="02040503050406030204" pitchFamily="18" charset="0"/>
                    <a:ea typeface="Cambria Math" panose="02040503050406030204" pitchFamily="18" charset="0"/>
                  </a:rPr>
                  <a:t>=f(13.7700)</a:t>
                </a:r>
                <a:endParaRPr kumimoji="1" lang="ja-JP" altLang="en-US" sz="2400" dirty="0">
                  <a:solidFill>
                    <a:sysClr val="windowText" lastClr="000000"/>
                  </a:solidFill>
                  <a:latin typeface="Cambria Math" panose="02040503050406030204" pitchFamily="18" charset="0"/>
                </a:endParaRPr>
              </a:p>
            </p:txBody>
          </p:sp>
        </mc:Choice>
        <mc:Fallback xmlns="">
          <p:sp>
            <p:nvSpPr>
              <p:cNvPr id="14" name="楕円 13">
                <a:extLst>
                  <a:ext uri="{FF2B5EF4-FFF2-40B4-BE49-F238E27FC236}">
                    <a16:creationId xmlns:a16="http://schemas.microsoft.com/office/drawing/2014/main" id="{508C8C5E-18C7-4D75-B05C-C92911788F74}"/>
                  </a:ext>
                </a:extLst>
              </p:cNvPr>
              <p:cNvSpPr>
                <a:spLocks noRot="1" noChangeAspect="1" noMove="1" noResize="1" noEditPoints="1" noAdjustHandles="1" noChangeArrowheads="1" noChangeShapeType="1" noTextEdit="1"/>
              </p:cNvSpPr>
              <p:nvPr/>
            </p:nvSpPr>
            <p:spPr>
              <a:xfrm>
                <a:off x="5169114" y="2008776"/>
                <a:ext cx="3745620" cy="2638812"/>
              </a:xfrm>
              <a:prstGeom prst="ellipse">
                <a:avLst/>
              </a:prstGeom>
              <a:blipFill>
                <a:blip r:embed="rId2"/>
                <a:stretch>
                  <a:fillRect/>
                </a:stretch>
              </a:blipFill>
            </p:spPr>
            <p:txBody>
              <a:bodyPr/>
              <a:lstStyle/>
              <a:p>
                <a:r>
                  <a:rPr lang="ja-JP" altLang="en-US">
                    <a:noFill/>
                  </a:rPr>
                  <a:t> </a:t>
                </a:r>
              </a:p>
            </p:txBody>
          </p:sp>
        </mc:Fallback>
      </mc:AlternateContent>
      <p:cxnSp>
        <p:nvCxnSpPr>
          <p:cNvPr id="17" name="直線コネクタ 16">
            <a:extLst>
              <a:ext uri="{FF2B5EF4-FFF2-40B4-BE49-F238E27FC236}">
                <a16:creationId xmlns:a16="http://schemas.microsoft.com/office/drawing/2014/main" id="{ADF1CF98-3ACE-4530-8C32-9592AF05106B}"/>
              </a:ext>
            </a:extLst>
          </p:cNvPr>
          <p:cNvCxnSpPr>
            <a:cxnSpLocks/>
            <a:stCxn id="6" idx="6"/>
            <a:endCxn id="14" idx="2"/>
          </p:cNvCxnSpPr>
          <p:nvPr/>
        </p:nvCxnSpPr>
        <p:spPr>
          <a:xfrm>
            <a:off x="3499944" y="1420186"/>
            <a:ext cx="1669170" cy="19079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82C8F71-A0F0-4CEF-8CCC-282A1885465A}"/>
              </a:ext>
            </a:extLst>
          </p:cNvPr>
          <p:cNvCxnSpPr>
            <a:cxnSpLocks/>
            <a:stCxn id="4" idx="6"/>
            <a:endCxn id="14" idx="2"/>
          </p:cNvCxnSpPr>
          <p:nvPr/>
        </p:nvCxnSpPr>
        <p:spPr>
          <a:xfrm>
            <a:off x="3499944" y="2422146"/>
            <a:ext cx="1669170" cy="906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5281A84E-CA00-4585-A77D-BD9CD0B4CD20}"/>
              </a:ext>
            </a:extLst>
          </p:cNvPr>
          <p:cNvCxnSpPr>
            <a:cxnSpLocks/>
            <a:stCxn id="5" idx="6"/>
            <a:endCxn id="14" idx="2"/>
          </p:cNvCxnSpPr>
          <p:nvPr/>
        </p:nvCxnSpPr>
        <p:spPr>
          <a:xfrm flipV="1">
            <a:off x="3499943" y="3328182"/>
            <a:ext cx="1669171" cy="95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66F8035-D2F3-45E2-8E6B-4278982286ED}"/>
              </a:ext>
            </a:extLst>
          </p:cNvPr>
          <p:cNvCxnSpPr>
            <a:cxnSpLocks/>
            <a:stCxn id="7" idx="6"/>
            <a:endCxn id="14" idx="2"/>
          </p:cNvCxnSpPr>
          <p:nvPr/>
        </p:nvCxnSpPr>
        <p:spPr>
          <a:xfrm flipV="1">
            <a:off x="3499942" y="3328182"/>
            <a:ext cx="1669172" cy="11027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73A77C74-F951-4C6F-85FA-D666D7EFE2C3}"/>
              </a:ext>
            </a:extLst>
          </p:cNvPr>
          <p:cNvCxnSpPr>
            <a:cxnSpLocks/>
            <a:stCxn id="14" idx="2"/>
            <a:endCxn id="8" idx="6"/>
          </p:cNvCxnSpPr>
          <p:nvPr/>
        </p:nvCxnSpPr>
        <p:spPr>
          <a:xfrm flipH="1">
            <a:off x="3499942" y="3328182"/>
            <a:ext cx="1669172" cy="210963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1" name="表 31">
            <a:extLst>
              <a:ext uri="{FF2B5EF4-FFF2-40B4-BE49-F238E27FC236}">
                <a16:creationId xmlns:a16="http://schemas.microsoft.com/office/drawing/2014/main" id="{3178428A-0670-452B-9BF1-65C4263C01BD}"/>
              </a:ext>
            </a:extLst>
          </p:cNvPr>
          <p:cNvGraphicFramePr>
            <a:graphicFrameLocks noGrp="1"/>
          </p:cNvGraphicFramePr>
          <p:nvPr/>
        </p:nvGraphicFramePr>
        <p:xfrm>
          <a:off x="255748" y="178568"/>
          <a:ext cx="2109076" cy="2319562"/>
        </p:xfrm>
        <a:graphic>
          <a:graphicData uri="http://schemas.openxmlformats.org/drawingml/2006/table">
            <a:tbl>
              <a:tblPr firstRow="1" bandRow="1">
                <a:tableStyleId>{2D5ABB26-0587-4C30-8999-92F81FD0307C}</a:tableStyleId>
              </a:tblPr>
              <a:tblGrid>
                <a:gridCol w="675263">
                  <a:extLst>
                    <a:ext uri="{9D8B030D-6E8A-4147-A177-3AD203B41FA5}">
                      <a16:colId xmlns:a16="http://schemas.microsoft.com/office/drawing/2014/main" val="8026191"/>
                    </a:ext>
                  </a:extLst>
                </a:gridCol>
                <a:gridCol w="1433813">
                  <a:extLst>
                    <a:ext uri="{9D8B030D-6E8A-4147-A177-3AD203B41FA5}">
                      <a16:colId xmlns:a16="http://schemas.microsoft.com/office/drawing/2014/main" val="628963297"/>
                    </a:ext>
                  </a:extLst>
                </a:gridCol>
              </a:tblGrid>
              <a:tr h="367548">
                <a:tc>
                  <a:txBody>
                    <a:bodyPr/>
                    <a:lstStyle/>
                    <a:p>
                      <a:r>
                        <a:rPr kumimoji="1" lang="en-US" altLang="ja-JP" dirty="0">
                          <a:latin typeface="Cambria Math" panose="02040503050406030204" pitchFamily="18" charset="0"/>
                          <a:ea typeface="Cambria Math" panose="02040503050406030204" pitchFamily="18" charset="0"/>
                        </a:rPr>
                        <a:t>b</a:t>
                      </a:r>
                      <a:endParaRPr kumimoji="1" lang="ja-JP" altLang="en-US" dirty="0">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en-US" altLang="ja-JP" dirty="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349863564"/>
                  </a:ext>
                </a:extLst>
              </a:tr>
              <a:tr h="367548">
                <a:tc>
                  <a:txBody>
                    <a:bodyPr/>
                    <a:lstStyle/>
                    <a:p>
                      <a:r>
                        <a:rPr kumimoji="1" lang="en-US" altLang="ja-JP" dirty="0">
                          <a:latin typeface="Cambria Math" panose="02040503050406030204" pitchFamily="18" charset="0"/>
                          <a:ea typeface="Cambria Math" panose="02040503050406030204" pitchFamily="18" charset="0"/>
                        </a:rPr>
                        <a:t>w</a:t>
                      </a:r>
                      <a:r>
                        <a:rPr kumimoji="1" lang="en-US" altLang="ja-JP" baseline="-25000" dirty="0">
                          <a:latin typeface="Cambria Math" panose="02040503050406030204" pitchFamily="18" charset="0"/>
                          <a:ea typeface="Cambria Math" panose="02040503050406030204" pitchFamily="18" charset="0"/>
                        </a:rPr>
                        <a:t>1</a:t>
                      </a:r>
                      <a:endParaRPr kumimoji="1" lang="ja-JP" altLang="en-US" baseline="-25000" dirty="0">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en-US" altLang="ja-JP" dirty="0">
                          <a:latin typeface="Cambria Math" panose="02040503050406030204" pitchFamily="18" charset="0"/>
                        </a:rPr>
                        <a:t>0.0011</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41835796"/>
                  </a:ext>
                </a:extLst>
              </a:tr>
              <a:tr h="367548">
                <a:tc>
                  <a:txBody>
                    <a:bodyPr/>
                    <a:lstStyle/>
                    <a:p>
                      <a:r>
                        <a:rPr kumimoji="1" lang="en-US" altLang="ja-JP" dirty="0">
                          <a:latin typeface="Cambria Math" panose="02040503050406030204" pitchFamily="18" charset="0"/>
                          <a:ea typeface="Cambria Math" panose="02040503050406030204" pitchFamily="18" charset="0"/>
                        </a:rPr>
                        <a:t>w</a:t>
                      </a:r>
                      <a:r>
                        <a:rPr kumimoji="1" lang="en-US" altLang="ja-JP" baseline="-25000" dirty="0">
                          <a:latin typeface="Cambria Math" panose="02040503050406030204" pitchFamily="18" charset="0"/>
                          <a:ea typeface="Cambria Math" panose="02040503050406030204" pitchFamily="18" charset="0"/>
                        </a:rPr>
                        <a:t>2</a:t>
                      </a:r>
                      <a:endParaRPr kumimoji="1" lang="ja-JP" altLang="en-US" baseline="-25000" dirty="0">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kumimoji="1" lang="en-US" altLang="ja-JP" dirty="0">
                          <a:latin typeface="Cambria Math" panose="02040503050406030204" pitchFamily="18" charset="0"/>
                        </a:rPr>
                        <a:t>0.0305</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5278279"/>
                  </a:ext>
                </a:extLst>
              </a:tr>
              <a:tr h="367548">
                <a:tc>
                  <a:txBody>
                    <a:bodyPr/>
                    <a:lstStyle/>
                    <a:p>
                      <a:r>
                        <a:rPr kumimoji="1" lang="en-US" altLang="ja-JP" dirty="0">
                          <a:latin typeface="Cambria Math" panose="02040503050406030204" pitchFamily="18" charset="0"/>
                          <a:ea typeface="Cambria Math" panose="02040503050406030204" pitchFamily="18" charset="0"/>
                        </a:rPr>
                        <a:t>w</a:t>
                      </a:r>
                      <a:r>
                        <a:rPr kumimoji="1" lang="en-US" altLang="ja-JP" baseline="-25000" dirty="0">
                          <a:latin typeface="Cambria Math" panose="02040503050406030204" pitchFamily="18" charset="0"/>
                          <a:ea typeface="Cambria Math" panose="02040503050406030204" pitchFamily="18" charset="0"/>
                        </a:rPr>
                        <a:t>3</a:t>
                      </a:r>
                      <a:endParaRPr kumimoji="1" lang="ja-JP" altLang="en-US" baseline="-25000" dirty="0">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kumimoji="1" lang="en-US" altLang="ja-JP" dirty="0">
                          <a:latin typeface="Cambria Math" panose="02040503050406030204" pitchFamily="18" charset="0"/>
                        </a:rPr>
                        <a:t>0.0001</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31340516"/>
                  </a:ext>
                </a:extLst>
              </a:tr>
              <a:tr h="424685">
                <a:tc>
                  <a:txBody>
                    <a:bodyPr/>
                    <a:lstStyle/>
                    <a:p>
                      <a:r>
                        <a:rPr kumimoji="1" lang="en-US" altLang="ja-JP" dirty="0">
                          <a:latin typeface="Cambria Math" panose="02040503050406030204" pitchFamily="18" charset="0"/>
                          <a:ea typeface="Cambria Math" panose="02040503050406030204" pitchFamily="18" charset="0"/>
                        </a:rPr>
                        <a:t>w</a:t>
                      </a:r>
                      <a:r>
                        <a:rPr kumimoji="1" lang="en-US" altLang="ja-JP" baseline="-25000" dirty="0">
                          <a:latin typeface="Cambria Math" panose="02040503050406030204" pitchFamily="18" charset="0"/>
                          <a:ea typeface="Cambria Math" panose="02040503050406030204" pitchFamily="18" charset="0"/>
                        </a:rPr>
                        <a:t>4</a:t>
                      </a:r>
                      <a:endParaRPr kumimoji="1" lang="ja-JP" altLang="en-US" baseline="-25000" dirty="0">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en-US" altLang="ja-JP" dirty="0">
                          <a:latin typeface="Cambria Math" panose="02040503050406030204" pitchFamily="18" charset="0"/>
                        </a:rPr>
                        <a:t>0.0050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60829794"/>
                  </a:ext>
                </a:extLst>
              </a:tr>
              <a:tr h="424685">
                <a:tc>
                  <a:txBody>
                    <a:bodyPr/>
                    <a:lstStyle/>
                    <a:p>
                      <a:r>
                        <a:rPr kumimoji="1" lang="en-US" altLang="ja-JP" dirty="0">
                          <a:latin typeface="Cambria Math" panose="02040503050406030204" pitchFamily="18" charset="0"/>
                          <a:ea typeface="Cambria Math" panose="02040503050406030204" pitchFamily="18" charset="0"/>
                        </a:rPr>
                        <a:t>w</a:t>
                      </a:r>
                      <a:r>
                        <a:rPr kumimoji="1" lang="en-US" altLang="ja-JP" baseline="-25000" dirty="0">
                          <a:latin typeface="Cambria Math" panose="02040503050406030204" pitchFamily="18" charset="0"/>
                          <a:ea typeface="Cambria Math" panose="02040503050406030204" pitchFamily="18" charset="0"/>
                        </a:rPr>
                        <a:t>5</a:t>
                      </a:r>
                      <a:endParaRPr kumimoji="1" lang="ja-JP" altLang="en-US" baseline="-25000" dirty="0">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en-US" altLang="ja-JP" dirty="0">
                          <a:latin typeface="Cambria Math" panose="02040503050406030204" pitchFamily="18" charset="0"/>
                        </a:rPr>
                        <a:t>0.0003</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606133"/>
                  </a:ext>
                </a:extLst>
              </a:tr>
            </a:tbl>
          </a:graphicData>
        </a:graphic>
      </p:graphicFrame>
      <p:sp>
        <p:nvSpPr>
          <p:cNvPr id="32" name="楕円 31">
            <a:extLst>
              <a:ext uri="{FF2B5EF4-FFF2-40B4-BE49-F238E27FC236}">
                <a16:creationId xmlns:a16="http://schemas.microsoft.com/office/drawing/2014/main" id="{F490145B-C00E-4F48-B0EC-7A88AD2E2048}"/>
              </a:ext>
            </a:extLst>
          </p:cNvPr>
          <p:cNvSpPr/>
          <p:nvPr/>
        </p:nvSpPr>
        <p:spPr>
          <a:xfrm>
            <a:off x="9877093" y="2450210"/>
            <a:ext cx="1726328" cy="175594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ysClr val="windowText" lastClr="000000"/>
                </a:solidFill>
              </a:rPr>
              <a:t>0.7985</a:t>
            </a:r>
            <a:endParaRPr kumimoji="1" lang="ja-JP" altLang="en-US" sz="2400" dirty="0">
              <a:solidFill>
                <a:sysClr val="windowText" lastClr="000000"/>
              </a:solidFill>
            </a:endParaRPr>
          </a:p>
        </p:txBody>
      </p:sp>
      <p:cxnSp>
        <p:nvCxnSpPr>
          <p:cNvPr id="34" name="直線矢印コネクタ 33">
            <a:extLst>
              <a:ext uri="{FF2B5EF4-FFF2-40B4-BE49-F238E27FC236}">
                <a16:creationId xmlns:a16="http://schemas.microsoft.com/office/drawing/2014/main" id="{355E91F5-D5AA-4FB6-A2AB-93EDA09B7E26}"/>
              </a:ext>
            </a:extLst>
          </p:cNvPr>
          <p:cNvCxnSpPr>
            <a:cxnSpLocks/>
            <a:stCxn id="14" idx="6"/>
            <a:endCxn id="32" idx="2"/>
          </p:cNvCxnSpPr>
          <p:nvPr/>
        </p:nvCxnSpPr>
        <p:spPr>
          <a:xfrm>
            <a:off x="8914734" y="3328182"/>
            <a:ext cx="9623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A108ED07-D7D5-41B5-9BBF-65F779FA1A6C}"/>
              </a:ext>
            </a:extLst>
          </p:cNvPr>
          <p:cNvSpPr txBox="1"/>
          <p:nvPr/>
        </p:nvSpPr>
        <p:spPr>
          <a:xfrm>
            <a:off x="9004735" y="3006812"/>
            <a:ext cx="872358" cy="369332"/>
          </a:xfrm>
          <a:prstGeom prst="rect">
            <a:avLst/>
          </a:prstGeom>
          <a:noFill/>
        </p:spPr>
        <p:txBody>
          <a:bodyPr wrap="square" rtlCol="0">
            <a:spAutoFit/>
          </a:bodyPr>
          <a:lstStyle/>
          <a:p>
            <a:r>
              <a:rPr kumimoji="1" lang="ja-JP" altLang="en-US" dirty="0"/>
              <a:t>発火</a:t>
            </a:r>
          </a:p>
        </p:txBody>
      </p:sp>
      <p:sp>
        <p:nvSpPr>
          <p:cNvPr id="36" name="テキスト ボックス 35">
            <a:extLst>
              <a:ext uri="{FF2B5EF4-FFF2-40B4-BE49-F238E27FC236}">
                <a16:creationId xmlns:a16="http://schemas.microsoft.com/office/drawing/2014/main" id="{8CBE0176-4239-4B2D-A280-6F9BE7767302}"/>
              </a:ext>
            </a:extLst>
          </p:cNvPr>
          <p:cNvSpPr txBox="1"/>
          <p:nvPr/>
        </p:nvSpPr>
        <p:spPr>
          <a:xfrm>
            <a:off x="7215346" y="535633"/>
            <a:ext cx="4451137" cy="369332"/>
          </a:xfrm>
          <a:prstGeom prst="rect">
            <a:avLst/>
          </a:prstGeom>
          <a:noFill/>
        </p:spPr>
        <p:txBody>
          <a:bodyPr wrap="square" rtlCol="0">
            <a:spAutoFit/>
          </a:bodyPr>
          <a:lstStyle/>
          <a:p>
            <a:r>
              <a:rPr kumimoji="1" lang="en-US" altLang="ja-JP" dirty="0"/>
              <a:t>※</a:t>
            </a:r>
            <a:r>
              <a:rPr kumimoji="1" lang="ja-JP" altLang="en-US" dirty="0"/>
              <a:t>活性化関数はシグモイド関数とする</a:t>
            </a:r>
          </a:p>
        </p:txBody>
      </p:sp>
      <p:sp>
        <p:nvSpPr>
          <p:cNvPr id="66" name="テキスト ボックス 65">
            <a:extLst>
              <a:ext uri="{FF2B5EF4-FFF2-40B4-BE49-F238E27FC236}">
                <a16:creationId xmlns:a16="http://schemas.microsoft.com/office/drawing/2014/main" id="{64828EBD-FE90-4AEA-85A8-BE9D38BF89B1}"/>
              </a:ext>
            </a:extLst>
          </p:cNvPr>
          <p:cNvSpPr txBox="1"/>
          <p:nvPr/>
        </p:nvSpPr>
        <p:spPr>
          <a:xfrm>
            <a:off x="4005091" y="1795443"/>
            <a:ext cx="576753" cy="369332"/>
          </a:xfrm>
          <a:prstGeom prst="rect">
            <a:avLst/>
          </a:prstGeom>
          <a:noFill/>
        </p:spPr>
        <p:txBody>
          <a:bodyPr wrap="square" rtlCol="0">
            <a:spAutoFit/>
          </a:bodyPr>
          <a:lstStyle/>
          <a:p>
            <a:r>
              <a:rPr kumimoji="1" lang="en-US" altLang="ja-JP" dirty="0">
                <a:latin typeface="Cambria Math" panose="02040503050406030204" pitchFamily="18" charset="0"/>
                <a:ea typeface="Cambria Math" panose="02040503050406030204" pitchFamily="18" charset="0"/>
              </a:rPr>
              <a:t>w</a:t>
            </a:r>
            <a:r>
              <a:rPr kumimoji="1" lang="en-US" altLang="ja-JP" baseline="-25000" dirty="0">
                <a:latin typeface="Cambria Math" panose="02040503050406030204" pitchFamily="18" charset="0"/>
                <a:ea typeface="Cambria Math" panose="02040503050406030204" pitchFamily="18" charset="0"/>
              </a:rPr>
              <a:t>1</a:t>
            </a:r>
            <a:endParaRPr kumimoji="1" lang="ja-JP" altLang="en-US" baseline="-25000" dirty="0">
              <a:latin typeface="Cambria Math" panose="02040503050406030204" pitchFamily="18" charset="0"/>
            </a:endParaRPr>
          </a:p>
        </p:txBody>
      </p:sp>
      <p:sp>
        <p:nvSpPr>
          <p:cNvPr id="79" name="テキスト ボックス 78">
            <a:extLst>
              <a:ext uri="{FF2B5EF4-FFF2-40B4-BE49-F238E27FC236}">
                <a16:creationId xmlns:a16="http://schemas.microsoft.com/office/drawing/2014/main" id="{00A0F92F-51E9-4510-8468-57DC8065CAB5}"/>
              </a:ext>
            </a:extLst>
          </p:cNvPr>
          <p:cNvSpPr txBox="1"/>
          <p:nvPr/>
        </p:nvSpPr>
        <p:spPr>
          <a:xfrm>
            <a:off x="3716715" y="2251497"/>
            <a:ext cx="576753" cy="369332"/>
          </a:xfrm>
          <a:prstGeom prst="rect">
            <a:avLst/>
          </a:prstGeom>
          <a:noFill/>
        </p:spPr>
        <p:txBody>
          <a:bodyPr wrap="square" rtlCol="0">
            <a:spAutoFit/>
          </a:bodyPr>
          <a:lstStyle/>
          <a:p>
            <a:r>
              <a:rPr kumimoji="1" lang="en-US" altLang="ja-JP" dirty="0">
                <a:latin typeface="Cambria Math" panose="02040503050406030204" pitchFamily="18" charset="0"/>
                <a:ea typeface="Cambria Math" panose="02040503050406030204" pitchFamily="18" charset="0"/>
              </a:rPr>
              <a:t>w</a:t>
            </a:r>
            <a:r>
              <a:rPr kumimoji="1" lang="en-US" altLang="ja-JP" baseline="-25000" dirty="0">
                <a:latin typeface="Cambria Math" panose="02040503050406030204" pitchFamily="18" charset="0"/>
                <a:ea typeface="Cambria Math" panose="02040503050406030204" pitchFamily="18" charset="0"/>
              </a:rPr>
              <a:t>2</a:t>
            </a:r>
            <a:endParaRPr kumimoji="1" lang="ja-JP" altLang="en-US" baseline="-25000" dirty="0">
              <a:latin typeface="Cambria Math" panose="02040503050406030204" pitchFamily="18" charset="0"/>
            </a:endParaRPr>
          </a:p>
        </p:txBody>
      </p:sp>
      <p:sp>
        <p:nvSpPr>
          <p:cNvPr id="80" name="テキスト ボックス 79">
            <a:extLst>
              <a:ext uri="{FF2B5EF4-FFF2-40B4-BE49-F238E27FC236}">
                <a16:creationId xmlns:a16="http://schemas.microsoft.com/office/drawing/2014/main" id="{C21A28C1-20BD-4D51-92FD-3657C85C9BBB}"/>
              </a:ext>
            </a:extLst>
          </p:cNvPr>
          <p:cNvSpPr txBox="1"/>
          <p:nvPr/>
        </p:nvSpPr>
        <p:spPr>
          <a:xfrm>
            <a:off x="3684530" y="3041750"/>
            <a:ext cx="576753" cy="369332"/>
          </a:xfrm>
          <a:prstGeom prst="rect">
            <a:avLst/>
          </a:prstGeom>
          <a:noFill/>
        </p:spPr>
        <p:txBody>
          <a:bodyPr wrap="square" rtlCol="0">
            <a:spAutoFit/>
          </a:bodyPr>
          <a:lstStyle/>
          <a:p>
            <a:r>
              <a:rPr kumimoji="1" lang="en-US" altLang="ja-JP" dirty="0">
                <a:latin typeface="Cambria Math" panose="02040503050406030204" pitchFamily="18" charset="0"/>
                <a:ea typeface="Cambria Math" panose="02040503050406030204" pitchFamily="18" charset="0"/>
              </a:rPr>
              <a:t>w</a:t>
            </a:r>
            <a:r>
              <a:rPr kumimoji="1" lang="en-US" altLang="ja-JP" baseline="-25000" dirty="0">
                <a:latin typeface="Cambria Math" panose="02040503050406030204" pitchFamily="18" charset="0"/>
                <a:ea typeface="Cambria Math" panose="02040503050406030204" pitchFamily="18" charset="0"/>
              </a:rPr>
              <a:t>3</a:t>
            </a:r>
            <a:endParaRPr kumimoji="1" lang="ja-JP" altLang="en-US" baseline="-25000" dirty="0">
              <a:latin typeface="Cambria Math" panose="02040503050406030204" pitchFamily="18" charset="0"/>
            </a:endParaRPr>
          </a:p>
        </p:txBody>
      </p:sp>
      <p:sp>
        <p:nvSpPr>
          <p:cNvPr id="81" name="テキスト ボックス 80">
            <a:extLst>
              <a:ext uri="{FF2B5EF4-FFF2-40B4-BE49-F238E27FC236}">
                <a16:creationId xmlns:a16="http://schemas.microsoft.com/office/drawing/2014/main" id="{10DE753F-E958-49ED-8B9C-3FCFEAD55383}"/>
              </a:ext>
            </a:extLst>
          </p:cNvPr>
          <p:cNvSpPr txBox="1"/>
          <p:nvPr/>
        </p:nvSpPr>
        <p:spPr>
          <a:xfrm>
            <a:off x="3716716" y="3743370"/>
            <a:ext cx="576753" cy="369332"/>
          </a:xfrm>
          <a:prstGeom prst="rect">
            <a:avLst/>
          </a:prstGeom>
          <a:noFill/>
        </p:spPr>
        <p:txBody>
          <a:bodyPr wrap="square" rtlCol="0">
            <a:spAutoFit/>
          </a:bodyPr>
          <a:lstStyle/>
          <a:p>
            <a:r>
              <a:rPr kumimoji="1" lang="en-US" altLang="ja-JP" dirty="0">
                <a:latin typeface="Cambria Math" panose="02040503050406030204" pitchFamily="18" charset="0"/>
                <a:ea typeface="Cambria Math" panose="02040503050406030204" pitchFamily="18" charset="0"/>
              </a:rPr>
              <a:t>w</a:t>
            </a:r>
            <a:r>
              <a:rPr kumimoji="1" lang="en-US" altLang="ja-JP" baseline="-25000" dirty="0">
                <a:latin typeface="Cambria Math" panose="02040503050406030204" pitchFamily="18" charset="0"/>
                <a:ea typeface="Cambria Math" panose="02040503050406030204" pitchFamily="18" charset="0"/>
              </a:rPr>
              <a:t>4</a:t>
            </a:r>
            <a:endParaRPr kumimoji="1" lang="ja-JP" altLang="en-US" baseline="-25000" dirty="0">
              <a:latin typeface="Cambria Math" panose="02040503050406030204" pitchFamily="18" charset="0"/>
            </a:endParaRPr>
          </a:p>
        </p:txBody>
      </p:sp>
      <p:sp>
        <p:nvSpPr>
          <p:cNvPr id="82" name="テキスト ボックス 81">
            <a:extLst>
              <a:ext uri="{FF2B5EF4-FFF2-40B4-BE49-F238E27FC236}">
                <a16:creationId xmlns:a16="http://schemas.microsoft.com/office/drawing/2014/main" id="{5DEF7EA0-4BF7-40A4-9396-33669097B0E6}"/>
              </a:ext>
            </a:extLst>
          </p:cNvPr>
          <p:cNvSpPr txBox="1"/>
          <p:nvPr/>
        </p:nvSpPr>
        <p:spPr>
          <a:xfrm>
            <a:off x="3684531" y="4358370"/>
            <a:ext cx="576753" cy="369332"/>
          </a:xfrm>
          <a:prstGeom prst="rect">
            <a:avLst/>
          </a:prstGeom>
          <a:noFill/>
        </p:spPr>
        <p:txBody>
          <a:bodyPr wrap="square" rtlCol="0">
            <a:spAutoFit/>
          </a:bodyPr>
          <a:lstStyle/>
          <a:p>
            <a:r>
              <a:rPr kumimoji="1" lang="en-US" altLang="ja-JP" dirty="0">
                <a:latin typeface="Cambria Math" panose="02040503050406030204" pitchFamily="18" charset="0"/>
                <a:ea typeface="Cambria Math" panose="02040503050406030204" pitchFamily="18" charset="0"/>
              </a:rPr>
              <a:t>w</a:t>
            </a:r>
            <a:r>
              <a:rPr kumimoji="1" lang="en-US" altLang="ja-JP" baseline="-25000" dirty="0">
                <a:latin typeface="Cambria Math" panose="02040503050406030204" pitchFamily="18" charset="0"/>
                <a:ea typeface="Cambria Math" panose="02040503050406030204" pitchFamily="18" charset="0"/>
              </a:rPr>
              <a:t>5</a:t>
            </a:r>
            <a:endParaRPr kumimoji="1" lang="ja-JP" altLang="en-US" baseline="-25000" dirty="0">
              <a:latin typeface="Cambria Math" panose="02040503050406030204" pitchFamily="18" charset="0"/>
            </a:endParaRPr>
          </a:p>
        </p:txBody>
      </p:sp>
      <p:sp>
        <p:nvSpPr>
          <p:cNvPr id="90" name="テキスト ボックス 89">
            <a:extLst>
              <a:ext uri="{FF2B5EF4-FFF2-40B4-BE49-F238E27FC236}">
                <a16:creationId xmlns:a16="http://schemas.microsoft.com/office/drawing/2014/main" id="{D9641E5E-AB60-4822-882D-0EDD778A93AB}"/>
              </a:ext>
            </a:extLst>
          </p:cNvPr>
          <p:cNvSpPr txBox="1"/>
          <p:nvPr/>
        </p:nvSpPr>
        <p:spPr>
          <a:xfrm>
            <a:off x="10132953" y="1795443"/>
            <a:ext cx="1214607" cy="369332"/>
          </a:xfrm>
          <a:prstGeom prst="rect">
            <a:avLst/>
          </a:prstGeom>
          <a:noFill/>
        </p:spPr>
        <p:txBody>
          <a:bodyPr wrap="square" rtlCol="0">
            <a:spAutoFit/>
          </a:bodyPr>
          <a:lstStyle/>
          <a:p>
            <a:pPr algn="ctr"/>
            <a:r>
              <a:rPr kumimoji="1" lang="ja-JP" altLang="en-US" dirty="0"/>
              <a:t>中間層</a:t>
            </a:r>
          </a:p>
        </p:txBody>
      </p:sp>
    </p:spTree>
    <p:extLst>
      <p:ext uri="{BB962C8B-B14F-4D97-AF65-F5344CB8AC3E}">
        <p14:creationId xmlns:p14="http://schemas.microsoft.com/office/powerpoint/2010/main" val="37092583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298ED062-4456-4D1B-9678-AC6D53D2F88F}"/>
              </a:ext>
            </a:extLst>
          </p:cNvPr>
          <p:cNvGrpSpPr/>
          <p:nvPr/>
        </p:nvGrpSpPr>
        <p:grpSpPr>
          <a:xfrm>
            <a:off x="2659115" y="1006816"/>
            <a:ext cx="840829" cy="4844367"/>
            <a:chOff x="8823430" y="797541"/>
            <a:chExt cx="840829" cy="4844367"/>
          </a:xfrm>
        </p:grpSpPr>
        <p:sp>
          <p:nvSpPr>
            <p:cNvPr id="4" name="楕円 3">
              <a:extLst>
                <a:ext uri="{FF2B5EF4-FFF2-40B4-BE49-F238E27FC236}">
                  <a16:creationId xmlns:a16="http://schemas.microsoft.com/office/drawing/2014/main" id="{EFA975B1-B4DC-4DF7-A7B0-716E2F48ECAD}"/>
                </a:ext>
              </a:extLst>
            </p:cNvPr>
            <p:cNvSpPr/>
            <p:nvPr/>
          </p:nvSpPr>
          <p:spPr>
            <a:xfrm>
              <a:off x="8823432" y="1799501"/>
              <a:ext cx="840827" cy="82673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ysClr val="windowText" lastClr="000000"/>
                  </a:solidFill>
                </a:rPr>
                <a:t>0</a:t>
              </a:r>
              <a:endParaRPr kumimoji="1" lang="ja-JP" altLang="en-US" sz="2000" dirty="0">
                <a:solidFill>
                  <a:sysClr val="windowText" lastClr="000000"/>
                </a:solidFill>
              </a:endParaRPr>
            </a:p>
          </p:txBody>
        </p:sp>
        <p:sp>
          <p:nvSpPr>
            <p:cNvPr id="5" name="楕円 4">
              <a:extLst>
                <a:ext uri="{FF2B5EF4-FFF2-40B4-BE49-F238E27FC236}">
                  <a16:creationId xmlns:a16="http://schemas.microsoft.com/office/drawing/2014/main" id="{331167B8-426B-4F67-B6CD-828345E9F9B3}"/>
                </a:ext>
              </a:extLst>
            </p:cNvPr>
            <p:cNvSpPr/>
            <p:nvPr/>
          </p:nvSpPr>
          <p:spPr>
            <a:xfrm>
              <a:off x="8823431" y="2801461"/>
              <a:ext cx="840827" cy="82673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255</a:t>
              </a:r>
              <a:endParaRPr kumimoji="1" lang="ja-JP" altLang="en-US" dirty="0">
                <a:solidFill>
                  <a:sysClr val="windowText" lastClr="000000"/>
                </a:solidFill>
              </a:endParaRPr>
            </a:p>
          </p:txBody>
        </p:sp>
        <p:sp>
          <p:nvSpPr>
            <p:cNvPr id="6" name="楕円 5">
              <a:extLst>
                <a:ext uri="{FF2B5EF4-FFF2-40B4-BE49-F238E27FC236}">
                  <a16:creationId xmlns:a16="http://schemas.microsoft.com/office/drawing/2014/main" id="{32EDB6C0-ED7D-46AF-BBE6-9A59C001A1FF}"/>
                </a:ext>
              </a:extLst>
            </p:cNvPr>
            <p:cNvSpPr/>
            <p:nvPr/>
          </p:nvSpPr>
          <p:spPr>
            <a:xfrm>
              <a:off x="8823432" y="797541"/>
              <a:ext cx="840827" cy="82673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ysClr val="windowText" lastClr="000000"/>
                  </a:solidFill>
                </a:rPr>
                <a:t>0</a:t>
              </a:r>
              <a:endParaRPr kumimoji="1" lang="ja-JP" altLang="en-US" sz="1600" dirty="0">
                <a:solidFill>
                  <a:sysClr val="windowText" lastClr="000000"/>
                </a:solidFill>
              </a:endParaRPr>
            </a:p>
          </p:txBody>
        </p:sp>
        <p:sp>
          <p:nvSpPr>
            <p:cNvPr id="7" name="楕円 6">
              <a:extLst>
                <a:ext uri="{FF2B5EF4-FFF2-40B4-BE49-F238E27FC236}">
                  <a16:creationId xmlns:a16="http://schemas.microsoft.com/office/drawing/2014/main" id="{80FC5DB0-7C4E-40A6-A294-08E22755C52D}"/>
                </a:ext>
              </a:extLst>
            </p:cNvPr>
            <p:cNvSpPr/>
            <p:nvPr/>
          </p:nvSpPr>
          <p:spPr>
            <a:xfrm>
              <a:off x="8823430" y="3808315"/>
              <a:ext cx="840827" cy="82673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255</a:t>
              </a:r>
              <a:endParaRPr kumimoji="1" lang="ja-JP" altLang="en-US" dirty="0">
                <a:solidFill>
                  <a:sysClr val="windowText" lastClr="000000"/>
                </a:solidFill>
              </a:endParaRPr>
            </a:p>
          </p:txBody>
        </p:sp>
        <p:sp>
          <p:nvSpPr>
            <p:cNvPr id="8" name="楕円 7">
              <a:extLst>
                <a:ext uri="{FF2B5EF4-FFF2-40B4-BE49-F238E27FC236}">
                  <a16:creationId xmlns:a16="http://schemas.microsoft.com/office/drawing/2014/main" id="{DA895B1C-DE4F-4C24-A96E-D36A725C5B13}"/>
                </a:ext>
              </a:extLst>
            </p:cNvPr>
            <p:cNvSpPr/>
            <p:nvPr/>
          </p:nvSpPr>
          <p:spPr>
            <a:xfrm>
              <a:off x="8823430" y="4815169"/>
              <a:ext cx="840827" cy="82673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255</a:t>
              </a:r>
              <a:endParaRPr kumimoji="1" lang="ja-JP" altLang="en-US" dirty="0">
                <a:solidFill>
                  <a:sysClr val="windowText" lastClr="000000"/>
                </a:solidFill>
              </a:endParaRPr>
            </a:p>
          </p:txBody>
        </p:sp>
      </p:grpSp>
      <p:sp>
        <p:nvSpPr>
          <p:cNvPr id="10" name="テキスト ボックス 9">
            <a:extLst>
              <a:ext uri="{FF2B5EF4-FFF2-40B4-BE49-F238E27FC236}">
                <a16:creationId xmlns:a16="http://schemas.microsoft.com/office/drawing/2014/main" id="{C294E952-D0D2-428E-BACF-2DFED2D0AEA8}"/>
              </a:ext>
            </a:extLst>
          </p:cNvPr>
          <p:cNvSpPr txBox="1"/>
          <p:nvPr/>
        </p:nvSpPr>
        <p:spPr>
          <a:xfrm>
            <a:off x="2659115" y="341903"/>
            <a:ext cx="1313793" cy="369332"/>
          </a:xfrm>
          <a:prstGeom prst="rect">
            <a:avLst/>
          </a:prstGeom>
          <a:noFill/>
        </p:spPr>
        <p:txBody>
          <a:bodyPr wrap="square" rtlCol="0">
            <a:spAutoFit/>
          </a:bodyPr>
          <a:lstStyle/>
          <a:p>
            <a:r>
              <a:rPr kumimoji="1" lang="ja-JP" altLang="en-US" dirty="0"/>
              <a:t>入力層</a:t>
            </a:r>
          </a:p>
        </p:txBody>
      </p:sp>
      <mc:AlternateContent xmlns:mc="http://schemas.openxmlformats.org/markup-compatibility/2006" xmlns:a14="http://schemas.microsoft.com/office/drawing/2010/main">
        <mc:Choice Requires="a14">
          <p:sp>
            <p:nvSpPr>
              <p:cNvPr id="14" name="楕円 13">
                <a:extLst>
                  <a:ext uri="{FF2B5EF4-FFF2-40B4-BE49-F238E27FC236}">
                    <a16:creationId xmlns:a16="http://schemas.microsoft.com/office/drawing/2014/main" id="{508C8C5E-18C7-4D75-B05C-C92911788F74}"/>
                  </a:ext>
                </a:extLst>
              </p:cNvPr>
              <p:cNvSpPr/>
              <p:nvPr/>
            </p:nvSpPr>
            <p:spPr>
              <a:xfrm>
                <a:off x="5169114" y="2008776"/>
                <a:ext cx="3745620" cy="26388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en-US" altLang="ja-JP" sz="2400" dirty="0">
                    <a:solidFill>
                      <a:sysClr val="windowText" lastClr="000000"/>
                    </a:solidFill>
                    <a:latin typeface="Cambria Math" panose="02040503050406030204" pitchFamily="18" charset="0"/>
                    <a:ea typeface="Cambria Math" panose="02040503050406030204" pitchFamily="18" charset="0"/>
                  </a:rPr>
                  <a:t>f</a:t>
                </a:r>
                <a:r>
                  <a:rPr kumimoji="1" lang="en-US" altLang="ja-JP" sz="2400" dirty="0">
                    <a:solidFill>
                      <a:schemeClr val="tx1"/>
                    </a:solidFill>
                    <a:latin typeface="Cambria Math" panose="02040503050406030204" pitchFamily="18" charset="0"/>
                    <a:ea typeface="Cambria Math" panose="02040503050406030204" pitchFamily="18" charset="0"/>
                  </a:rPr>
                  <a:t>(</a:t>
                </a:r>
                <a14:m>
                  <m:oMath xmlns:m="http://schemas.openxmlformats.org/officeDocument/2006/math">
                    <m:nary>
                      <m:naryPr>
                        <m:chr m:val="∑"/>
                        <m:ctrlPr>
                          <a:rPr kumimoji="1" lang="en-US" altLang="ja-JP" sz="2400" i="1" smtClean="0">
                            <a:solidFill>
                              <a:schemeClr val="tx1"/>
                            </a:solidFill>
                            <a:latin typeface="Cambria Math" panose="02040503050406030204" pitchFamily="18" charset="0"/>
                          </a:rPr>
                        </m:ctrlPr>
                      </m:naryPr>
                      <m:sub>
                        <m:r>
                          <m:rPr>
                            <m:brk m:alnAt="23"/>
                          </m:rPr>
                          <a:rPr kumimoji="1" lang="en-US" altLang="ja-JP" sz="2400" b="0" i="1" smtClean="0">
                            <a:solidFill>
                              <a:schemeClr val="tx1"/>
                            </a:solidFill>
                            <a:latin typeface="Cambria Math" panose="02040503050406030204" pitchFamily="18" charset="0"/>
                          </a:rPr>
                          <m:t>𝑖</m:t>
                        </m:r>
                        <m:r>
                          <a:rPr kumimoji="1" lang="en-US" altLang="ja-JP" sz="2400" b="0" i="1" smtClean="0">
                            <a:solidFill>
                              <a:schemeClr val="tx1"/>
                            </a:solidFill>
                            <a:latin typeface="Cambria Math" panose="02040503050406030204" pitchFamily="18" charset="0"/>
                          </a:rPr>
                          <m:t>=1</m:t>
                        </m:r>
                      </m:sub>
                      <m:sup>
                        <m:r>
                          <a:rPr kumimoji="1" lang="en-US" altLang="ja-JP" sz="2400" b="0" i="1" smtClean="0">
                            <a:solidFill>
                              <a:schemeClr val="tx1"/>
                            </a:solidFill>
                            <a:latin typeface="Cambria Math" panose="02040503050406030204" pitchFamily="18" charset="0"/>
                          </a:rPr>
                          <m:t>5</m:t>
                        </m:r>
                      </m:sup>
                      <m:e>
                        <m:sSub>
                          <m:sSubPr>
                            <m:ctrlPr>
                              <a:rPr kumimoji="1" lang="en-US" altLang="ja-JP" sz="2400" i="1" smtClean="0">
                                <a:solidFill>
                                  <a:schemeClr val="tx1"/>
                                </a:solidFill>
                                <a:latin typeface="Cambria Math" panose="02040503050406030204" pitchFamily="18" charset="0"/>
                              </a:rPr>
                            </m:ctrlPr>
                          </m:sSubPr>
                          <m:e>
                            <m:r>
                              <a:rPr kumimoji="1" lang="en-US" altLang="ja-JP" sz="2400" b="0" i="1" smtClean="0">
                                <a:solidFill>
                                  <a:schemeClr val="tx1"/>
                                </a:solidFill>
                                <a:latin typeface="Cambria Math" panose="02040503050406030204" pitchFamily="18" charset="0"/>
                              </a:rPr>
                              <m:t>𝑤</m:t>
                            </m:r>
                          </m:e>
                          <m:sub>
                            <m:r>
                              <a:rPr kumimoji="1" lang="en-US" altLang="ja-JP" sz="2400" b="0" i="1" smtClean="0">
                                <a:solidFill>
                                  <a:schemeClr val="tx1"/>
                                </a:solidFill>
                                <a:latin typeface="Cambria Math" panose="02040503050406030204" pitchFamily="18" charset="0"/>
                              </a:rPr>
                              <m:t>𝑖</m:t>
                            </m:r>
                          </m:sub>
                        </m:sSub>
                        <m:sSub>
                          <m:sSubPr>
                            <m:ctrlPr>
                              <a:rPr kumimoji="1" lang="en-US" altLang="ja-JP" sz="2400" i="1" smtClean="0">
                                <a:solidFill>
                                  <a:schemeClr val="tx1"/>
                                </a:solidFill>
                                <a:latin typeface="Cambria Math" panose="02040503050406030204" pitchFamily="18" charset="0"/>
                              </a:rPr>
                            </m:ctrlPr>
                          </m:sSubPr>
                          <m:e>
                            <m:r>
                              <a:rPr kumimoji="1" lang="en-US" altLang="ja-JP" sz="2400" i="1" smtClean="0">
                                <a:solidFill>
                                  <a:schemeClr val="tx1"/>
                                </a:solidFill>
                                <a:latin typeface="Cambria Math" panose="02040503050406030204" pitchFamily="18" charset="0"/>
                                <a:ea typeface="Cambria Math" panose="02040503050406030204" pitchFamily="18" charset="0"/>
                              </a:rPr>
                              <m:t>∙</m:t>
                            </m:r>
                            <m:r>
                              <a:rPr kumimoji="1" lang="en-US" altLang="ja-JP" sz="2400" b="0" i="1" smtClean="0">
                                <a:solidFill>
                                  <a:schemeClr val="tx1"/>
                                </a:solidFill>
                                <a:latin typeface="Cambria Math" panose="02040503050406030204" pitchFamily="18" charset="0"/>
                              </a:rPr>
                              <m:t>𝑥</m:t>
                            </m:r>
                          </m:e>
                          <m:sub>
                            <m:r>
                              <a:rPr kumimoji="1" lang="en-US" altLang="ja-JP" sz="2400" b="0" i="1" smtClean="0">
                                <a:solidFill>
                                  <a:schemeClr val="tx1"/>
                                </a:solidFill>
                                <a:latin typeface="Cambria Math" panose="02040503050406030204" pitchFamily="18" charset="0"/>
                              </a:rPr>
                              <m:t>𝑖</m:t>
                            </m:r>
                          </m:sub>
                        </m:sSub>
                      </m:e>
                    </m:nary>
                    <m:r>
                      <a:rPr kumimoji="1" lang="en-US" altLang="ja-JP" sz="2400" b="0" i="1" smtClean="0">
                        <a:solidFill>
                          <a:schemeClr val="tx1"/>
                        </a:solidFill>
                        <a:latin typeface="Cambria Math" panose="02040503050406030204" pitchFamily="18" charset="0"/>
                      </a:rPr>
                      <m:t>+</m:t>
                    </m:r>
                    <m:r>
                      <a:rPr kumimoji="1" lang="en-US" altLang="ja-JP" sz="2400" b="0" i="1" smtClean="0">
                        <a:solidFill>
                          <a:schemeClr val="tx1"/>
                        </a:solidFill>
                        <a:latin typeface="Cambria Math" panose="02040503050406030204" pitchFamily="18" charset="0"/>
                      </a:rPr>
                      <m:t>𝑏</m:t>
                    </m:r>
                  </m:oMath>
                </a14:m>
                <a:r>
                  <a:rPr kumimoji="1" lang="en-US" altLang="ja-JP" sz="2400" dirty="0">
                    <a:solidFill>
                      <a:schemeClr val="tx1"/>
                    </a:solidFill>
                    <a:latin typeface="Cambria Math" panose="02040503050406030204" pitchFamily="18" charset="0"/>
                    <a:ea typeface="Cambria Math" panose="02040503050406030204" pitchFamily="18" charset="0"/>
                  </a:rPr>
                  <a:t>)</a:t>
                </a:r>
                <a:br>
                  <a:rPr kumimoji="1" lang="en-US" altLang="ja-JP" sz="2400" dirty="0">
                    <a:solidFill>
                      <a:schemeClr val="tx1"/>
                    </a:solidFill>
                    <a:latin typeface="Cambria Math" panose="02040503050406030204" pitchFamily="18" charset="0"/>
                    <a:ea typeface="Cambria Math" panose="02040503050406030204" pitchFamily="18" charset="0"/>
                  </a:rPr>
                </a:br>
                <a:r>
                  <a:rPr kumimoji="1" lang="en-US" altLang="ja-JP" sz="2400" dirty="0">
                    <a:solidFill>
                      <a:schemeClr val="tx1"/>
                    </a:solidFill>
                    <a:latin typeface="Cambria Math" panose="02040503050406030204" pitchFamily="18" charset="0"/>
                    <a:ea typeface="Cambria Math" panose="02040503050406030204" pitchFamily="18" charset="0"/>
                  </a:rPr>
                  <a:t>=f(91.2900)</a:t>
                </a:r>
                <a:endParaRPr kumimoji="1" lang="ja-JP" altLang="en-US" sz="2400" dirty="0">
                  <a:solidFill>
                    <a:sysClr val="windowText" lastClr="000000"/>
                  </a:solidFill>
                  <a:latin typeface="Cambria Math" panose="02040503050406030204" pitchFamily="18" charset="0"/>
                </a:endParaRPr>
              </a:p>
            </p:txBody>
          </p:sp>
        </mc:Choice>
        <mc:Fallback xmlns="">
          <p:sp>
            <p:nvSpPr>
              <p:cNvPr id="14" name="楕円 13">
                <a:extLst>
                  <a:ext uri="{FF2B5EF4-FFF2-40B4-BE49-F238E27FC236}">
                    <a16:creationId xmlns:a16="http://schemas.microsoft.com/office/drawing/2014/main" id="{508C8C5E-18C7-4D75-B05C-C92911788F74}"/>
                  </a:ext>
                </a:extLst>
              </p:cNvPr>
              <p:cNvSpPr>
                <a:spLocks noRot="1" noChangeAspect="1" noMove="1" noResize="1" noEditPoints="1" noAdjustHandles="1" noChangeArrowheads="1" noChangeShapeType="1" noTextEdit="1"/>
              </p:cNvSpPr>
              <p:nvPr/>
            </p:nvSpPr>
            <p:spPr>
              <a:xfrm>
                <a:off x="5169114" y="2008776"/>
                <a:ext cx="3745620" cy="2638812"/>
              </a:xfrm>
              <a:prstGeom prst="ellipse">
                <a:avLst/>
              </a:prstGeom>
              <a:blipFill>
                <a:blip r:embed="rId3"/>
                <a:stretch>
                  <a:fillRect/>
                </a:stretch>
              </a:blipFill>
            </p:spPr>
            <p:txBody>
              <a:bodyPr/>
              <a:lstStyle/>
              <a:p>
                <a:r>
                  <a:rPr lang="ja-JP" altLang="en-US">
                    <a:noFill/>
                  </a:rPr>
                  <a:t> </a:t>
                </a:r>
              </a:p>
            </p:txBody>
          </p:sp>
        </mc:Fallback>
      </mc:AlternateContent>
      <p:cxnSp>
        <p:nvCxnSpPr>
          <p:cNvPr id="17" name="直線コネクタ 16">
            <a:extLst>
              <a:ext uri="{FF2B5EF4-FFF2-40B4-BE49-F238E27FC236}">
                <a16:creationId xmlns:a16="http://schemas.microsoft.com/office/drawing/2014/main" id="{ADF1CF98-3ACE-4530-8C32-9592AF05106B}"/>
              </a:ext>
            </a:extLst>
          </p:cNvPr>
          <p:cNvCxnSpPr>
            <a:cxnSpLocks/>
            <a:stCxn id="6" idx="6"/>
            <a:endCxn id="14" idx="2"/>
          </p:cNvCxnSpPr>
          <p:nvPr/>
        </p:nvCxnSpPr>
        <p:spPr>
          <a:xfrm>
            <a:off x="3499944" y="1420186"/>
            <a:ext cx="1669170" cy="19079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A82C8F71-A0F0-4CEF-8CCC-282A1885465A}"/>
              </a:ext>
            </a:extLst>
          </p:cNvPr>
          <p:cNvCxnSpPr>
            <a:cxnSpLocks/>
            <a:stCxn id="4" idx="6"/>
            <a:endCxn id="14" idx="2"/>
          </p:cNvCxnSpPr>
          <p:nvPr/>
        </p:nvCxnSpPr>
        <p:spPr>
          <a:xfrm>
            <a:off x="3499944" y="2422146"/>
            <a:ext cx="1669170" cy="906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5281A84E-CA00-4585-A77D-BD9CD0B4CD20}"/>
              </a:ext>
            </a:extLst>
          </p:cNvPr>
          <p:cNvCxnSpPr>
            <a:cxnSpLocks/>
            <a:stCxn id="5" idx="6"/>
            <a:endCxn id="14" idx="2"/>
          </p:cNvCxnSpPr>
          <p:nvPr/>
        </p:nvCxnSpPr>
        <p:spPr>
          <a:xfrm flipV="1">
            <a:off x="3499943" y="3328182"/>
            <a:ext cx="1669171" cy="95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366F8035-D2F3-45E2-8E6B-4278982286ED}"/>
              </a:ext>
            </a:extLst>
          </p:cNvPr>
          <p:cNvCxnSpPr>
            <a:cxnSpLocks/>
            <a:stCxn id="7" idx="6"/>
            <a:endCxn id="14" idx="2"/>
          </p:cNvCxnSpPr>
          <p:nvPr/>
        </p:nvCxnSpPr>
        <p:spPr>
          <a:xfrm flipV="1">
            <a:off x="3499942" y="3328182"/>
            <a:ext cx="1669172" cy="11027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73A77C74-F951-4C6F-85FA-D666D7EFE2C3}"/>
              </a:ext>
            </a:extLst>
          </p:cNvPr>
          <p:cNvCxnSpPr>
            <a:cxnSpLocks/>
            <a:stCxn id="14" idx="2"/>
            <a:endCxn id="8" idx="6"/>
          </p:cNvCxnSpPr>
          <p:nvPr/>
        </p:nvCxnSpPr>
        <p:spPr>
          <a:xfrm flipH="1">
            <a:off x="3499942" y="3328182"/>
            <a:ext cx="1669172" cy="210963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1" name="表 31">
            <a:extLst>
              <a:ext uri="{FF2B5EF4-FFF2-40B4-BE49-F238E27FC236}">
                <a16:creationId xmlns:a16="http://schemas.microsoft.com/office/drawing/2014/main" id="{3178428A-0670-452B-9BF1-65C4263C01BD}"/>
              </a:ext>
            </a:extLst>
          </p:cNvPr>
          <p:cNvGraphicFramePr>
            <a:graphicFrameLocks noGrp="1"/>
          </p:cNvGraphicFramePr>
          <p:nvPr/>
        </p:nvGraphicFramePr>
        <p:xfrm>
          <a:off x="255748" y="178568"/>
          <a:ext cx="2109076" cy="2319562"/>
        </p:xfrm>
        <a:graphic>
          <a:graphicData uri="http://schemas.openxmlformats.org/drawingml/2006/table">
            <a:tbl>
              <a:tblPr firstRow="1" bandRow="1">
                <a:tableStyleId>{2D5ABB26-0587-4C30-8999-92F81FD0307C}</a:tableStyleId>
              </a:tblPr>
              <a:tblGrid>
                <a:gridCol w="675263">
                  <a:extLst>
                    <a:ext uri="{9D8B030D-6E8A-4147-A177-3AD203B41FA5}">
                      <a16:colId xmlns:a16="http://schemas.microsoft.com/office/drawing/2014/main" val="8026191"/>
                    </a:ext>
                  </a:extLst>
                </a:gridCol>
                <a:gridCol w="1433813">
                  <a:extLst>
                    <a:ext uri="{9D8B030D-6E8A-4147-A177-3AD203B41FA5}">
                      <a16:colId xmlns:a16="http://schemas.microsoft.com/office/drawing/2014/main" val="628963297"/>
                    </a:ext>
                  </a:extLst>
                </a:gridCol>
              </a:tblGrid>
              <a:tr h="367548">
                <a:tc>
                  <a:txBody>
                    <a:bodyPr/>
                    <a:lstStyle/>
                    <a:p>
                      <a:r>
                        <a:rPr kumimoji="1" lang="en-US" altLang="ja-JP" dirty="0">
                          <a:latin typeface="Cambria Math" panose="02040503050406030204" pitchFamily="18" charset="0"/>
                          <a:ea typeface="Cambria Math" panose="02040503050406030204" pitchFamily="18" charset="0"/>
                        </a:rPr>
                        <a:t>b</a:t>
                      </a:r>
                      <a:endParaRPr kumimoji="1" lang="ja-JP" altLang="en-US" dirty="0">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en-US" altLang="ja-JP" dirty="0">
                          <a:latin typeface="Cambria Math" panose="02040503050406030204" pitchFamily="18" charset="0"/>
                          <a:ea typeface="Cambria Math" panose="02040503050406030204" pitchFamily="18" charset="0"/>
                        </a:rPr>
                        <a:t>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349863564"/>
                  </a:ext>
                </a:extLst>
              </a:tr>
              <a:tr h="367548">
                <a:tc>
                  <a:txBody>
                    <a:bodyPr/>
                    <a:lstStyle/>
                    <a:p>
                      <a:r>
                        <a:rPr kumimoji="1" lang="en-US" altLang="ja-JP" dirty="0">
                          <a:latin typeface="Cambria Math" panose="02040503050406030204" pitchFamily="18" charset="0"/>
                          <a:ea typeface="Cambria Math" panose="02040503050406030204" pitchFamily="18" charset="0"/>
                        </a:rPr>
                        <a:t>w</a:t>
                      </a:r>
                      <a:r>
                        <a:rPr kumimoji="1" lang="en-US" altLang="ja-JP" baseline="-25000" dirty="0">
                          <a:latin typeface="Cambria Math" panose="02040503050406030204" pitchFamily="18" charset="0"/>
                          <a:ea typeface="Cambria Math" panose="02040503050406030204" pitchFamily="18" charset="0"/>
                        </a:rPr>
                        <a:t>1</a:t>
                      </a:r>
                      <a:endParaRPr kumimoji="1" lang="ja-JP" altLang="en-US" baseline="-25000" dirty="0">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en-US" altLang="ja-JP" dirty="0">
                          <a:latin typeface="Cambria Math" panose="02040503050406030204" pitchFamily="18" charset="0"/>
                        </a:rPr>
                        <a:t>0.0011</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41835796"/>
                  </a:ext>
                </a:extLst>
              </a:tr>
              <a:tr h="367548">
                <a:tc>
                  <a:txBody>
                    <a:bodyPr/>
                    <a:lstStyle/>
                    <a:p>
                      <a:r>
                        <a:rPr kumimoji="1" lang="en-US" altLang="ja-JP" dirty="0">
                          <a:latin typeface="Cambria Math" panose="02040503050406030204" pitchFamily="18" charset="0"/>
                          <a:ea typeface="Cambria Math" panose="02040503050406030204" pitchFamily="18" charset="0"/>
                        </a:rPr>
                        <a:t>w</a:t>
                      </a:r>
                      <a:r>
                        <a:rPr kumimoji="1" lang="en-US" altLang="ja-JP" baseline="-25000" dirty="0">
                          <a:latin typeface="Cambria Math" panose="02040503050406030204" pitchFamily="18" charset="0"/>
                          <a:ea typeface="Cambria Math" panose="02040503050406030204" pitchFamily="18" charset="0"/>
                        </a:rPr>
                        <a:t>2</a:t>
                      </a:r>
                      <a:endParaRPr kumimoji="1" lang="ja-JP" altLang="en-US" baseline="-25000" dirty="0">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kumimoji="1" lang="en-US" altLang="ja-JP" dirty="0">
                          <a:latin typeface="Cambria Math" panose="02040503050406030204" pitchFamily="18" charset="0"/>
                        </a:rPr>
                        <a:t>0.0001</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115278279"/>
                  </a:ext>
                </a:extLst>
              </a:tr>
              <a:tr h="367548">
                <a:tc>
                  <a:txBody>
                    <a:bodyPr/>
                    <a:lstStyle/>
                    <a:p>
                      <a:r>
                        <a:rPr kumimoji="1" lang="en-US" altLang="ja-JP" dirty="0">
                          <a:latin typeface="Cambria Math" panose="02040503050406030204" pitchFamily="18" charset="0"/>
                          <a:ea typeface="Cambria Math" panose="02040503050406030204" pitchFamily="18" charset="0"/>
                        </a:rPr>
                        <a:t>w</a:t>
                      </a:r>
                      <a:r>
                        <a:rPr kumimoji="1" lang="en-US" altLang="ja-JP" baseline="-25000" dirty="0">
                          <a:latin typeface="Cambria Math" panose="02040503050406030204" pitchFamily="18" charset="0"/>
                          <a:ea typeface="Cambria Math" panose="02040503050406030204" pitchFamily="18" charset="0"/>
                        </a:rPr>
                        <a:t>3</a:t>
                      </a:r>
                      <a:endParaRPr kumimoji="1" lang="ja-JP" altLang="en-US" baseline="-25000" dirty="0">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kumimoji="1" lang="en-US" altLang="ja-JP" dirty="0">
                          <a:latin typeface="Cambria Math" panose="02040503050406030204" pitchFamily="18" charset="0"/>
                        </a:rPr>
                        <a:t>0.0305</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31340516"/>
                  </a:ext>
                </a:extLst>
              </a:tr>
              <a:tr h="424685">
                <a:tc>
                  <a:txBody>
                    <a:bodyPr/>
                    <a:lstStyle/>
                    <a:p>
                      <a:r>
                        <a:rPr kumimoji="1" lang="en-US" altLang="ja-JP" dirty="0">
                          <a:latin typeface="Cambria Math" panose="02040503050406030204" pitchFamily="18" charset="0"/>
                          <a:ea typeface="Cambria Math" panose="02040503050406030204" pitchFamily="18" charset="0"/>
                        </a:rPr>
                        <a:t>w</a:t>
                      </a:r>
                      <a:r>
                        <a:rPr kumimoji="1" lang="en-US" altLang="ja-JP" baseline="-25000" dirty="0">
                          <a:latin typeface="Cambria Math" panose="02040503050406030204" pitchFamily="18" charset="0"/>
                          <a:ea typeface="Cambria Math" panose="02040503050406030204" pitchFamily="18" charset="0"/>
                        </a:rPr>
                        <a:t>4</a:t>
                      </a:r>
                      <a:endParaRPr kumimoji="1" lang="ja-JP" altLang="en-US" baseline="-25000" dirty="0">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en-US" altLang="ja-JP" dirty="0">
                          <a:latin typeface="Cambria Math" panose="02040503050406030204" pitchFamily="18" charset="0"/>
                        </a:rPr>
                        <a:t>0.0050</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60829794"/>
                  </a:ext>
                </a:extLst>
              </a:tr>
              <a:tr h="424685">
                <a:tc>
                  <a:txBody>
                    <a:bodyPr/>
                    <a:lstStyle/>
                    <a:p>
                      <a:r>
                        <a:rPr kumimoji="1" lang="en-US" altLang="ja-JP" dirty="0">
                          <a:latin typeface="Cambria Math" panose="02040503050406030204" pitchFamily="18" charset="0"/>
                          <a:ea typeface="Cambria Math" panose="02040503050406030204" pitchFamily="18" charset="0"/>
                        </a:rPr>
                        <a:t>w</a:t>
                      </a:r>
                      <a:r>
                        <a:rPr kumimoji="1" lang="en-US" altLang="ja-JP" baseline="-25000" dirty="0">
                          <a:latin typeface="Cambria Math" panose="02040503050406030204" pitchFamily="18" charset="0"/>
                          <a:ea typeface="Cambria Math" panose="02040503050406030204" pitchFamily="18" charset="0"/>
                        </a:rPr>
                        <a:t>5</a:t>
                      </a:r>
                      <a:endParaRPr kumimoji="1" lang="ja-JP" altLang="en-US" baseline="-25000" dirty="0">
                        <a:latin typeface="Cambria Math" panose="020405030504060302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en-US" altLang="ja-JP" dirty="0">
                          <a:latin typeface="Cambria Math" panose="02040503050406030204" pitchFamily="18" charset="0"/>
                        </a:rPr>
                        <a:t>0.0003</a:t>
                      </a:r>
                      <a:endParaRPr kumimoji="1" lang="ja-JP" altLang="en-US" dirty="0">
                        <a:latin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606133"/>
                  </a:ext>
                </a:extLst>
              </a:tr>
            </a:tbl>
          </a:graphicData>
        </a:graphic>
      </p:graphicFrame>
      <p:sp>
        <p:nvSpPr>
          <p:cNvPr id="32" name="楕円 31">
            <a:extLst>
              <a:ext uri="{FF2B5EF4-FFF2-40B4-BE49-F238E27FC236}">
                <a16:creationId xmlns:a16="http://schemas.microsoft.com/office/drawing/2014/main" id="{F490145B-C00E-4F48-B0EC-7A88AD2E2048}"/>
              </a:ext>
            </a:extLst>
          </p:cNvPr>
          <p:cNvSpPr/>
          <p:nvPr/>
        </p:nvSpPr>
        <p:spPr>
          <a:xfrm>
            <a:off x="9877093" y="2450210"/>
            <a:ext cx="1726328" cy="175594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ysClr val="windowText" lastClr="000000"/>
                </a:solidFill>
              </a:rPr>
              <a:t>0.9998</a:t>
            </a:r>
            <a:endParaRPr kumimoji="1" lang="ja-JP" altLang="en-US" sz="2400" dirty="0">
              <a:solidFill>
                <a:sysClr val="windowText" lastClr="000000"/>
              </a:solidFill>
            </a:endParaRPr>
          </a:p>
        </p:txBody>
      </p:sp>
      <p:cxnSp>
        <p:nvCxnSpPr>
          <p:cNvPr id="34" name="直線矢印コネクタ 33">
            <a:extLst>
              <a:ext uri="{FF2B5EF4-FFF2-40B4-BE49-F238E27FC236}">
                <a16:creationId xmlns:a16="http://schemas.microsoft.com/office/drawing/2014/main" id="{355E91F5-D5AA-4FB6-A2AB-93EDA09B7E26}"/>
              </a:ext>
            </a:extLst>
          </p:cNvPr>
          <p:cNvCxnSpPr>
            <a:cxnSpLocks/>
            <a:stCxn id="14" idx="6"/>
            <a:endCxn id="32" idx="2"/>
          </p:cNvCxnSpPr>
          <p:nvPr/>
        </p:nvCxnSpPr>
        <p:spPr>
          <a:xfrm>
            <a:off x="8914734" y="3328182"/>
            <a:ext cx="9623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A108ED07-D7D5-41B5-9BBF-65F779FA1A6C}"/>
              </a:ext>
            </a:extLst>
          </p:cNvPr>
          <p:cNvSpPr txBox="1"/>
          <p:nvPr/>
        </p:nvSpPr>
        <p:spPr>
          <a:xfrm>
            <a:off x="9004735" y="3006812"/>
            <a:ext cx="872358" cy="369332"/>
          </a:xfrm>
          <a:prstGeom prst="rect">
            <a:avLst/>
          </a:prstGeom>
          <a:noFill/>
        </p:spPr>
        <p:txBody>
          <a:bodyPr wrap="square" rtlCol="0">
            <a:spAutoFit/>
          </a:bodyPr>
          <a:lstStyle/>
          <a:p>
            <a:r>
              <a:rPr kumimoji="1" lang="ja-JP" altLang="en-US" dirty="0"/>
              <a:t>発火</a:t>
            </a:r>
          </a:p>
        </p:txBody>
      </p:sp>
      <p:sp>
        <p:nvSpPr>
          <p:cNvPr id="36" name="テキスト ボックス 35">
            <a:extLst>
              <a:ext uri="{FF2B5EF4-FFF2-40B4-BE49-F238E27FC236}">
                <a16:creationId xmlns:a16="http://schemas.microsoft.com/office/drawing/2014/main" id="{8CBE0176-4239-4B2D-A280-6F9BE7767302}"/>
              </a:ext>
            </a:extLst>
          </p:cNvPr>
          <p:cNvSpPr txBox="1"/>
          <p:nvPr/>
        </p:nvSpPr>
        <p:spPr>
          <a:xfrm>
            <a:off x="7215346" y="535633"/>
            <a:ext cx="4451137" cy="369332"/>
          </a:xfrm>
          <a:prstGeom prst="rect">
            <a:avLst/>
          </a:prstGeom>
          <a:noFill/>
        </p:spPr>
        <p:txBody>
          <a:bodyPr wrap="square" rtlCol="0">
            <a:spAutoFit/>
          </a:bodyPr>
          <a:lstStyle/>
          <a:p>
            <a:r>
              <a:rPr kumimoji="1" lang="en-US" altLang="ja-JP" dirty="0"/>
              <a:t>※</a:t>
            </a:r>
            <a:r>
              <a:rPr kumimoji="1" lang="ja-JP" altLang="en-US" dirty="0"/>
              <a:t>活性化関数はシグモイド関数とする</a:t>
            </a:r>
          </a:p>
        </p:txBody>
      </p:sp>
      <p:sp>
        <p:nvSpPr>
          <p:cNvPr id="66" name="テキスト ボックス 65">
            <a:extLst>
              <a:ext uri="{FF2B5EF4-FFF2-40B4-BE49-F238E27FC236}">
                <a16:creationId xmlns:a16="http://schemas.microsoft.com/office/drawing/2014/main" id="{64828EBD-FE90-4AEA-85A8-BE9D38BF89B1}"/>
              </a:ext>
            </a:extLst>
          </p:cNvPr>
          <p:cNvSpPr txBox="1"/>
          <p:nvPr/>
        </p:nvSpPr>
        <p:spPr>
          <a:xfrm>
            <a:off x="4005091" y="1795443"/>
            <a:ext cx="576753" cy="369332"/>
          </a:xfrm>
          <a:prstGeom prst="rect">
            <a:avLst/>
          </a:prstGeom>
          <a:noFill/>
        </p:spPr>
        <p:txBody>
          <a:bodyPr wrap="square" rtlCol="0">
            <a:spAutoFit/>
          </a:bodyPr>
          <a:lstStyle/>
          <a:p>
            <a:r>
              <a:rPr kumimoji="1" lang="en-US" altLang="ja-JP" dirty="0">
                <a:latin typeface="Cambria Math" panose="02040503050406030204" pitchFamily="18" charset="0"/>
                <a:ea typeface="Cambria Math" panose="02040503050406030204" pitchFamily="18" charset="0"/>
              </a:rPr>
              <a:t>w</a:t>
            </a:r>
            <a:r>
              <a:rPr kumimoji="1" lang="en-US" altLang="ja-JP" baseline="-25000" dirty="0">
                <a:latin typeface="Cambria Math" panose="02040503050406030204" pitchFamily="18" charset="0"/>
                <a:ea typeface="Cambria Math" panose="02040503050406030204" pitchFamily="18" charset="0"/>
              </a:rPr>
              <a:t>1</a:t>
            </a:r>
            <a:endParaRPr kumimoji="1" lang="ja-JP" altLang="en-US" baseline="-25000" dirty="0">
              <a:latin typeface="Cambria Math" panose="02040503050406030204" pitchFamily="18" charset="0"/>
            </a:endParaRPr>
          </a:p>
        </p:txBody>
      </p:sp>
      <p:sp>
        <p:nvSpPr>
          <p:cNvPr id="79" name="テキスト ボックス 78">
            <a:extLst>
              <a:ext uri="{FF2B5EF4-FFF2-40B4-BE49-F238E27FC236}">
                <a16:creationId xmlns:a16="http://schemas.microsoft.com/office/drawing/2014/main" id="{00A0F92F-51E9-4510-8468-57DC8065CAB5}"/>
              </a:ext>
            </a:extLst>
          </p:cNvPr>
          <p:cNvSpPr txBox="1"/>
          <p:nvPr/>
        </p:nvSpPr>
        <p:spPr>
          <a:xfrm>
            <a:off x="3716715" y="2251497"/>
            <a:ext cx="576753" cy="369332"/>
          </a:xfrm>
          <a:prstGeom prst="rect">
            <a:avLst/>
          </a:prstGeom>
          <a:noFill/>
        </p:spPr>
        <p:txBody>
          <a:bodyPr wrap="square" rtlCol="0">
            <a:spAutoFit/>
          </a:bodyPr>
          <a:lstStyle/>
          <a:p>
            <a:r>
              <a:rPr kumimoji="1" lang="en-US" altLang="ja-JP" dirty="0">
                <a:latin typeface="Cambria Math" panose="02040503050406030204" pitchFamily="18" charset="0"/>
                <a:ea typeface="Cambria Math" panose="02040503050406030204" pitchFamily="18" charset="0"/>
              </a:rPr>
              <a:t>w</a:t>
            </a:r>
            <a:r>
              <a:rPr kumimoji="1" lang="en-US" altLang="ja-JP" baseline="-25000" dirty="0">
                <a:latin typeface="Cambria Math" panose="02040503050406030204" pitchFamily="18" charset="0"/>
                <a:ea typeface="Cambria Math" panose="02040503050406030204" pitchFamily="18" charset="0"/>
              </a:rPr>
              <a:t>2</a:t>
            </a:r>
            <a:endParaRPr kumimoji="1" lang="ja-JP" altLang="en-US" baseline="-25000" dirty="0">
              <a:latin typeface="Cambria Math" panose="02040503050406030204" pitchFamily="18" charset="0"/>
            </a:endParaRPr>
          </a:p>
        </p:txBody>
      </p:sp>
      <p:sp>
        <p:nvSpPr>
          <p:cNvPr id="80" name="テキスト ボックス 79">
            <a:extLst>
              <a:ext uri="{FF2B5EF4-FFF2-40B4-BE49-F238E27FC236}">
                <a16:creationId xmlns:a16="http://schemas.microsoft.com/office/drawing/2014/main" id="{C21A28C1-20BD-4D51-92FD-3657C85C9BBB}"/>
              </a:ext>
            </a:extLst>
          </p:cNvPr>
          <p:cNvSpPr txBox="1"/>
          <p:nvPr/>
        </p:nvSpPr>
        <p:spPr>
          <a:xfrm>
            <a:off x="3684530" y="3041750"/>
            <a:ext cx="576753" cy="369332"/>
          </a:xfrm>
          <a:prstGeom prst="rect">
            <a:avLst/>
          </a:prstGeom>
          <a:noFill/>
        </p:spPr>
        <p:txBody>
          <a:bodyPr wrap="square" rtlCol="0">
            <a:spAutoFit/>
          </a:bodyPr>
          <a:lstStyle/>
          <a:p>
            <a:r>
              <a:rPr kumimoji="1" lang="en-US" altLang="ja-JP" dirty="0">
                <a:latin typeface="Cambria Math" panose="02040503050406030204" pitchFamily="18" charset="0"/>
                <a:ea typeface="Cambria Math" panose="02040503050406030204" pitchFamily="18" charset="0"/>
              </a:rPr>
              <a:t>w</a:t>
            </a:r>
            <a:r>
              <a:rPr kumimoji="1" lang="en-US" altLang="ja-JP" baseline="-25000" dirty="0">
                <a:latin typeface="Cambria Math" panose="02040503050406030204" pitchFamily="18" charset="0"/>
                <a:ea typeface="Cambria Math" panose="02040503050406030204" pitchFamily="18" charset="0"/>
              </a:rPr>
              <a:t>3</a:t>
            </a:r>
            <a:endParaRPr kumimoji="1" lang="ja-JP" altLang="en-US" baseline="-25000" dirty="0">
              <a:latin typeface="Cambria Math" panose="02040503050406030204" pitchFamily="18" charset="0"/>
            </a:endParaRPr>
          </a:p>
        </p:txBody>
      </p:sp>
      <p:sp>
        <p:nvSpPr>
          <p:cNvPr id="81" name="テキスト ボックス 80">
            <a:extLst>
              <a:ext uri="{FF2B5EF4-FFF2-40B4-BE49-F238E27FC236}">
                <a16:creationId xmlns:a16="http://schemas.microsoft.com/office/drawing/2014/main" id="{10DE753F-E958-49ED-8B9C-3FCFEAD55383}"/>
              </a:ext>
            </a:extLst>
          </p:cNvPr>
          <p:cNvSpPr txBox="1"/>
          <p:nvPr/>
        </p:nvSpPr>
        <p:spPr>
          <a:xfrm>
            <a:off x="3716716" y="3743370"/>
            <a:ext cx="576753" cy="369332"/>
          </a:xfrm>
          <a:prstGeom prst="rect">
            <a:avLst/>
          </a:prstGeom>
          <a:noFill/>
        </p:spPr>
        <p:txBody>
          <a:bodyPr wrap="square" rtlCol="0">
            <a:spAutoFit/>
          </a:bodyPr>
          <a:lstStyle/>
          <a:p>
            <a:r>
              <a:rPr kumimoji="1" lang="en-US" altLang="ja-JP" dirty="0">
                <a:latin typeface="Cambria Math" panose="02040503050406030204" pitchFamily="18" charset="0"/>
                <a:ea typeface="Cambria Math" panose="02040503050406030204" pitchFamily="18" charset="0"/>
              </a:rPr>
              <a:t>w</a:t>
            </a:r>
            <a:r>
              <a:rPr kumimoji="1" lang="en-US" altLang="ja-JP" baseline="-25000" dirty="0">
                <a:latin typeface="Cambria Math" panose="02040503050406030204" pitchFamily="18" charset="0"/>
                <a:ea typeface="Cambria Math" panose="02040503050406030204" pitchFamily="18" charset="0"/>
              </a:rPr>
              <a:t>4</a:t>
            </a:r>
            <a:endParaRPr kumimoji="1" lang="ja-JP" altLang="en-US" baseline="-25000" dirty="0">
              <a:latin typeface="Cambria Math" panose="02040503050406030204" pitchFamily="18" charset="0"/>
            </a:endParaRPr>
          </a:p>
        </p:txBody>
      </p:sp>
      <p:sp>
        <p:nvSpPr>
          <p:cNvPr id="82" name="テキスト ボックス 81">
            <a:extLst>
              <a:ext uri="{FF2B5EF4-FFF2-40B4-BE49-F238E27FC236}">
                <a16:creationId xmlns:a16="http://schemas.microsoft.com/office/drawing/2014/main" id="{5DEF7EA0-4BF7-40A4-9396-33669097B0E6}"/>
              </a:ext>
            </a:extLst>
          </p:cNvPr>
          <p:cNvSpPr txBox="1"/>
          <p:nvPr/>
        </p:nvSpPr>
        <p:spPr>
          <a:xfrm>
            <a:off x="3684531" y="4358370"/>
            <a:ext cx="576753" cy="369332"/>
          </a:xfrm>
          <a:prstGeom prst="rect">
            <a:avLst/>
          </a:prstGeom>
          <a:noFill/>
        </p:spPr>
        <p:txBody>
          <a:bodyPr wrap="square" rtlCol="0">
            <a:spAutoFit/>
          </a:bodyPr>
          <a:lstStyle/>
          <a:p>
            <a:r>
              <a:rPr kumimoji="1" lang="en-US" altLang="ja-JP" dirty="0">
                <a:latin typeface="Cambria Math" panose="02040503050406030204" pitchFamily="18" charset="0"/>
                <a:ea typeface="Cambria Math" panose="02040503050406030204" pitchFamily="18" charset="0"/>
              </a:rPr>
              <a:t>w</a:t>
            </a:r>
            <a:r>
              <a:rPr kumimoji="1" lang="en-US" altLang="ja-JP" baseline="-25000" dirty="0">
                <a:latin typeface="Cambria Math" panose="02040503050406030204" pitchFamily="18" charset="0"/>
                <a:ea typeface="Cambria Math" panose="02040503050406030204" pitchFamily="18" charset="0"/>
              </a:rPr>
              <a:t>5</a:t>
            </a:r>
            <a:endParaRPr kumimoji="1" lang="ja-JP" altLang="en-US" baseline="-25000" dirty="0">
              <a:latin typeface="Cambria Math" panose="02040503050406030204" pitchFamily="18" charset="0"/>
            </a:endParaRPr>
          </a:p>
        </p:txBody>
      </p:sp>
      <p:sp>
        <p:nvSpPr>
          <p:cNvPr id="90" name="テキスト ボックス 89">
            <a:extLst>
              <a:ext uri="{FF2B5EF4-FFF2-40B4-BE49-F238E27FC236}">
                <a16:creationId xmlns:a16="http://schemas.microsoft.com/office/drawing/2014/main" id="{D9641E5E-AB60-4822-882D-0EDD778A93AB}"/>
              </a:ext>
            </a:extLst>
          </p:cNvPr>
          <p:cNvSpPr txBox="1"/>
          <p:nvPr/>
        </p:nvSpPr>
        <p:spPr>
          <a:xfrm>
            <a:off x="10132953" y="1795443"/>
            <a:ext cx="1214607" cy="369332"/>
          </a:xfrm>
          <a:prstGeom prst="rect">
            <a:avLst/>
          </a:prstGeom>
          <a:noFill/>
        </p:spPr>
        <p:txBody>
          <a:bodyPr wrap="square" rtlCol="0">
            <a:spAutoFit/>
          </a:bodyPr>
          <a:lstStyle/>
          <a:p>
            <a:pPr algn="ctr"/>
            <a:r>
              <a:rPr kumimoji="1" lang="ja-JP" altLang="en-US" dirty="0"/>
              <a:t>中間層</a:t>
            </a:r>
          </a:p>
        </p:txBody>
      </p:sp>
      <p:sp>
        <p:nvSpPr>
          <p:cNvPr id="27" name="テキスト ボックス 26">
            <a:extLst>
              <a:ext uri="{FF2B5EF4-FFF2-40B4-BE49-F238E27FC236}">
                <a16:creationId xmlns:a16="http://schemas.microsoft.com/office/drawing/2014/main" id="{5E730766-FCB4-49B0-9939-5E9998996A59}"/>
              </a:ext>
            </a:extLst>
          </p:cNvPr>
          <p:cNvSpPr txBox="1"/>
          <p:nvPr/>
        </p:nvSpPr>
        <p:spPr>
          <a:xfrm>
            <a:off x="5195823" y="5301842"/>
            <a:ext cx="6199142" cy="461665"/>
          </a:xfrm>
          <a:prstGeom prst="rect">
            <a:avLst/>
          </a:prstGeom>
          <a:noFill/>
        </p:spPr>
        <p:txBody>
          <a:bodyPr wrap="square" rtlCol="0">
            <a:spAutoFit/>
          </a:bodyPr>
          <a:lstStyle/>
          <a:p>
            <a:r>
              <a:rPr kumimoji="1" lang="ja-JP" altLang="en-US" sz="2400" dirty="0"/>
              <a:t>重みを最適化するための計算を</a:t>
            </a:r>
            <a:r>
              <a:rPr kumimoji="1" lang="ja-JP" altLang="en-US" sz="2400" u="sng" dirty="0"/>
              <a:t>学習</a:t>
            </a:r>
            <a:r>
              <a:rPr kumimoji="1" lang="ja-JP" altLang="en-US" sz="2400" dirty="0"/>
              <a:t>と呼ぶ</a:t>
            </a:r>
          </a:p>
        </p:txBody>
      </p:sp>
      <p:cxnSp>
        <p:nvCxnSpPr>
          <p:cNvPr id="9" name="直線矢印コネクタ 8">
            <a:extLst>
              <a:ext uri="{FF2B5EF4-FFF2-40B4-BE49-F238E27FC236}">
                <a16:creationId xmlns:a16="http://schemas.microsoft.com/office/drawing/2014/main" id="{B0DCFE86-5452-427E-9A83-67ED7A12781D}"/>
              </a:ext>
            </a:extLst>
          </p:cNvPr>
          <p:cNvCxnSpPr>
            <a:cxnSpLocks/>
          </p:cNvCxnSpPr>
          <p:nvPr/>
        </p:nvCxnSpPr>
        <p:spPr>
          <a:xfrm>
            <a:off x="1879600" y="1064586"/>
            <a:ext cx="0" cy="35560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29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テキスト ボックス 55">
            <a:extLst>
              <a:ext uri="{FF2B5EF4-FFF2-40B4-BE49-F238E27FC236}">
                <a16:creationId xmlns:a16="http://schemas.microsoft.com/office/drawing/2014/main" id="{2C9F870B-6E9A-416E-B7EF-17CE00748E4B}"/>
              </a:ext>
            </a:extLst>
          </p:cNvPr>
          <p:cNvSpPr txBox="1"/>
          <p:nvPr/>
        </p:nvSpPr>
        <p:spPr>
          <a:xfrm>
            <a:off x="3456117" y="6095716"/>
            <a:ext cx="446024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400" dirty="0">
                <a:solidFill>
                  <a:prstClr val="black"/>
                </a:solidFill>
                <a:latin typeface="+mn-ea"/>
              </a:rPr>
              <a:t>ディープラーニング</a:t>
            </a:r>
            <a:r>
              <a:rPr kumimoji="1" lang="ja-JP" altLang="en-US" sz="2400" b="0" i="0" u="none" strike="noStrike" kern="1200" cap="none" spc="0" normalizeH="0" baseline="0" noProof="0" dirty="0">
                <a:ln>
                  <a:noFill/>
                </a:ln>
                <a:solidFill>
                  <a:prstClr val="black"/>
                </a:solidFill>
                <a:effectLst/>
                <a:uLnTx/>
                <a:uFillTx/>
                <a:latin typeface="+mn-ea"/>
                <a:cs typeface="+mn-cs"/>
              </a:rPr>
              <a:t>の一例</a:t>
            </a:r>
          </a:p>
        </p:txBody>
      </p:sp>
      <p:grpSp>
        <p:nvGrpSpPr>
          <p:cNvPr id="105" name="グループ化 104">
            <a:extLst>
              <a:ext uri="{FF2B5EF4-FFF2-40B4-BE49-F238E27FC236}">
                <a16:creationId xmlns:a16="http://schemas.microsoft.com/office/drawing/2014/main" id="{B638A073-51D3-4746-AC4D-7C2E628C7F1B}"/>
              </a:ext>
            </a:extLst>
          </p:cNvPr>
          <p:cNvGrpSpPr/>
          <p:nvPr/>
        </p:nvGrpSpPr>
        <p:grpSpPr>
          <a:xfrm>
            <a:off x="1190889" y="353589"/>
            <a:ext cx="9545285" cy="5742127"/>
            <a:chOff x="949398" y="307888"/>
            <a:chExt cx="9545285" cy="5742127"/>
          </a:xfrm>
        </p:grpSpPr>
        <p:sp>
          <p:nvSpPr>
            <p:cNvPr id="14" name="テキスト ボックス 13">
              <a:extLst>
                <a:ext uri="{FF2B5EF4-FFF2-40B4-BE49-F238E27FC236}">
                  <a16:creationId xmlns:a16="http://schemas.microsoft.com/office/drawing/2014/main" id="{D4B8790E-4E5E-451C-9FB5-AF87BC2B62F3}"/>
                </a:ext>
              </a:extLst>
            </p:cNvPr>
            <p:cNvSpPr txBox="1"/>
            <p:nvPr/>
          </p:nvSpPr>
          <p:spPr>
            <a:xfrm>
              <a:off x="949398" y="5572280"/>
              <a:ext cx="938071" cy="3460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BIZ UDゴシック" panose="020B0400000000000000" pitchFamily="49" charset="-128"/>
                  <a:ea typeface="BIZ UDゴシック" panose="020B0400000000000000" pitchFamily="49" charset="-128"/>
                  <a:cs typeface="+mn-cs"/>
                </a:rPr>
                <a:t>入力層</a:t>
              </a:r>
            </a:p>
          </p:txBody>
        </p:sp>
        <p:sp>
          <p:nvSpPr>
            <p:cNvPr id="15" name="テキスト ボックス 14">
              <a:extLst>
                <a:ext uri="{FF2B5EF4-FFF2-40B4-BE49-F238E27FC236}">
                  <a16:creationId xmlns:a16="http://schemas.microsoft.com/office/drawing/2014/main" id="{6483BA3B-72CF-4235-9B93-8B0E3FC796BA}"/>
                </a:ext>
              </a:extLst>
            </p:cNvPr>
            <p:cNvSpPr txBox="1"/>
            <p:nvPr/>
          </p:nvSpPr>
          <p:spPr>
            <a:xfrm>
              <a:off x="5251247" y="5549045"/>
              <a:ext cx="93807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prstClr val="black"/>
                  </a:solidFill>
                  <a:latin typeface="BIZ UDゴシック" panose="020B0400000000000000" pitchFamily="49" charset="-128"/>
                  <a:ea typeface="BIZ UDゴシック" panose="020B0400000000000000" pitchFamily="49" charset="-128"/>
                </a:rPr>
                <a:t>隠れ</a:t>
              </a:r>
              <a:r>
                <a:rPr kumimoji="1" lang="ja-JP" altLang="en-US" sz="1800" b="0" i="0" u="none" strike="noStrike" kern="1200" cap="none" spc="0" normalizeH="0" baseline="0" noProof="0" dirty="0">
                  <a:ln>
                    <a:noFill/>
                  </a:ln>
                  <a:solidFill>
                    <a:prstClr val="black"/>
                  </a:solidFill>
                  <a:effectLst/>
                  <a:uLnTx/>
                  <a:uFillTx/>
                  <a:latin typeface="BIZ UDゴシック" panose="020B0400000000000000" pitchFamily="49" charset="-128"/>
                  <a:ea typeface="BIZ UDゴシック" panose="020B0400000000000000" pitchFamily="49" charset="-128"/>
                  <a:cs typeface="+mn-cs"/>
                </a:rPr>
                <a:t>層</a:t>
              </a:r>
            </a:p>
          </p:txBody>
        </p:sp>
        <p:sp>
          <p:nvSpPr>
            <p:cNvPr id="16" name="テキスト ボックス 15">
              <a:extLst>
                <a:ext uri="{FF2B5EF4-FFF2-40B4-BE49-F238E27FC236}">
                  <a16:creationId xmlns:a16="http://schemas.microsoft.com/office/drawing/2014/main" id="{15C37962-58E5-4EE7-9DF4-7082AD615D9D}"/>
                </a:ext>
              </a:extLst>
            </p:cNvPr>
            <p:cNvSpPr txBox="1"/>
            <p:nvPr/>
          </p:nvSpPr>
          <p:spPr>
            <a:xfrm>
              <a:off x="9556612" y="5578129"/>
              <a:ext cx="938071" cy="3460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BIZ UDゴシック" panose="020B0400000000000000" pitchFamily="49" charset="-128"/>
                  <a:ea typeface="BIZ UDゴシック" panose="020B0400000000000000" pitchFamily="49" charset="-128"/>
                  <a:cs typeface="+mn-cs"/>
                </a:rPr>
                <a:t>出力層</a:t>
              </a:r>
            </a:p>
          </p:txBody>
        </p:sp>
        <p:sp>
          <p:nvSpPr>
            <p:cNvPr id="11" name="楕円 10">
              <a:extLst>
                <a:ext uri="{FF2B5EF4-FFF2-40B4-BE49-F238E27FC236}">
                  <a16:creationId xmlns:a16="http://schemas.microsoft.com/office/drawing/2014/main" id="{8E3ECDD2-2CA7-4F35-805A-F76471BD8693}"/>
                </a:ext>
              </a:extLst>
            </p:cNvPr>
            <p:cNvSpPr/>
            <p:nvPr/>
          </p:nvSpPr>
          <p:spPr>
            <a:xfrm>
              <a:off x="9479497" y="1652428"/>
              <a:ext cx="880797" cy="82648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12" name="楕円 11">
              <a:extLst>
                <a:ext uri="{FF2B5EF4-FFF2-40B4-BE49-F238E27FC236}">
                  <a16:creationId xmlns:a16="http://schemas.microsoft.com/office/drawing/2014/main" id="{2D9DF71C-3D84-4FAC-BA60-E6ACFDF47EE7}"/>
                </a:ext>
              </a:extLst>
            </p:cNvPr>
            <p:cNvSpPr/>
            <p:nvPr/>
          </p:nvSpPr>
          <p:spPr>
            <a:xfrm>
              <a:off x="9479496" y="3416427"/>
              <a:ext cx="880797" cy="82648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42" name="楕円 41">
              <a:extLst>
                <a:ext uri="{FF2B5EF4-FFF2-40B4-BE49-F238E27FC236}">
                  <a16:creationId xmlns:a16="http://schemas.microsoft.com/office/drawing/2014/main" id="{F10C0DA3-3A2E-415A-B873-2DDA404FA001}"/>
                </a:ext>
              </a:extLst>
            </p:cNvPr>
            <p:cNvSpPr/>
            <p:nvPr/>
          </p:nvSpPr>
          <p:spPr>
            <a:xfrm>
              <a:off x="7388559" y="984905"/>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44" name="楕円 43">
              <a:extLst>
                <a:ext uri="{FF2B5EF4-FFF2-40B4-BE49-F238E27FC236}">
                  <a16:creationId xmlns:a16="http://schemas.microsoft.com/office/drawing/2014/main" id="{BFF2F987-A011-4D72-9417-3FA92EEA860E}"/>
                </a:ext>
              </a:extLst>
            </p:cNvPr>
            <p:cNvSpPr/>
            <p:nvPr/>
          </p:nvSpPr>
          <p:spPr>
            <a:xfrm>
              <a:off x="7388559" y="2494078"/>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46" name="楕円 45">
              <a:extLst>
                <a:ext uri="{FF2B5EF4-FFF2-40B4-BE49-F238E27FC236}">
                  <a16:creationId xmlns:a16="http://schemas.microsoft.com/office/drawing/2014/main" id="{B0BC8889-0C4A-42C9-8D27-5FAF85FDC7BA}"/>
                </a:ext>
              </a:extLst>
            </p:cNvPr>
            <p:cNvSpPr/>
            <p:nvPr/>
          </p:nvSpPr>
          <p:spPr>
            <a:xfrm>
              <a:off x="7385380" y="4009499"/>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24" name="テキスト ボックス 23">
              <a:extLst>
                <a:ext uri="{FF2B5EF4-FFF2-40B4-BE49-F238E27FC236}">
                  <a16:creationId xmlns:a16="http://schemas.microsoft.com/office/drawing/2014/main" id="{E49F65BA-76AE-443E-986C-6544935B42FF}"/>
                </a:ext>
              </a:extLst>
            </p:cNvPr>
            <p:cNvSpPr txBox="1"/>
            <p:nvPr/>
          </p:nvSpPr>
          <p:spPr>
            <a:xfrm>
              <a:off x="6391395" y="2513288"/>
              <a:ext cx="469036" cy="523220"/>
            </a:xfrm>
            <a:prstGeom prst="rect">
              <a:avLst/>
            </a:prstGeom>
            <a:noFill/>
          </p:spPr>
          <p:txBody>
            <a:bodyPr wrap="square" rtlCol="0" anchor="ctr">
              <a:spAutoFit/>
            </a:bodyPr>
            <a:lstStyle/>
            <a:p>
              <a:r>
                <a:rPr lang="en-US" altLang="ja-JP" sz="2800" dirty="0"/>
                <a:t>…</a:t>
              </a:r>
              <a:endParaRPr kumimoji="1" lang="ja-JP" altLang="en-US" sz="2800" dirty="0"/>
            </a:p>
          </p:txBody>
        </p:sp>
        <p:cxnSp>
          <p:nvCxnSpPr>
            <p:cNvPr id="28" name="直線矢印コネクタ 27">
              <a:extLst>
                <a:ext uri="{FF2B5EF4-FFF2-40B4-BE49-F238E27FC236}">
                  <a16:creationId xmlns:a16="http://schemas.microsoft.com/office/drawing/2014/main" id="{E08791B2-D76B-4D17-908C-A5F51F2F401C}"/>
                </a:ext>
              </a:extLst>
            </p:cNvPr>
            <p:cNvCxnSpPr>
              <a:stCxn id="42" idx="6"/>
              <a:endCxn id="11" idx="2"/>
            </p:cNvCxnSpPr>
            <p:nvPr/>
          </p:nvCxnSpPr>
          <p:spPr>
            <a:xfrm>
              <a:off x="8269356" y="1398149"/>
              <a:ext cx="1210141" cy="66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DDE896E-0114-4DA0-B1D5-6BEA465D8B26}"/>
                </a:ext>
              </a:extLst>
            </p:cNvPr>
            <p:cNvCxnSpPr>
              <a:stCxn id="42" idx="6"/>
              <a:endCxn id="12" idx="2"/>
            </p:cNvCxnSpPr>
            <p:nvPr/>
          </p:nvCxnSpPr>
          <p:spPr>
            <a:xfrm>
              <a:off x="8269356" y="1398149"/>
              <a:ext cx="1210140" cy="2431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10759A1A-62C5-4ACE-BC74-05F67A14B3DB}"/>
                </a:ext>
              </a:extLst>
            </p:cNvPr>
            <p:cNvCxnSpPr>
              <a:stCxn id="44" idx="6"/>
              <a:endCxn id="11" idx="2"/>
            </p:cNvCxnSpPr>
            <p:nvPr/>
          </p:nvCxnSpPr>
          <p:spPr>
            <a:xfrm flipV="1">
              <a:off x="8269356" y="2065672"/>
              <a:ext cx="1210141" cy="841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0B6281E-C6D9-45FD-ADC7-70E55C843CF5}"/>
                </a:ext>
              </a:extLst>
            </p:cNvPr>
            <p:cNvCxnSpPr>
              <a:stCxn id="44" idx="6"/>
              <a:endCxn id="12" idx="2"/>
            </p:cNvCxnSpPr>
            <p:nvPr/>
          </p:nvCxnSpPr>
          <p:spPr>
            <a:xfrm>
              <a:off x="8269356" y="2907322"/>
              <a:ext cx="1210140" cy="922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BBB4DC2-1021-46F2-BE68-B8241C720739}"/>
                </a:ext>
              </a:extLst>
            </p:cNvPr>
            <p:cNvCxnSpPr>
              <a:stCxn id="46" idx="6"/>
              <a:endCxn id="11" idx="2"/>
            </p:cNvCxnSpPr>
            <p:nvPr/>
          </p:nvCxnSpPr>
          <p:spPr>
            <a:xfrm flipV="1">
              <a:off x="8266177" y="2065672"/>
              <a:ext cx="1213320" cy="2357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9FB3937F-EF33-4ADC-8927-7EAFCBE3BFDF}"/>
                </a:ext>
              </a:extLst>
            </p:cNvPr>
            <p:cNvCxnSpPr>
              <a:stCxn id="46" idx="6"/>
              <a:endCxn id="12" idx="2"/>
            </p:cNvCxnSpPr>
            <p:nvPr/>
          </p:nvCxnSpPr>
          <p:spPr>
            <a:xfrm flipV="1">
              <a:off x="8266177" y="3829671"/>
              <a:ext cx="1213319" cy="593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左中かっこ 59">
              <a:extLst>
                <a:ext uri="{FF2B5EF4-FFF2-40B4-BE49-F238E27FC236}">
                  <a16:creationId xmlns:a16="http://schemas.microsoft.com/office/drawing/2014/main" id="{EDA518A6-E740-419F-B8BF-A43BC0CC36BC}"/>
                </a:ext>
              </a:extLst>
            </p:cNvPr>
            <p:cNvSpPr/>
            <p:nvPr/>
          </p:nvSpPr>
          <p:spPr>
            <a:xfrm rot="16200000">
              <a:off x="5587299" y="2178993"/>
              <a:ext cx="277603" cy="6054566"/>
            </a:xfrm>
            <a:prstGeom prst="leftBrace">
              <a:avLst/>
            </a:prstGeom>
            <a:no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66" name="グループ化 65">
              <a:extLst>
                <a:ext uri="{FF2B5EF4-FFF2-40B4-BE49-F238E27FC236}">
                  <a16:creationId xmlns:a16="http://schemas.microsoft.com/office/drawing/2014/main" id="{9456B724-E505-4A8D-8080-AE05554E1508}"/>
                </a:ext>
              </a:extLst>
            </p:cNvPr>
            <p:cNvGrpSpPr/>
            <p:nvPr/>
          </p:nvGrpSpPr>
          <p:grpSpPr>
            <a:xfrm>
              <a:off x="950909" y="307888"/>
              <a:ext cx="3523188" cy="5742127"/>
              <a:chOff x="1857109" y="277531"/>
              <a:chExt cx="3523188" cy="5742127"/>
            </a:xfrm>
          </p:grpSpPr>
          <p:sp>
            <p:nvSpPr>
              <p:cNvPr id="2" name="楕円 1">
                <a:extLst>
                  <a:ext uri="{FF2B5EF4-FFF2-40B4-BE49-F238E27FC236}">
                    <a16:creationId xmlns:a16="http://schemas.microsoft.com/office/drawing/2014/main" id="{8A95F7FF-027B-46DF-BBBD-66895F66530D}"/>
                  </a:ext>
                </a:extLst>
              </p:cNvPr>
              <p:cNvSpPr/>
              <p:nvPr/>
            </p:nvSpPr>
            <p:spPr>
              <a:xfrm>
                <a:off x="1857109" y="277531"/>
                <a:ext cx="880797" cy="8264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5" name="楕円 4">
                <a:extLst>
                  <a:ext uri="{FF2B5EF4-FFF2-40B4-BE49-F238E27FC236}">
                    <a16:creationId xmlns:a16="http://schemas.microsoft.com/office/drawing/2014/main" id="{EC2AD88C-A352-42A2-945E-D634E4D792A8}"/>
                  </a:ext>
                </a:extLst>
              </p:cNvPr>
              <p:cNvSpPr/>
              <p:nvPr/>
            </p:nvSpPr>
            <p:spPr>
              <a:xfrm>
                <a:off x="1857109" y="1640357"/>
                <a:ext cx="880797" cy="8264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6" name="楕円 5">
                <a:extLst>
                  <a:ext uri="{FF2B5EF4-FFF2-40B4-BE49-F238E27FC236}">
                    <a16:creationId xmlns:a16="http://schemas.microsoft.com/office/drawing/2014/main" id="{DDC64B62-0FFD-4561-A2BD-3C2128FE4796}"/>
                  </a:ext>
                </a:extLst>
              </p:cNvPr>
              <p:cNvSpPr/>
              <p:nvPr/>
            </p:nvSpPr>
            <p:spPr>
              <a:xfrm>
                <a:off x="1857109" y="3003183"/>
                <a:ext cx="880797" cy="8264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7" name="楕円 6">
                <a:extLst>
                  <a:ext uri="{FF2B5EF4-FFF2-40B4-BE49-F238E27FC236}">
                    <a16:creationId xmlns:a16="http://schemas.microsoft.com/office/drawing/2014/main" id="{7FFD6FA3-714A-4F7F-A05D-C256FE41FD58}"/>
                  </a:ext>
                </a:extLst>
              </p:cNvPr>
              <p:cNvSpPr/>
              <p:nvPr/>
            </p:nvSpPr>
            <p:spPr>
              <a:xfrm>
                <a:off x="4499500" y="954548"/>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Yu Mincho Light"/>
                  <a:ea typeface="+mn-ea"/>
                  <a:cs typeface="+mn-cs"/>
                </a:endParaRPr>
              </a:p>
            </p:txBody>
          </p:sp>
          <p:sp>
            <p:nvSpPr>
              <p:cNvPr id="8" name="楕円 7">
                <a:extLst>
                  <a:ext uri="{FF2B5EF4-FFF2-40B4-BE49-F238E27FC236}">
                    <a16:creationId xmlns:a16="http://schemas.microsoft.com/office/drawing/2014/main" id="{21841157-63BD-4A2F-8A7E-03686652610D}"/>
                  </a:ext>
                </a:extLst>
              </p:cNvPr>
              <p:cNvSpPr/>
              <p:nvPr/>
            </p:nvSpPr>
            <p:spPr>
              <a:xfrm>
                <a:off x="1857109" y="4366009"/>
                <a:ext cx="880797" cy="8264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9" name="楕円 8">
                <a:extLst>
                  <a:ext uri="{FF2B5EF4-FFF2-40B4-BE49-F238E27FC236}">
                    <a16:creationId xmlns:a16="http://schemas.microsoft.com/office/drawing/2014/main" id="{87E5DCB8-D0EC-4B4D-A2A2-7C7217B4CADA}"/>
                  </a:ext>
                </a:extLst>
              </p:cNvPr>
              <p:cNvSpPr/>
              <p:nvPr/>
            </p:nvSpPr>
            <p:spPr>
              <a:xfrm>
                <a:off x="4499500" y="3979142"/>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sp>
            <p:nvSpPr>
              <p:cNvPr id="10" name="楕円 9">
                <a:extLst>
                  <a:ext uri="{FF2B5EF4-FFF2-40B4-BE49-F238E27FC236}">
                    <a16:creationId xmlns:a16="http://schemas.microsoft.com/office/drawing/2014/main" id="{E98C305C-5EF4-43D6-B3B5-C082BC8A311A}"/>
                  </a:ext>
                </a:extLst>
              </p:cNvPr>
              <p:cNvSpPr/>
              <p:nvPr/>
            </p:nvSpPr>
            <p:spPr>
              <a:xfrm>
                <a:off x="4499500" y="2466845"/>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Yu Mincho Light"/>
                  <a:ea typeface="+mn-ea"/>
                  <a:cs typeface="+mn-cs"/>
                </a:endParaRPr>
              </a:p>
            </p:txBody>
          </p:sp>
          <p:cxnSp>
            <p:nvCxnSpPr>
              <p:cNvPr id="18" name="直線矢印コネクタ 17">
                <a:extLst>
                  <a:ext uri="{FF2B5EF4-FFF2-40B4-BE49-F238E27FC236}">
                    <a16:creationId xmlns:a16="http://schemas.microsoft.com/office/drawing/2014/main" id="{1B0A4327-4366-43EE-9FCB-694AE22CD3E2}"/>
                  </a:ext>
                </a:extLst>
              </p:cNvPr>
              <p:cNvCxnSpPr>
                <a:stCxn id="2" idx="6"/>
                <a:endCxn id="7" idx="2"/>
              </p:cNvCxnSpPr>
              <p:nvPr/>
            </p:nvCxnSpPr>
            <p:spPr>
              <a:xfrm>
                <a:off x="2737906" y="690775"/>
                <a:ext cx="1761594" cy="677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BF3B9380-D1C9-4E66-9A52-976E9A93F1CB}"/>
                  </a:ext>
                </a:extLst>
              </p:cNvPr>
              <p:cNvCxnSpPr>
                <a:stCxn id="2" idx="6"/>
                <a:endCxn id="10" idx="2"/>
              </p:cNvCxnSpPr>
              <p:nvPr/>
            </p:nvCxnSpPr>
            <p:spPr>
              <a:xfrm>
                <a:off x="2737906" y="690775"/>
                <a:ext cx="1761594" cy="2189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7FE4DBA7-80CE-45C1-B6CE-F23EE3DE39C9}"/>
                  </a:ext>
                </a:extLst>
              </p:cNvPr>
              <p:cNvCxnSpPr>
                <a:cxnSpLocks/>
                <a:stCxn id="2" idx="6"/>
                <a:endCxn id="9" idx="2"/>
              </p:cNvCxnSpPr>
              <p:nvPr/>
            </p:nvCxnSpPr>
            <p:spPr>
              <a:xfrm>
                <a:off x="2737906" y="690775"/>
                <a:ext cx="1761594" cy="3701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096AC823-5852-4723-B7BC-90A87F455608}"/>
                  </a:ext>
                </a:extLst>
              </p:cNvPr>
              <p:cNvCxnSpPr>
                <a:stCxn id="5" idx="6"/>
                <a:endCxn id="7" idx="2"/>
              </p:cNvCxnSpPr>
              <p:nvPr/>
            </p:nvCxnSpPr>
            <p:spPr>
              <a:xfrm flipV="1">
                <a:off x="2737906" y="1367792"/>
                <a:ext cx="1761594" cy="685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5B6C426-A1A4-4EFA-81F1-C3B02E242A1D}"/>
                  </a:ext>
                </a:extLst>
              </p:cNvPr>
              <p:cNvCxnSpPr>
                <a:stCxn id="5" idx="6"/>
                <a:endCxn id="10" idx="2"/>
              </p:cNvCxnSpPr>
              <p:nvPr/>
            </p:nvCxnSpPr>
            <p:spPr>
              <a:xfrm>
                <a:off x="2737906" y="2053601"/>
                <a:ext cx="1761594" cy="826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0EEEA8AC-395E-4528-925C-0E7A2AC49F92}"/>
                  </a:ext>
                </a:extLst>
              </p:cNvPr>
              <p:cNvCxnSpPr>
                <a:stCxn id="5" idx="6"/>
                <a:endCxn id="9" idx="2"/>
              </p:cNvCxnSpPr>
              <p:nvPr/>
            </p:nvCxnSpPr>
            <p:spPr>
              <a:xfrm>
                <a:off x="2737906" y="2053601"/>
                <a:ext cx="1761594" cy="2338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4838475A-811C-4FBD-9321-97772CF3B43A}"/>
                  </a:ext>
                </a:extLst>
              </p:cNvPr>
              <p:cNvCxnSpPr>
                <a:stCxn id="6" idx="6"/>
                <a:endCxn id="10" idx="2"/>
              </p:cNvCxnSpPr>
              <p:nvPr/>
            </p:nvCxnSpPr>
            <p:spPr>
              <a:xfrm flipV="1">
                <a:off x="2737906" y="2880089"/>
                <a:ext cx="1761594" cy="536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F0645EA5-555B-4F29-BF13-981578BA0B3F}"/>
                  </a:ext>
                </a:extLst>
              </p:cNvPr>
              <p:cNvCxnSpPr>
                <a:stCxn id="6" idx="6"/>
                <a:endCxn id="7" idx="2"/>
              </p:cNvCxnSpPr>
              <p:nvPr/>
            </p:nvCxnSpPr>
            <p:spPr>
              <a:xfrm flipV="1">
                <a:off x="2737906" y="1367792"/>
                <a:ext cx="1761594" cy="2048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1137D465-C865-451B-A263-9C1CD1B5BAF7}"/>
                  </a:ext>
                </a:extLst>
              </p:cNvPr>
              <p:cNvCxnSpPr>
                <a:stCxn id="6" idx="6"/>
                <a:endCxn id="9" idx="2"/>
              </p:cNvCxnSpPr>
              <p:nvPr/>
            </p:nvCxnSpPr>
            <p:spPr>
              <a:xfrm>
                <a:off x="2737906" y="3416427"/>
                <a:ext cx="1761594" cy="975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342B07A0-E28F-43F7-9E2B-AF30DE6AC15D}"/>
                  </a:ext>
                </a:extLst>
              </p:cNvPr>
              <p:cNvCxnSpPr>
                <a:stCxn id="8" idx="6"/>
                <a:endCxn id="7" idx="2"/>
              </p:cNvCxnSpPr>
              <p:nvPr/>
            </p:nvCxnSpPr>
            <p:spPr>
              <a:xfrm flipV="1">
                <a:off x="2737906" y="1367792"/>
                <a:ext cx="1761594" cy="3411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C7149E98-8692-4644-B9E5-92B281AB4F73}"/>
                  </a:ext>
                </a:extLst>
              </p:cNvPr>
              <p:cNvCxnSpPr>
                <a:stCxn id="8" idx="6"/>
                <a:endCxn id="10" idx="2"/>
              </p:cNvCxnSpPr>
              <p:nvPr/>
            </p:nvCxnSpPr>
            <p:spPr>
              <a:xfrm flipV="1">
                <a:off x="2737906" y="2880089"/>
                <a:ext cx="1761594" cy="1899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7230308B-8C01-4ED6-9623-090E39F7847E}"/>
                  </a:ext>
                </a:extLst>
              </p:cNvPr>
              <p:cNvCxnSpPr>
                <a:stCxn id="8" idx="6"/>
                <a:endCxn id="9" idx="2"/>
              </p:cNvCxnSpPr>
              <p:nvPr/>
            </p:nvCxnSpPr>
            <p:spPr>
              <a:xfrm flipV="1">
                <a:off x="2737906" y="4392386"/>
                <a:ext cx="1761594" cy="386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70D8872C-2AAE-48A5-A84F-FC69D5EABE52}"/>
                  </a:ext>
                </a:extLst>
              </p:cNvPr>
              <p:cNvCxnSpPr>
                <a:cxnSpLocks/>
              </p:cNvCxnSpPr>
              <p:nvPr/>
            </p:nvCxnSpPr>
            <p:spPr>
              <a:xfrm>
                <a:off x="3533313" y="418210"/>
                <a:ext cx="0" cy="5601448"/>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cxnSp>
          <p:nvCxnSpPr>
            <p:cNvPr id="63" name="直線コネクタ 62">
              <a:extLst>
                <a:ext uri="{FF2B5EF4-FFF2-40B4-BE49-F238E27FC236}">
                  <a16:creationId xmlns:a16="http://schemas.microsoft.com/office/drawing/2014/main" id="{87FEDD43-10F9-47E7-9015-5ABE427E82F9}"/>
                </a:ext>
              </a:extLst>
            </p:cNvPr>
            <p:cNvCxnSpPr>
              <a:cxnSpLocks/>
            </p:cNvCxnSpPr>
            <p:nvPr/>
          </p:nvCxnSpPr>
          <p:spPr>
            <a:xfrm>
              <a:off x="8842610" y="389477"/>
              <a:ext cx="0" cy="552890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7" name="楕円 66">
              <a:extLst>
                <a:ext uri="{FF2B5EF4-FFF2-40B4-BE49-F238E27FC236}">
                  <a16:creationId xmlns:a16="http://schemas.microsoft.com/office/drawing/2014/main" id="{F9FCC533-9633-4629-B968-766764A4C341}"/>
                </a:ext>
              </a:extLst>
            </p:cNvPr>
            <p:cNvSpPr/>
            <p:nvPr/>
          </p:nvSpPr>
          <p:spPr>
            <a:xfrm>
              <a:off x="5048724" y="984905"/>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Yu Mincho Light"/>
                <a:ea typeface="+mn-ea"/>
                <a:cs typeface="+mn-cs"/>
              </a:endParaRPr>
            </a:p>
          </p:txBody>
        </p:sp>
        <p:sp>
          <p:nvSpPr>
            <p:cNvPr id="82" name="楕円 81">
              <a:extLst>
                <a:ext uri="{FF2B5EF4-FFF2-40B4-BE49-F238E27FC236}">
                  <a16:creationId xmlns:a16="http://schemas.microsoft.com/office/drawing/2014/main" id="{9936C14E-2FDF-4379-80B2-388277D21606}"/>
                </a:ext>
              </a:extLst>
            </p:cNvPr>
            <p:cNvSpPr/>
            <p:nvPr/>
          </p:nvSpPr>
          <p:spPr>
            <a:xfrm>
              <a:off x="5042925" y="2502440"/>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Yu Mincho Light"/>
                <a:ea typeface="+mn-ea"/>
                <a:cs typeface="+mn-cs"/>
              </a:endParaRPr>
            </a:p>
          </p:txBody>
        </p:sp>
        <p:sp>
          <p:nvSpPr>
            <p:cNvPr id="83" name="楕円 82">
              <a:extLst>
                <a:ext uri="{FF2B5EF4-FFF2-40B4-BE49-F238E27FC236}">
                  <a16:creationId xmlns:a16="http://schemas.microsoft.com/office/drawing/2014/main" id="{76BCC39F-1425-479C-86E1-6EB33CAE012F}"/>
                </a:ext>
              </a:extLst>
            </p:cNvPr>
            <p:cNvSpPr/>
            <p:nvPr/>
          </p:nvSpPr>
          <p:spPr>
            <a:xfrm>
              <a:off x="5050530" y="4009499"/>
              <a:ext cx="880797" cy="826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Yu Mincho Light"/>
                <a:ea typeface="+mn-ea"/>
                <a:cs typeface="+mn-cs"/>
              </a:endParaRPr>
            </a:p>
          </p:txBody>
        </p:sp>
        <p:cxnSp>
          <p:nvCxnSpPr>
            <p:cNvPr id="85" name="直線矢印コネクタ 84">
              <a:extLst>
                <a:ext uri="{FF2B5EF4-FFF2-40B4-BE49-F238E27FC236}">
                  <a16:creationId xmlns:a16="http://schemas.microsoft.com/office/drawing/2014/main" id="{D054CB18-B17E-431C-82EF-4AC734C9EAA5}"/>
                </a:ext>
              </a:extLst>
            </p:cNvPr>
            <p:cNvCxnSpPr>
              <a:stCxn id="7" idx="6"/>
              <a:endCxn id="67" idx="2"/>
            </p:cNvCxnSpPr>
            <p:nvPr/>
          </p:nvCxnSpPr>
          <p:spPr>
            <a:xfrm>
              <a:off x="4474097" y="1398149"/>
              <a:ext cx="574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5CB5028D-E1FA-401B-A858-A5936E56980D}"/>
                </a:ext>
              </a:extLst>
            </p:cNvPr>
            <p:cNvCxnSpPr>
              <a:stCxn id="7" idx="6"/>
              <a:endCxn id="82" idx="2"/>
            </p:cNvCxnSpPr>
            <p:nvPr/>
          </p:nvCxnSpPr>
          <p:spPr>
            <a:xfrm>
              <a:off x="4474097" y="1398149"/>
              <a:ext cx="568828" cy="1517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A7293CC3-FD8D-4CE9-8C9E-57DBEAE6CF2C}"/>
                </a:ext>
              </a:extLst>
            </p:cNvPr>
            <p:cNvCxnSpPr>
              <a:stCxn id="7" idx="6"/>
              <a:endCxn id="83" idx="2"/>
            </p:cNvCxnSpPr>
            <p:nvPr/>
          </p:nvCxnSpPr>
          <p:spPr>
            <a:xfrm>
              <a:off x="4474097" y="1398149"/>
              <a:ext cx="576433" cy="3024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954FC26C-41FF-44F2-BC0B-27322C91FAFC}"/>
                </a:ext>
              </a:extLst>
            </p:cNvPr>
            <p:cNvCxnSpPr>
              <a:stCxn id="10" idx="6"/>
              <a:endCxn id="67" idx="2"/>
            </p:cNvCxnSpPr>
            <p:nvPr/>
          </p:nvCxnSpPr>
          <p:spPr>
            <a:xfrm flipV="1">
              <a:off x="4474097" y="1398149"/>
              <a:ext cx="574627" cy="151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9284823C-D0BD-45B2-9D7B-2F078D02532A}"/>
                </a:ext>
              </a:extLst>
            </p:cNvPr>
            <p:cNvCxnSpPr>
              <a:stCxn id="10" idx="6"/>
              <a:endCxn id="82" idx="2"/>
            </p:cNvCxnSpPr>
            <p:nvPr/>
          </p:nvCxnSpPr>
          <p:spPr>
            <a:xfrm>
              <a:off x="4474097" y="2910446"/>
              <a:ext cx="568828" cy="5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13F0A41D-FC5E-49F0-A550-D36D09099AB6}"/>
                </a:ext>
              </a:extLst>
            </p:cNvPr>
            <p:cNvCxnSpPr>
              <a:stCxn id="10" idx="6"/>
              <a:endCxn id="83" idx="2"/>
            </p:cNvCxnSpPr>
            <p:nvPr/>
          </p:nvCxnSpPr>
          <p:spPr>
            <a:xfrm>
              <a:off x="4474097" y="2910446"/>
              <a:ext cx="576433" cy="151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a:extLst>
                <a:ext uri="{FF2B5EF4-FFF2-40B4-BE49-F238E27FC236}">
                  <a16:creationId xmlns:a16="http://schemas.microsoft.com/office/drawing/2014/main" id="{70F1AAC7-EDAF-4363-A2F3-692EC4F38DB7}"/>
                </a:ext>
              </a:extLst>
            </p:cNvPr>
            <p:cNvCxnSpPr>
              <a:stCxn id="9" idx="6"/>
              <a:endCxn id="67" idx="2"/>
            </p:cNvCxnSpPr>
            <p:nvPr/>
          </p:nvCxnSpPr>
          <p:spPr>
            <a:xfrm flipV="1">
              <a:off x="4474097" y="1398149"/>
              <a:ext cx="574627" cy="3024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E39BDF6D-6A99-4F0D-BD0F-BF62FC5A64DA}"/>
                </a:ext>
              </a:extLst>
            </p:cNvPr>
            <p:cNvCxnSpPr>
              <a:stCxn id="9" idx="6"/>
              <a:endCxn id="82" idx="2"/>
            </p:cNvCxnSpPr>
            <p:nvPr/>
          </p:nvCxnSpPr>
          <p:spPr>
            <a:xfrm flipV="1">
              <a:off x="4474097" y="2915684"/>
              <a:ext cx="568828" cy="1507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12866850-B236-4CD4-82A3-8B58A76A3A94}"/>
                </a:ext>
              </a:extLst>
            </p:cNvPr>
            <p:cNvCxnSpPr>
              <a:stCxn id="9" idx="6"/>
              <a:endCxn id="83" idx="2"/>
            </p:cNvCxnSpPr>
            <p:nvPr/>
          </p:nvCxnSpPr>
          <p:spPr>
            <a:xfrm>
              <a:off x="4474097" y="4422743"/>
              <a:ext cx="576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8" name="楕円 57">
            <a:extLst>
              <a:ext uri="{FF2B5EF4-FFF2-40B4-BE49-F238E27FC236}">
                <a16:creationId xmlns:a16="http://schemas.microsoft.com/office/drawing/2014/main" id="{C361BD19-3B1A-458B-A2C8-EE002B7D9EB5}"/>
              </a:ext>
            </a:extLst>
          </p:cNvPr>
          <p:cNvSpPr/>
          <p:nvPr/>
        </p:nvSpPr>
        <p:spPr>
          <a:xfrm>
            <a:off x="6567058" y="300619"/>
            <a:ext cx="5283194" cy="625676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3642224-244F-4CB3-9F12-0562A090EE30}"/>
              </a:ext>
            </a:extLst>
          </p:cNvPr>
          <p:cNvSpPr txBox="1"/>
          <p:nvPr/>
        </p:nvSpPr>
        <p:spPr>
          <a:xfrm>
            <a:off x="7512808" y="4928509"/>
            <a:ext cx="1423917" cy="369332"/>
          </a:xfrm>
          <a:prstGeom prst="rect">
            <a:avLst/>
          </a:prstGeom>
          <a:noFill/>
        </p:spPr>
        <p:txBody>
          <a:bodyPr wrap="square" rtlCol="0">
            <a:spAutoFit/>
          </a:bodyPr>
          <a:lstStyle/>
          <a:p>
            <a:r>
              <a:rPr kumimoji="1" lang="ja-JP" altLang="en-US" dirty="0"/>
              <a:t>全結合層</a:t>
            </a:r>
          </a:p>
        </p:txBody>
      </p:sp>
    </p:spTree>
    <p:extLst>
      <p:ext uri="{BB962C8B-B14F-4D97-AF65-F5344CB8AC3E}">
        <p14:creationId xmlns:p14="http://schemas.microsoft.com/office/powerpoint/2010/main" val="40737468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DECD84BA-6897-48C8-92DB-E061B7B08219}"/>
              </a:ext>
            </a:extLst>
          </p:cNvPr>
          <p:cNvSpPr/>
          <p:nvPr/>
        </p:nvSpPr>
        <p:spPr>
          <a:xfrm>
            <a:off x="3016468" y="698936"/>
            <a:ext cx="1219200" cy="1156138"/>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200</a:t>
            </a:r>
            <a:endParaRPr kumimoji="1" lang="ja-JP" altLang="en-US" dirty="0">
              <a:solidFill>
                <a:sysClr val="windowText" lastClr="000000"/>
              </a:solidFill>
            </a:endParaRPr>
          </a:p>
        </p:txBody>
      </p:sp>
      <p:sp>
        <p:nvSpPr>
          <p:cNvPr id="3" name="楕円 2">
            <a:extLst>
              <a:ext uri="{FF2B5EF4-FFF2-40B4-BE49-F238E27FC236}">
                <a16:creationId xmlns:a16="http://schemas.microsoft.com/office/drawing/2014/main" id="{78CE082F-5375-4AAB-83C6-449935D0A5C2}"/>
              </a:ext>
            </a:extLst>
          </p:cNvPr>
          <p:cNvSpPr/>
          <p:nvPr/>
        </p:nvSpPr>
        <p:spPr>
          <a:xfrm>
            <a:off x="3013839" y="2143132"/>
            <a:ext cx="1219200" cy="1156138"/>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40</a:t>
            </a:r>
            <a:endParaRPr kumimoji="1" lang="ja-JP" altLang="en-US" dirty="0">
              <a:solidFill>
                <a:sysClr val="windowText" lastClr="000000"/>
              </a:solidFill>
            </a:endParaRPr>
          </a:p>
        </p:txBody>
      </p:sp>
      <p:cxnSp>
        <p:nvCxnSpPr>
          <p:cNvPr id="4" name="直線コネクタ 3">
            <a:extLst>
              <a:ext uri="{FF2B5EF4-FFF2-40B4-BE49-F238E27FC236}">
                <a16:creationId xmlns:a16="http://schemas.microsoft.com/office/drawing/2014/main" id="{365DD831-1BA0-4491-8A19-E514CDA78014}"/>
              </a:ext>
            </a:extLst>
          </p:cNvPr>
          <p:cNvCxnSpPr>
            <a:cxnSpLocks/>
            <a:stCxn id="2" idx="2"/>
            <a:endCxn id="7" idx="6"/>
          </p:cNvCxnSpPr>
          <p:nvPr/>
        </p:nvCxnSpPr>
        <p:spPr>
          <a:xfrm flipH="1">
            <a:off x="2438398" y="1277005"/>
            <a:ext cx="5780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9E73FEDA-EC7F-456F-9326-9A513D40BF2B}"/>
              </a:ext>
            </a:extLst>
          </p:cNvPr>
          <p:cNvCxnSpPr>
            <a:stCxn id="7" idx="6"/>
            <a:endCxn id="3" idx="2"/>
          </p:cNvCxnSpPr>
          <p:nvPr/>
        </p:nvCxnSpPr>
        <p:spPr>
          <a:xfrm>
            <a:off x="2438398" y="1277005"/>
            <a:ext cx="575441" cy="1444196"/>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688C48D7-C4A2-4757-9BD1-E69C496183C6}"/>
              </a:ext>
            </a:extLst>
          </p:cNvPr>
          <p:cNvGrpSpPr/>
          <p:nvPr/>
        </p:nvGrpSpPr>
        <p:grpSpPr>
          <a:xfrm>
            <a:off x="1219198" y="698936"/>
            <a:ext cx="1219200" cy="5460127"/>
            <a:chOff x="630621" y="788276"/>
            <a:chExt cx="1219200" cy="5460127"/>
          </a:xfrm>
        </p:grpSpPr>
        <p:sp>
          <p:nvSpPr>
            <p:cNvPr id="7" name="楕円 6">
              <a:extLst>
                <a:ext uri="{FF2B5EF4-FFF2-40B4-BE49-F238E27FC236}">
                  <a16:creationId xmlns:a16="http://schemas.microsoft.com/office/drawing/2014/main" id="{76521F33-61A1-4972-B20B-A8C3030F641E}"/>
                </a:ext>
              </a:extLst>
            </p:cNvPr>
            <p:cNvSpPr/>
            <p:nvPr/>
          </p:nvSpPr>
          <p:spPr>
            <a:xfrm>
              <a:off x="630621" y="788276"/>
              <a:ext cx="1219200" cy="1156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A0D03E55-D3AF-4031-AF81-961EB7543432}"/>
                </a:ext>
              </a:extLst>
            </p:cNvPr>
            <p:cNvSpPr/>
            <p:nvPr/>
          </p:nvSpPr>
          <p:spPr>
            <a:xfrm>
              <a:off x="630621" y="2222939"/>
              <a:ext cx="1219200" cy="1156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96EB4647-675A-4917-A68B-98EEFE009D9C}"/>
                </a:ext>
              </a:extLst>
            </p:cNvPr>
            <p:cNvSpPr/>
            <p:nvPr/>
          </p:nvSpPr>
          <p:spPr>
            <a:xfrm>
              <a:off x="630621" y="3657602"/>
              <a:ext cx="1219200" cy="1156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C49388B6-7815-418C-9338-D0E74EC18D5C}"/>
                </a:ext>
              </a:extLst>
            </p:cNvPr>
            <p:cNvSpPr/>
            <p:nvPr/>
          </p:nvSpPr>
          <p:spPr>
            <a:xfrm>
              <a:off x="630621" y="5092265"/>
              <a:ext cx="1219200" cy="1156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 name="直線コネクタ 10">
            <a:extLst>
              <a:ext uri="{FF2B5EF4-FFF2-40B4-BE49-F238E27FC236}">
                <a16:creationId xmlns:a16="http://schemas.microsoft.com/office/drawing/2014/main" id="{6EEB0BA6-D9E8-4AB9-8233-A83D648F48D9}"/>
              </a:ext>
            </a:extLst>
          </p:cNvPr>
          <p:cNvCxnSpPr>
            <a:stCxn id="8" idx="6"/>
            <a:endCxn id="2" idx="2"/>
          </p:cNvCxnSpPr>
          <p:nvPr/>
        </p:nvCxnSpPr>
        <p:spPr>
          <a:xfrm flipV="1">
            <a:off x="2438398" y="1277005"/>
            <a:ext cx="578070" cy="14346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ECC74729-7BB5-448D-9FB1-58AC622BCEA3}"/>
              </a:ext>
            </a:extLst>
          </p:cNvPr>
          <p:cNvCxnSpPr>
            <a:stCxn id="8" idx="6"/>
            <a:endCxn id="3" idx="2"/>
          </p:cNvCxnSpPr>
          <p:nvPr/>
        </p:nvCxnSpPr>
        <p:spPr>
          <a:xfrm>
            <a:off x="2438398" y="2711668"/>
            <a:ext cx="575441" cy="95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E46AA0FF-8D8A-4769-BDD1-9DE5FA45CC3D}"/>
              </a:ext>
            </a:extLst>
          </p:cNvPr>
          <p:cNvCxnSpPr>
            <a:stCxn id="9" idx="6"/>
            <a:endCxn id="2" idx="2"/>
          </p:cNvCxnSpPr>
          <p:nvPr/>
        </p:nvCxnSpPr>
        <p:spPr>
          <a:xfrm flipV="1">
            <a:off x="2438398" y="1277005"/>
            <a:ext cx="578070" cy="2869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F0924CFC-1026-4518-A165-36AFA9EE95A1}"/>
              </a:ext>
            </a:extLst>
          </p:cNvPr>
          <p:cNvCxnSpPr>
            <a:stCxn id="9" idx="6"/>
            <a:endCxn id="3" idx="2"/>
          </p:cNvCxnSpPr>
          <p:nvPr/>
        </p:nvCxnSpPr>
        <p:spPr>
          <a:xfrm flipV="1">
            <a:off x="2438398" y="2721201"/>
            <a:ext cx="575441" cy="1425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D1CB36C-B1C7-4994-95FC-F08939EC9E68}"/>
              </a:ext>
            </a:extLst>
          </p:cNvPr>
          <p:cNvCxnSpPr>
            <a:stCxn id="10" idx="6"/>
            <a:endCxn id="2" idx="2"/>
          </p:cNvCxnSpPr>
          <p:nvPr/>
        </p:nvCxnSpPr>
        <p:spPr>
          <a:xfrm flipV="1">
            <a:off x="2438398" y="1277005"/>
            <a:ext cx="578070" cy="43039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D1E00D6-4FB3-485C-A6B1-8865C9C84F66}"/>
              </a:ext>
            </a:extLst>
          </p:cNvPr>
          <p:cNvCxnSpPr>
            <a:stCxn id="10" idx="6"/>
            <a:endCxn id="3" idx="2"/>
          </p:cNvCxnSpPr>
          <p:nvPr/>
        </p:nvCxnSpPr>
        <p:spPr>
          <a:xfrm flipV="1">
            <a:off x="2438398" y="2721201"/>
            <a:ext cx="575441" cy="2859793"/>
          </a:xfrm>
          <a:prstGeom prst="line">
            <a:avLst/>
          </a:prstGeom>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068B72CD-5117-4A9F-AA0D-C512C9C551ED}"/>
              </a:ext>
            </a:extLst>
          </p:cNvPr>
          <p:cNvSpPr/>
          <p:nvPr/>
        </p:nvSpPr>
        <p:spPr>
          <a:xfrm>
            <a:off x="3012525" y="3568261"/>
            <a:ext cx="1219200" cy="1156138"/>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90</a:t>
            </a:r>
            <a:endParaRPr kumimoji="1" lang="ja-JP" altLang="en-US" dirty="0">
              <a:solidFill>
                <a:sysClr val="windowText" lastClr="000000"/>
              </a:solidFill>
            </a:endParaRPr>
          </a:p>
        </p:txBody>
      </p:sp>
      <p:cxnSp>
        <p:nvCxnSpPr>
          <p:cNvPr id="18" name="直線コネクタ 17">
            <a:extLst>
              <a:ext uri="{FF2B5EF4-FFF2-40B4-BE49-F238E27FC236}">
                <a16:creationId xmlns:a16="http://schemas.microsoft.com/office/drawing/2014/main" id="{50A62D7E-3CA1-408B-82FD-966776688234}"/>
              </a:ext>
            </a:extLst>
          </p:cNvPr>
          <p:cNvCxnSpPr>
            <a:stCxn id="7" idx="6"/>
            <a:endCxn id="17" idx="2"/>
          </p:cNvCxnSpPr>
          <p:nvPr/>
        </p:nvCxnSpPr>
        <p:spPr>
          <a:xfrm>
            <a:off x="2438398" y="1277005"/>
            <a:ext cx="574127" cy="2869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CB404487-03B0-4E15-B68D-A4020B04B2FB}"/>
              </a:ext>
            </a:extLst>
          </p:cNvPr>
          <p:cNvCxnSpPr>
            <a:stCxn id="8" idx="6"/>
            <a:endCxn id="17" idx="2"/>
          </p:cNvCxnSpPr>
          <p:nvPr/>
        </p:nvCxnSpPr>
        <p:spPr>
          <a:xfrm>
            <a:off x="2438398" y="2711668"/>
            <a:ext cx="574127" cy="1434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47E04150-9A4D-4B87-9457-C5A3BB91070D}"/>
              </a:ext>
            </a:extLst>
          </p:cNvPr>
          <p:cNvCxnSpPr>
            <a:cxnSpLocks/>
            <a:stCxn id="9" idx="6"/>
            <a:endCxn id="17" idx="2"/>
          </p:cNvCxnSpPr>
          <p:nvPr/>
        </p:nvCxnSpPr>
        <p:spPr>
          <a:xfrm flipV="1">
            <a:off x="2438398" y="4146330"/>
            <a:ext cx="57412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D5257E38-6D6D-4DB7-813E-5FE6CDEF33A0}"/>
              </a:ext>
            </a:extLst>
          </p:cNvPr>
          <p:cNvCxnSpPr>
            <a:stCxn id="10" idx="6"/>
            <a:endCxn id="17" idx="2"/>
          </p:cNvCxnSpPr>
          <p:nvPr/>
        </p:nvCxnSpPr>
        <p:spPr>
          <a:xfrm flipV="1">
            <a:off x="2438398" y="4146330"/>
            <a:ext cx="574127" cy="1434664"/>
          </a:xfrm>
          <a:prstGeom prst="line">
            <a:avLst/>
          </a:prstGeom>
        </p:spPr>
        <p:style>
          <a:lnRef idx="1">
            <a:schemeClr val="accent1"/>
          </a:lnRef>
          <a:fillRef idx="0">
            <a:schemeClr val="accent1"/>
          </a:fillRef>
          <a:effectRef idx="0">
            <a:schemeClr val="accent1"/>
          </a:effectRef>
          <a:fontRef idx="minor">
            <a:schemeClr val="tx1"/>
          </a:fontRef>
        </p:style>
      </p:cxnSp>
      <p:sp>
        <p:nvSpPr>
          <p:cNvPr id="35" name="楕円 34">
            <a:extLst>
              <a:ext uri="{FF2B5EF4-FFF2-40B4-BE49-F238E27FC236}">
                <a16:creationId xmlns:a16="http://schemas.microsoft.com/office/drawing/2014/main" id="{B41EE997-23AD-441D-A6EE-71DA724A40CA}"/>
              </a:ext>
            </a:extLst>
          </p:cNvPr>
          <p:cNvSpPr/>
          <p:nvPr/>
        </p:nvSpPr>
        <p:spPr>
          <a:xfrm>
            <a:off x="3012525" y="5012458"/>
            <a:ext cx="1219200" cy="1156138"/>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40</a:t>
            </a:r>
            <a:endParaRPr kumimoji="1" lang="ja-JP" altLang="en-US" dirty="0">
              <a:solidFill>
                <a:sysClr val="windowText" lastClr="000000"/>
              </a:solidFill>
            </a:endParaRPr>
          </a:p>
        </p:txBody>
      </p:sp>
      <p:cxnSp>
        <p:nvCxnSpPr>
          <p:cNvPr id="37" name="直線矢印コネクタ 36">
            <a:extLst>
              <a:ext uri="{FF2B5EF4-FFF2-40B4-BE49-F238E27FC236}">
                <a16:creationId xmlns:a16="http://schemas.microsoft.com/office/drawing/2014/main" id="{1AF7F16B-8522-4422-8410-CCF22654BC87}"/>
              </a:ext>
            </a:extLst>
          </p:cNvPr>
          <p:cNvCxnSpPr>
            <a:stCxn id="7" idx="6"/>
            <a:endCxn id="35" idx="2"/>
          </p:cNvCxnSpPr>
          <p:nvPr/>
        </p:nvCxnSpPr>
        <p:spPr>
          <a:xfrm>
            <a:off x="2438398" y="1277005"/>
            <a:ext cx="574127" cy="4313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436B934B-F689-44FA-B1C9-1D52D2D42A06}"/>
              </a:ext>
            </a:extLst>
          </p:cNvPr>
          <p:cNvCxnSpPr>
            <a:stCxn id="8" idx="6"/>
            <a:endCxn id="35" idx="2"/>
          </p:cNvCxnSpPr>
          <p:nvPr/>
        </p:nvCxnSpPr>
        <p:spPr>
          <a:xfrm>
            <a:off x="2438398" y="2711668"/>
            <a:ext cx="574127" cy="2878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4EF69E16-4472-4F5B-8859-D2C80B96BB8A}"/>
              </a:ext>
            </a:extLst>
          </p:cNvPr>
          <p:cNvCxnSpPr>
            <a:cxnSpLocks/>
            <a:stCxn id="9" idx="6"/>
            <a:endCxn id="35" idx="2"/>
          </p:cNvCxnSpPr>
          <p:nvPr/>
        </p:nvCxnSpPr>
        <p:spPr>
          <a:xfrm>
            <a:off x="2438398" y="4146331"/>
            <a:ext cx="574127" cy="1444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84A699A3-3D1F-4627-9C70-9C40108D2E35}"/>
              </a:ext>
            </a:extLst>
          </p:cNvPr>
          <p:cNvCxnSpPr>
            <a:stCxn id="10" idx="6"/>
            <a:endCxn id="35" idx="2"/>
          </p:cNvCxnSpPr>
          <p:nvPr/>
        </p:nvCxnSpPr>
        <p:spPr>
          <a:xfrm>
            <a:off x="2438398" y="5580994"/>
            <a:ext cx="574127" cy="9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8D18D8FF-E447-445F-9A55-3F8409A3E62C}"/>
              </a:ext>
            </a:extLst>
          </p:cNvPr>
          <p:cNvSpPr txBox="1"/>
          <p:nvPr/>
        </p:nvSpPr>
        <p:spPr>
          <a:xfrm>
            <a:off x="1077308" y="219245"/>
            <a:ext cx="1502979" cy="369332"/>
          </a:xfrm>
          <a:prstGeom prst="rect">
            <a:avLst/>
          </a:prstGeom>
          <a:noFill/>
        </p:spPr>
        <p:txBody>
          <a:bodyPr wrap="square" rtlCol="0">
            <a:spAutoFit/>
          </a:bodyPr>
          <a:lstStyle/>
          <a:p>
            <a:pPr algn="ctr"/>
            <a:r>
              <a:rPr kumimoji="1" lang="ja-JP" altLang="en-US" dirty="0"/>
              <a:t>中間層</a:t>
            </a:r>
          </a:p>
        </p:txBody>
      </p:sp>
      <p:sp>
        <p:nvSpPr>
          <p:cNvPr id="46" name="テキスト ボックス 45">
            <a:extLst>
              <a:ext uri="{FF2B5EF4-FFF2-40B4-BE49-F238E27FC236}">
                <a16:creationId xmlns:a16="http://schemas.microsoft.com/office/drawing/2014/main" id="{FC845D8E-82CA-4F28-802A-42E93C42EE92}"/>
              </a:ext>
            </a:extLst>
          </p:cNvPr>
          <p:cNvSpPr txBox="1"/>
          <p:nvPr/>
        </p:nvSpPr>
        <p:spPr>
          <a:xfrm>
            <a:off x="2766844" y="187958"/>
            <a:ext cx="1710562" cy="369332"/>
          </a:xfrm>
          <a:prstGeom prst="rect">
            <a:avLst/>
          </a:prstGeom>
          <a:noFill/>
        </p:spPr>
        <p:txBody>
          <a:bodyPr wrap="square" rtlCol="0">
            <a:spAutoFit/>
          </a:bodyPr>
          <a:lstStyle/>
          <a:p>
            <a:pPr algn="ctr"/>
            <a:r>
              <a:rPr kumimoji="1" lang="ja-JP" altLang="en-US" dirty="0"/>
              <a:t>全結合層</a:t>
            </a:r>
          </a:p>
        </p:txBody>
      </p:sp>
      <p:sp>
        <p:nvSpPr>
          <p:cNvPr id="47" name="テキスト ボックス 46">
            <a:extLst>
              <a:ext uri="{FF2B5EF4-FFF2-40B4-BE49-F238E27FC236}">
                <a16:creationId xmlns:a16="http://schemas.microsoft.com/office/drawing/2014/main" id="{C99DD3BD-31DA-48E3-984D-D38E970FDFD2}"/>
              </a:ext>
            </a:extLst>
          </p:cNvPr>
          <p:cNvSpPr txBox="1"/>
          <p:nvPr/>
        </p:nvSpPr>
        <p:spPr>
          <a:xfrm rot="5400000">
            <a:off x="3529469" y="6184480"/>
            <a:ext cx="447905" cy="523220"/>
          </a:xfrm>
          <a:prstGeom prst="rect">
            <a:avLst/>
          </a:prstGeom>
          <a:noFill/>
        </p:spPr>
        <p:txBody>
          <a:bodyPr wrap="square" rtlCol="0" anchor="ctr">
            <a:spAutoFit/>
          </a:bodyPr>
          <a:lstStyle/>
          <a:p>
            <a:r>
              <a:rPr lang="en-US" altLang="ja-JP" sz="2800" dirty="0"/>
              <a:t>…</a:t>
            </a:r>
            <a:endParaRPr kumimoji="1" lang="ja-JP" altLang="en-US" sz="2800" dirty="0"/>
          </a:p>
        </p:txBody>
      </p:sp>
      <p:sp>
        <p:nvSpPr>
          <p:cNvPr id="48" name="テキスト ボックス 47">
            <a:extLst>
              <a:ext uri="{FF2B5EF4-FFF2-40B4-BE49-F238E27FC236}">
                <a16:creationId xmlns:a16="http://schemas.microsoft.com/office/drawing/2014/main" id="{F4C05E8A-7709-4C7E-953C-C6C1974E0E8F}"/>
              </a:ext>
            </a:extLst>
          </p:cNvPr>
          <p:cNvSpPr txBox="1"/>
          <p:nvPr/>
        </p:nvSpPr>
        <p:spPr>
          <a:xfrm>
            <a:off x="5420712" y="557290"/>
            <a:ext cx="5898930" cy="830997"/>
          </a:xfrm>
          <a:prstGeom prst="rect">
            <a:avLst/>
          </a:prstGeom>
          <a:noFill/>
        </p:spPr>
        <p:txBody>
          <a:bodyPr wrap="square" rtlCol="0">
            <a:spAutoFit/>
          </a:bodyPr>
          <a:lstStyle/>
          <a:p>
            <a:r>
              <a:rPr kumimoji="1" lang="ja-JP" altLang="en-US" sz="4800" dirty="0"/>
              <a:t>全結合層</a:t>
            </a:r>
            <a:r>
              <a:rPr kumimoji="1" lang="en-US" altLang="ja-JP" sz="4800" dirty="0"/>
              <a:t>(Dense layer)</a:t>
            </a:r>
            <a:endParaRPr kumimoji="1" lang="ja-JP" altLang="en-US" sz="4800" dirty="0"/>
          </a:p>
        </p:txBody>
      </p:sp>
      <p:sp>
        <p:nvSpPr>
          <p:cNvPr id="49" name="テキスト ボックス 48">
            <a:extLst>
              <a:ext uri="{FF2B5EF4-FFF2-40B4-BE49-F238E27FC236}">
                <a16:creationId xmlns:a16="http://schemas.microsoft.com/office/drawing/2014/main" id="{6D9EF656-10D5-4AA5-A7F6-51D4FF28B71A}"/>
              </a:ext>
            </a:extLst>
          </p:cNvPr>
          <p:cNvSpPr txBox="1"/>
          <p:nvPr/>
        </p:nvSpPr>
        <p:spPr>
          <a:xfrm>
            <a:off x="5420712" y="2399023"/>
            <a:ext cx="4749363" cy="1800493"/>
          </a:xfrm>
          <a:prstGeom prst="rect">
            <a:avLst/>
          </a:prstGeom>
          <a:noFill/>
        </p:spPr>
        <p:txBody>
          <a:bodyPr wrap="square" rtlCol="0">
            <a:spAutoFit/>
          </a:bodyPr>
          <a:lstStyle/>
          <a:p>
            <a:pPr>
              <a:lnSpc>
                <a:spcPct val="250000"/>
              </a:lnSpc>
            </a:pPr>
            <a:r>
              <a:rPr kumimoji="1" lang="ja-JP" altLang="en-US" sz="2400" dirty="0"/>
              <a:t>判定するクラス数を指定する層</a:t>
            </a:r>
            <a:endParaRPr kumimoji="1" lang="en-US" altLang="ja-JP" sz="2400" dirty="0"/>
          </a:p>
          <a:p>
            <a:pPr>
              <a:lnSpc>
                <a:spcPct val="250000"/>
              </a:lnSpc>
            </a:pPr>
            <a:r>
              <a:rPr kumimoji="1" lang="ja-JP" altLang="en-US" sz="2400" dirty="0"/>
              <a:t>似通った特徴ごとにまとめる</a:t>
            </a:r>
          </a:p>
        </p:txBody>
      </p:sp>
    </p:spTree>
    <p:extLst>
      <p:ext uri="{BB962C8B-B14F-4D97-AF65-F5344CB8AC3E}">
        <p14:creationId xmlns:p14="http://schemas.microsoft.com/office/powerpoint/2010/main" val="35703655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CC21CC3-D45F-45A4-BF40-FA7ED95EDF8F}"/>
              </a:ext>
            </a:extLst>
          </p:cNvPr>
          <p:cNvSpPr txBox="1"/>
          <p:nvPr/>
        </p:nvSpPr>
        <p:spPr>
          <a:xfrm>
            <a:off x="5226187" y="1718100"/>
            <a:ext cx="6742545" cy="830997"/>
          </a:xfrm>
          <a:prstGeom prst="rect">
            <a:avLst/>
          </a:prstGeom>
          <a:noFill/>
        </p:spPr>
        <p:txBody>
          <a:bodyPr wrap="square" rtlCol="0">
            <a:spAutoFit/>
          </a:bodyPr>
          <a:lstStyle/>
          <a:p>
            <a:r>
              <a:rPr kumimoji="1" lang="ja-JP" altLang="en-US" sz="2400" dirty="0"/>
              <a:t>出力層への活性化関数は</a:t>
            </a:r>
            <a:r>
              <a:rPr kumimoji="1" lang="ja-JP" altLang="en-US" sz="2400" u="sng" dirty="0"/>
              <a:t>ソフトマックス関数</a:t>
            </a:r>
            <a:br>
              <a:rPr kumimoji="1" lang="en-US" altLang="ja-JP" sz="2400" dirty="0"/>
            </a:br>
            <a:r>
              <a:rPr kumimoji="1" lang="en-US" altLang="ja-JP" sz="2400" dirty="0"/>
              <a:t>(</a:t>
            </a:r>
            <a:r>
              <a:rPr kumimoji="1" lang="ja-JP" altLang="en-US" sz="2400" dirty="0"/>
              <a:t>正規化指数関数</a:t>
            </a:r>
            <a:r>
              <a:rPr kumimoji="1" lang="en-US" altLang="ja-JP" sz="2400" dirty="0"/>
              <a:t>)</a:t>
            </a:r>
            <a:r>
              <a:rPr kumimoji="1" lang="ja-JP" altLang="en-US" sz="2400" dirty="0"/>
              <a:t>を用いる</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3863A4F-4710-4157-AB8C-4359716F474C}"/>
                  </a:ext>
                </a:extLst>
              </p:cNvPr>
              <p:cNvSpPr txBox="1"/>
              <p:nvPr/>
            </p:nvSpPr>
            <p:spPr>
              <a:xfrm>
                <a:off x="5841122" y="2643193"/>
                <a:ext cx="4729655" cy="10525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𝑦</m:t>
                          </m:r>
                        </m:e>
                        <m:sub>
                          <m:r>
                            <a:rPr kumimoji="1" lang="en-US" altLang="ja-JP" sz="3200" b="0" i="1" smtClean="0">
                              <a:latin typeface="Cambria Math" panose="02040503050406030204" pitchFamily="18" charset="0"/>
                            </a:rPr>
                            <m:t>𝑘</m:t>
                          </m:r>
                        </m:sub>
                      </m:sSub>
                      <m:r>
                        <a:rPr kumimoji="1" lang="en-US" altLang="ja-JP" sz="3200" i="1" smtClean="0">
                          <a:latin typeface="Cambria Math" panose="02040503050406030204" pitchFamily="18" charset="0"/>
                          <a:ea typeface="Cambria Math" panose="02040503050406030204" pitchFamily="18" charset="0"/>
                        </a:rPr>
                        <m:t>=</m:t>
                      </m:r>
                      <m:f>
                        <m:fPr>
                          <m:ctrlPr>
                            <a:rPr kumimoji="1" lang="en-US" altLang="ja-JP" sz="3200" i="1" smtClean="0">
                              <a:latin typeface="Cambria Math" panose="02040503050406030204" pitchFamily="18" charset="0"/>
                              <a:ea typeface="Cambria Math" panose="02040503050406030204" pitchFamily="18" charset="0"/>
                            </a:rPr>
                          </m:ctrlPr>
                        </m:fPr>
                        <m:num>
                          <m:r>
                            <m:rPr>
                              <m:sty m:val="p"/>
                            </m:rPr>
                            <a:rPr kumimoji="1" lang="en-US" altLang="ja-JP" sz="3200" b="0" i="0" smtClean="0">
                              <a:latin typeface="Cambria Math" panose="02040503050406030204" pitchFamily="18" charset="0"/>
                              <a:ea typeface="Cambria Math" panose="02040503050406030204" pitchFamily="18" charset="0"/>
                            </a:rPr>
                            <m:t>exp</m:t>
                          </m:r>
                          <m:r>
                            <a:rPr kumimoji="1" lang="en-US" altLang="ja-JP" sz="3200" b="0" i="1" smtClean="0">
                              <a:latin typeface="Cambria Math" panose="02040503050406030204" pitchFamily="18" charset="0"/>
                              <a:ea typeface="Cambria Math" panose="02040503050406030204" pitchFamily="18" charset="0"/>
                            </a:rPr>
                            <m:t>⁡(</m:t>
                          </m:r>
                          <m:sSub>
                            <m:sSubPr>
                              <m:ctrlPr>
                                <a:rPr kumimoji="1" lang="en-US" altLang="ja-JP" sz="3200" b="0" i="1" smtClean="0">
                                  <a:latin typeface="Cambria Math" panose="02040503050406030204" pitchFamily="18" charset="0"/>
                                  <a:ea typeface="Cambria Math" panose="02040503050406030204" pitchFamily="18" charset="0"/>
                                </a:rPr>
                              </m:ctrlPr>
                            </m:sSubPr>
                            <m:e>
                              <m:r>
                                <a:rPr kumimoji="1" lang="en-US" altLang="ja-JP" sz="3200" b="0" i="1" smtClean="0">
                                  <a:latin typeface="Cambria Math" panose="02040503050406030204" pitchFamily="18" charset="0"/>
                                  <a:ea typeface="Cambria Math" panose="02040503050406030204" pitchFamily="18" charset="0"/>
                                </a:rPr>
                                <m:t>𝑎</m:t>
                              </m:r>
                            </m:e>
                            <m:sub>
                              <m:r>
                                <a:rPr kumimoji="1" lang="en-US" altLang="ja-JP" sz="3200" b="0" i="1" smtClean="0">
                                  <a:latin typeface="Cambria Math" panose="02040503050406030204" pitchFamily="18" charset="0"/>
                                  <a:ea typeface="Cambria Math" panose="02040503050406030204" pitchFamily="18" charset="0"/>
                                </a:rPr>
                                <m:t>𝑘</m:t>
                              </m:r>
                            </m:sub>
                          </m:sSub>
                          <m:r>
                            <a:rPr kumimoji="1" lang="en-US" altLang="ja-JP" sz="3200" b="0" i="1" smtClean="0">
                              <a:latin typeface="Cambria Math" panose="02040503050406030204" pitchFamily="18" charset="0"/>
                              <a:ea typeface="Cambria Math" panose="02040503050406030204" pitchFamily="18" charset="0"/>
                            </a:rPr>
                            <m:t>)</m:t>
                          </m:r>
                        </m:num>
                        <m:den>
                          <m:nary>
                            <m:naryPr>
                              <m:chr m:val="∑"/>
                              <m:ctrlPr>
                                <a:rPr kumimoji="1" lang="en-US" altLang="ja-JP" sz="3200" i="1" smtClean="0">
                                  <a:latin typeface="Cambria Math" panose="02040503050406030204" pitchFamily="18" charset="0"/>
                                  <a:ea typeface="Cambria Math" panose="02040503050406030204" pitchFamily="18" charset="0"/>
                                </a:rPr>
                              </m:ctrlPr>
                            </m:naryPr>
                            <m:sub>
                              <m:r>
                                <m:rPr>
                                  <m:brk m:alnAt="23"/>
                                </m:rPr>
                                <a:rPr kumimoji="1" lang="en-US" altLang="ja-JP" sz="3200" b="0" i="1" smtClean="0">
                                  <a:latin typeface="Cambria Math" panose="02040503050406030204" pitchFamily="18" charset="0"/>
                                  <a:ea typeface="Cambria Math" panose="02040503050406030204" pitchFamily="18" charset="0"/>
                                </a:rPr>
                                <m:t>𝑖</m:t>
                              </m:r>
                              <m:r>
                                <a:rPr kumimoji="1" lang="en-US" altLang="ja-JP" sz="3200" b="0" i="1" smtClean="0">
                                  <a:latin typeface="Cambria Math" panose="02040503050406030204" pitchFamily="18" charset="0"/>
                                  <a:ea typeface="Cambria Math" panose="02040503050406030204" pitchFamily="18" charset="0"/>
                                </a:rPr>
                                <m:t>=1</m:t>
                              </m:r>
                            </m:sub>
                            <m:sup>
                              <m:r>
                                <a:rPr kumimoji="1" lang="en-US" altLang="ja-JP" sz="3200" b="0" i="1" smtClean="0">
                                  <a:latin typeface="Cambria Math" panose="02040503050406030204" pitchFamily="18" charset="0"/>
                                  <a:ea typeface="Cambria Math" panose="02040503050406030204" pitchFamily="18" charset="0"/>
                                </a:rPr>
                                <m:t>𝑛</m:t>
                              </m:r>
                            </m:sup>
                            <m:e>
                              <m:r>
                                <m:rPr>
                                  <m:sty m:val="p"/>
                                </m:rPr>
                                <a:rPr kumimoji="1" lang="en-US" altLang="ja-JP" sz="3200" b="0" i="0" smtClean="0">
                                  <a:latin typeface="Cambria Math" panose="02040503050406030204" pitchFamily="18" charset="0"/>
                                  <a:ea typeface="Cambria Math" panose="02040503050406030204" pitchFamily="18" charset="0"/>
                                </a:rPr>
                                <m:t>exp</m:t>
                              </m:r>
                              <m:r>
                                <a:rPr kumimoji="1" lang="en-US" altLang="ja-JP" sz="3200" b="0" i="1" smtClean="0">
                                  <a:latin typeface="Cambria Math" panose="02040503050406030204" pitchFamily="18" charset="0"/>
                                  <a:ea typeface="Cambria Math" panose="02040503050406030204" pitchFamily="18" charset="0"/>
                                </a:rPr>
                                <m:t>⁡(</m:t>
                              </m:r>
                              <m:sSub>
                                <m:sSubPr>
                                  <m:ctrlPr>
                                    <a:rPr kumimoji="1" lang="en-US" altLang="ja-JP" sz="3200" b="0" i="1" smtClean="0">
                                      <a:latin typeface="Cambria Math" panose="02040503050406030204" pitchFamily="18" charset="0"/>
                                      <a:ea typeface="Cambria Math" panose="02040503050406030204" pitchFamily="18" charset="0"/>
                                    </a:rPr>
                                  </m:ctrlPr>
                                </m:sSubPr>
                                <m:e>
                                  <m:r>
                                    <a:rPr kumimoji="1" lang="en-US" altLang="ja-JP" sz="3200" b="0" i="1" smtClean="0">
                                      <a:latin typeface="Cambria Math" panose="02040503050406030204" pitchFamily="18" charset="0"/>
                                      <a:ea typeface="Cambria Math" panose="02040503050406030204" pitchFamily="18" charset="0"/>
                                    </a:rPr>
                                    <m:t>𝑎</m:t>
                                  </m:r>
                                </m:e>
                                <m:sub>
                                  <m:r>
                                    <a:rPr kumimoji="1" lang="en-US" altLang="ja-JP" sz="3200" b="0" i="1" smtClean="0">
                                      <a:latin typeface="Cambria Math" panose="02040503050406030204" pitchFamily="18" charset="0"/>
                                      <a:ea typeface="Cambria Math" panose="02040503050406030204" pitchFamily="18" charset="0"/>
                                    </a:rPr>
                                    <m:t>𝑖</m:t>
                                  </m:r>
                                </m:sub>
                              </m:sSub>
                              <m:r>
                                <a:rPr kumimoji="1" lang="en-US" altLang="ja-JP" sz="3200" b="0" i="1" smtClean="0">
                                  <a:latin typeface="Cambria Math" panose="02040503050406030204" pitchFamily="18" charset="0"/>
                                  <a:ea typeface="Cambria Math" panose="02040503050406030204" pitchFamily="18" charset="0"/>
                                </a:rPr>
                                <m:t>)</m:t>
                              </m:r>
                            </m:e>
                          </m:nary>
                        </m:den>
                      </m:f>
                    </m:oMath>
                  </m:oMathPara>
                </a14:m>
                <a:endParaRPr kumimoji="1" lang="ja-JP" altLang="en-US" sz="3200" dirty="0"/>
              </a:p>
            </p:txBody>
          </p:sp>
        </mc:Choice>
        <mc:Fallback xmlns="">
          <p:sp>
            <p:nvSpPr>
              <p:cNvPr id="3" name="テキスト ボックス 2">
                <a:extLst>
                  <a:ext uri="{FF2B5EF4-FFF2-40B4-BE49-F238E27FC236}">
                    <a16:creationId xmlns:a16="http://schemas.microsoft.com/office/drawing/2014/main" id="{F3863A4F-4710-4157-AB8C-4359716F474C}"/>
                  </a:ext>
                </a:extLst>
              </p:cNvPr>
              <p:cNvSpPr txBox="1">
                <a:spLocks noRot="1" noChangeAspect="1" noMove="1" noResize="1" noEditPoints="1" noAdjustHandles="1" noChangeArrowheads="1" noChangeShapeType="1" noTextEdit="1"/>
              </p:cNvSpPr>
              <p:nvPr/>
            </p:nvSpPr>
            <p:spPr>
              <a:xfrm>
                <a:off x="5841122" y="2643193"/>
                <a:ext cx="4729655" cy="105253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59DF4CF-10F7-4DEE-86B4-961928D6AAA8}"/>
                  </a:ext>
                </a:extLst>
              </p:cNvPr>
              <p:cNvSpPr txBox="1"/>
              <p:nvPr/>
            </p:nvSpPr>
            <p:spPr>
              <a:xfrm>
                <a:off x="5841122" y="4096397"/>
                <a:ext cx="5512677" cy="1200329"/>
              </a:xfrm>
              <a:prstGeom prst="rect">
                <a:avLst/>
              </a:prstGeom>
              <a:noFill/>
            </p:spPr>
            <p:txBody>
              <a:bodyPr wrap="square" rtlCol="0">
                <a:spAutoFit/>
              </a:bodyPr>
              <a:lstStyle/>
              <a:p>
                <a14:m>
                  <m:oMath xmlns:m="http://schemas.openxmlformats.org/officeDocument/2006/math">
                    <m:sSub>
                      <m:sSubPr>
                        <m:ctrlPr>
                          <a:rPr kumimoji="1" lang="en-US" altLang="ja-JP" sz="2400" i="1">
                            <a:latin typeface="Cambria Math" panose="02040503050406030204" pitchFamily="18" charset="0"/>
                            <a:ea typeface="Cambria Math" panose="02040503050406030204" pitchFamily="18" charset="0"/>
                          </a:rPr>
                        </m:ctrlPr>
                      </m:sSubPr>
                      <m:e>
                        <m:r>
                          <a:rPr kumimoji="1" lang="en-US" altLang="ja-JP" sz="2400" i="1">
                            <a:latin typeface="Cambria Math" panose="02040503050406030204" pitchFamily="18" charset="0"/>
                            <a:ea typeface="Cambria Math" panose="02040503050406030204" pitchFamily="18" charset="0"/>
                          </a:rPr>
                          <m:t>𝑎</m:t>
                        </m:r>
                      </m:e>
                      <m:sub>
                        <m:r>
                          <a:rPr kumimoji="1" lang="en-US" altLang="ja-JP" sz="2400" i="1">
                            <a:latin typeface="Cambria Math" panose="02040503050406030204" pitchFamily="18" charset="0"/>
                            <a:ea typeface="Cambria Math" panose="02040503050406030204" pitchFamily="18" charset="0"/>
                          </a:rPr>
                          <m:t>𝑘</m:t>
                        </m:r>
                      </m:sub>
                    </m:sSub>
                    <m:r>
                      <a:rPr kumimoji="1" lang="en-US" altLang="ja-JP" sz="2400" i="1">
                        <a:latin typeface="Cambria Math" panose="02040503050406030204" pitchFamily="18" charset="0"/>
                        <a:ea typeface="Cambria Math" panose="02040503050406030204" pitchFamily="18" charset="0"/>
                      </a:rPr>
                      <m:t> </m:t>
                    </m:r>
                  </m:oMath>
                </a14:m>
                <a:r>
                  <a:rPr kumimoji="1" lang="en-US" altLang="ja-JP" sz="2400" dirty="0">
                    <a:latin typeface="Cambria Math" panose="02040503050406030204" pitchFamily="18" charset="0"/>
                    <a:ea typeface="Cambria Math" panose="02040503050406030204" pitchFamily="18" charset="0"/>
                  </a:rPr>
                  <a:t>:</a:t>
                </a:r>
                <a:r>
                  <a:rPr kumimoji="1" lang="ja-JP" altLang="en-US" sz="2400" dirty="0"/>
                  <a:t>ある全結合層の値</a:t>
                </a:r>
                <a:br>
                  <a:rPr kumimoji="1" lang="en-US" altLang="ja-JP" sz="2400" dirty="0"/>
                </a:br>
                <a14:m>
                  <m:oMath xmlns:m="http://schemas.openxmlformats.org/officeDocument/2006/math">
                    <m:sSub>
                      <m:sSubPr>
                        <m:ctrlPr>
                          <a:rPr kumimoji="1" lang="en-US" altLang="ja-JP" sz="2400" i="1">
                            <a:latin typeface="Cambria Math" panose="02040503050406030204" pitchFamily="18" charset="0"/>
                            <a:ea typeface="Cambria Math" panose="02040503050406030204" pitchFamily="18" charset="0"/>
                          </a:rPr>
                        </m:ctrlPr>
                      </m:sSubPr>
                      <m:e>
                        <m:r>
                          <a:rPr kumimoji="1" lang="en-US" altLang="ja-JP" sz="2400" i="1">
                            <a:latin typeface="Cambria Math" panose="02040503050406030204" pitchFamily="18" charset="0"/>
                            <a:ea typeface="Cambria Math" panose="02040503050406030204" pitchFamily="18" charset="0"/>
                          </a:rPr>
                          <m:t>𝑎</m:t>
                        </m:r>
                      </m:e>
                      <m:sub>
                        <m:r>
                          <a:rPr kumimoji="1" lang="en-US" altLang="ja-JP" sz="2400" i="1">
                            <a:latin typeface="Cambria Math" panose="02040503050406030204" pitchFamily="18" charset="0"/>
                            <a:ea typeface="Cambria Math" panose="02040503050406030204" pitchFamily="18" charset="0"/>
                          </a:rPr>
                          <m:t>𝑖</m:t>
                        </m:r>
                      </m:sub>
                    </m:sSub>
                    <m:r>
                      <a:rPr kumimoji="1" lang="en-US" altLang="ja-JP" sz="2400" i="1">
                        <a:latin typeface="Cambria Math" panose="02040503050406030204" pitchFamily="18" charset="0"/>
                        <a:ea typeface="Cambria Math" panose="02040503050406030204" pitchFamily="18" charset="0"/>
                      </a:rPr>
                      <m:t> </m:t>
                    </m:r>
                  </m:oMath>
                </a14:m>
                <a:r>
                  <a:rPr kumimoji="1" lang="en-US" altLang="ja-JP" sz="2400" dirty="0"/>
                  <a:t>:</a:t>
                </a:r>
                <a:r>
                  <a:rPr kumimoji="1" lang="en-US" altLang="ja-JP" sz="2400" dirty="0">
                    <a:ea typeface="Cambria Math" panose="02040503050406030204" pitchFamily="18" charset="0"/>
                  </a:rPr>
                  <a:t> </a:t>
                </a:r>
                <a14:m>
                  <m:oMath xmlns:m="http://schemas.openxmlformats.org/officeDocument/2006/math">
                    <m:sSub>
                      <m:sSubPr>
                        <m:ctrlPr>
                          <a:rPr kumimoji="1" lang="en-US" altLang="ja-JP" sz="2400" i="1">
                            <a:latin typeface="Cambria Math" panose="02040503050406030204" pitchFamily="18" charset="0"/>
                            <a:ea typeface="Cambria Math" panose="02040503050406030204" pitchFamily="18" charset="0"/>
                          </a:rPr>
                        </m:ctrlPr>
                      </m:sSubPr>
                      <m:e>
                        <m:r>
                          <a:rPr kumimoji="1" lang="en-US" altLang="ja-JP" sz="2400" i="1">
                            <a:latin typeface="Cambria Math" panose="02040503050406030204" pitchFamily="18" charset="0"/>
                            <a:ea typeface="Cambria Math" panose="02040503050406030204" pitchFamily="18" charset="0"/>
                          </a:rPr>
                          <m:t>𝑎</m:t>
                        </m:r>
                      </m:e>
                      <m:sub>
                        <m:r>
                          <a:rPr kumimoji="1" lang="en-US" altLang="ja-JP" sz="2400" i="1">
                            <a:latin typeface="Cambria Math" panose="02040503050406030204" pitchFamily="18" charset="0"/>
                            <a:ea typeface="Cambria Math" panose="02040503050406030204" pitchFamily="18" charset="0"/>
                          </a:rPr>
                          <m:t>𝑘</m:t>
                        </m:r>
                      </m:sub>
                    </m:sSub>
                    <m:r>
                      <a:rPr kumimoji="1" lang="en-US" altLang="ja-JP" sz="2400" i="1">
                        <a:latin typeface="Cambria Math" panose="02040503050406030204" pitchFamily="18" charset="0"/>
                        <a:ea typeface="Cambria Math" panose="02040503050406030204" pitchFamily="18" charset="0"/>
                      </a:rPr>
                      <m:t> </m:t>
                    </m:r>
                  </m:oMath>
                </a14:m>
                <a:r>
                  <a:rPr kumimoji="1" lang="ja-JP" altLang="en-US" sz="2400" dirty="0"/>
                  <a:t>を含む全ての全結合層の値</a:t>
                </a:r>
                <a:endParaRPr kumimoji="1" lang="en-US" altLang="ja-JP" sz="2400" dirty="0"/>
              </a:p>
              <a:p>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𝑦</m:t>
                        </m:r>
                      </m:e>
                      <m:sub>
                        <m:r>
                          <a:rPr kumimoji="1" lang="en-US" altLang="ja-JP" sz="2400" b="0" i="1" smtClean="0">
                            <a:latin typeface="Cambria Math" panose="02040503050406030204" pitchFamily="18" charset="0"/>
                          </a:rPr>
                          <m:t>𝑘</m:t>
                        </m:r>
                      </m:sub>
                    </m:sSub>
                    <m:r>
                      <a:rPr kumimoji="1" lang="en-US" altLang="ja-JP" sz="2400" b="0" i="1" smtClean="0">
                        <a:latin typeface="Cambria Math" panose="02040503050406030204" pitchFamily="18" charset="0"/>
                      </a:rPr>
                      <m:t> </m:t>
                    </m:r>
                  </m:oMath>
                </a14:m>
                <a:r>
                  <a:rPr kumimoji="1" lang="en-US" altLang="ja-JP" sz="2400" dirty="0"/>
                  <a:t>:</a:t>
                </a:r>
                <a:r>
                  <a:rPr kumimoji="1" lang="ja-JP" altLang="en-US" sz="2400" dirty="0"/>
                  <a:t>その教師データと同じ確率</a:t>
                </a:r>
              </a:p>
            </p:txBody>
          </p:sp>
        </mc:Choice>
        <mc:Fallback xmlns="">
          <p:sp>
            <p:nvSpPr>
              <p:cNvPr id="4" name="テキスト ボックス 3">
                <a:extLst>
                  <a:ext uri="{FF2B5EF4-FFF2-40B4-BE49-F238E27FC236}">
                    <a16:creationId xmlns:a16="http://schemas.microsoft.com/office/drawing/2014/main" id="{159DF4CF-10F7-4DEE-86B4-961928D6AAA8}"/>
                  </a:ext>
                </a:extLst>
              </p:cNvPr>
              <p:cNvSpPr txBox="1">
                <a:spLocks noRot="1" noChangeAspect="1" noMove="1" noResize="1" noEditPoints="1" noAdjustHandles="1" noChangeArrowheads="1" noChangeShapeType="1" noTextEdit="1"/>
              </p:cNvSpPr>
              <p:nvPr/>
            </p:nvSpPr>
            <p:spPr>
              <a:xfrm>
                <a:off x="5841122" y="4096397"/>
                <a:ext cx="5512677" cy="1200329"/>
              </a:xfrm>
              <a:prstGeom prst="rect">
                <a:avLst/>
              </a:prstGeom>
              <a:blipFill>
                <a:blip r:embed="rId4"/>
                <a:stretch>
                  <a:fillRect l="-332" t="-6599" b="-1167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楕円 4">
                <a:extLst>
                  <a:ext uri="{FF2B5EF4-FFF2-40B4-BE49-F238E27FC236}">
                    <a16:creationId xmlns:a16="http://schemas.microsoft.com/office/drawing/2014/main" id="{D0BE5A7C-C1B0-44C1-BB38-E01C555FF8C5}"/>
                  </a:ext>
                </a:extLst>
              </p:cNvPr>
              <p:cNvSpPr/>
              <p:nvPr/>
            </p:nvSpPr>
            <p:spPr>
              <a:xfrm>
                <a:off x="3016468" y="1456667"/>
                <a:ext cx="1219200" cy="1156138"/>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b>
                      </m:sSub>
                    </m:oMath>
                  </m:oMathPara>
                </a14:m>
                <a:endParaRPr kumimoji="1" lang="ja-JP" altLang="en-US" dirty="0">
                  <a:solidFill>
                    <a:sysClr val="windowText" lastClr="000000"/>
                  </a:solidFill>
                </a:endParaRPr>
              </a:p>
            </p:txBody>
          </p:sp>
        </mc:Choice>
        <mc:Fallback xmlns="">
          <p:sp>
            <p:nvSpPr>
              <p:cNvPr id="5" name="楕円 4">
                <a:extLst>
                  <a:ext uri="{FF2B5EF4-FFF2-40B4-BE49-F238E27FC236}">
                    <a16:creationId xmlns:a16="http://schemas.microsoft.com/office/drawing/2014/main" id="{D0BE5A7C-C1B0-44C1-BB38-E01C555FF8C5}"/>
                  </a:ext>
                </a:extLst>
              </p:cNvPr>
              <p:cNvSpPr>
                <a:spLocks noRot="1" noChangeAspect="1" noMove="1" noResize="1" noEditPoints="1" noAdjustHandles="1" noChangeArrowheads="1" noChangeShapeType="1" noTextEdit="1"/>
              </p:cNvSpPr>
              <p:nvPr/>
            </p:nvSpPr>
            <p:spPr>
              <a:xfrm>
                <a:off x="3016468" y="1456667"/>
                <a:ext cx="1219200" cy="1156138"/>
              </a:xfrm>
              <a:prstGeom prst="ellipse">
                <a:avLst/>
              </a:prstGeom>
              <a:blipFill>
                <a:blip r:embed="rId5"/>
                <a:stretch>
                  <a:fillRect/>
                </a:stretch>
              </a:blipFill>
              <a:ln>
                <a:solidFill>
                  <a:schemeClr val="accent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楕円 5">
                <a:extLst>
                  <a:ext uri="{FF2B5EF4-FFF2-40B4-BE49-F238E27FC236}">
                    <a16:creationId xmlns:a16="http://schemas.microsoft.com/office/drawing/2014/main" id="{7ACC89CF-D673-46A1-90E3-DD08EB6CDC7C}"/>
                  </a:ext>
                </a:extLst>
              </p:cNvPr>
              <p:cNvSpPr/>
              <p:nvPr/>
            </p:nvSpPr>
            <p:spPr>
              <a:xfrm>
                <a:off x="3013839" y="2945528"/>
                <a:ext cx="1219200" cy="1156138"/>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sub>
                      </m:sSub>
                    </m:oMath>
                  </m:oMathPara>
                </a14:m>
                <a:endParaRPr kumimoji="1" lang="ja-JP" altLang="en-US" dirty="0">
                  <a:solidFill>
                    <a:sysClr val="windowText" lastClr="000000"/>
                  </a:solidFill>
                </a:endParaRPr>
              </a:p>
            </p:txBody>
          </p:sp>
        </mc:Choice>
        <mc:Fallback xmlns="">
          <p:sp>
            <p:nvSpPr>
              <p:cNvPr id="6" name="楕円 5">
                <a:extLst>
                  <a:ext uri="{FF2B5EF4-FFF2-40B4-BE49-F238E27FC236}">
                    <a16:creationId xmlns:a16="http://schemas.microsoft.com/office/drawing/2014/main" id="{7ACC89CF-D673-46A1-90E3-DD08EB6CDC7C}"/>
                  </a:ext>
                </a:extLst>
              </p:cNvPr>
              <p:cNvSpPr>
                <a:spLocks noRot="1" noChangeAspect="1" noMove="1" noResize="1" noEditPoints="1" noAdjustHandles="1" noChangeArrowheads="1" noChangeShapeType="1" noTextEdit="1"/>
              </p:cNvSpPr>
              <p:nvPr/>
            </p:nvSpPr>
            <p:spPr>
              <a:xfrm>
                <a:off x="3013839" y="2945528"/>
                <a:ext cx="1219200" cy="1156138"/>
              </a:xfrm>
              <a:prstGeom prst="ellipse">
                <a:avLst/>
              </a:prstGeom>
              <a:blipFill>
                <a:blip r:embed="rId6"/>
                <a:stretch>
                  <a:fillRect/>
                </a:stretch>
              </a:blipFill>
              <a:ln>
                <a:solidFill>
                  <a:schemeClr val="accent2"/>
                </a:solidFill>
              </a:ln>
            </p:spPr>
            <p:txBody>
              <a:bodyPr/>
              <a:lstStyle/>
              <a:p>
                <a:r>
                  <a:rPr lang="ja-JP" altLang="en-US">
                    <a:noFill/>
                  </a:rPr>
                  <a:t> </a:t>
                </a:r>
              </a:p>
            </p:txBody>
          </p:sp>
        </mc:Fallback>
      </mc:AlternateContent>
      <p:cxnSp>
        <p:nvCxnSpPr>
          <p:cNvPr id="7" name="直線コネクタ 6">
            <a:extLst>
              <a:ext uri="{FF2B5EF4-FFF2-40B4-BE49-F238E27FC236}">
                <a16:creationId xmlns:a16="http://schemas.microsoft.com/office/drawing/2014/main" id="{64CF3C76-CF0A-41BB-846B-6D30BAA857E9}"/>
              </a:ext>
            </a:extLst>
          </p:cNvPr>
          <p:cNvCxnSpPr>
            <a:cxnSpLocks/>
            <a:stCxn id="5" idx="2"/>
            <a:endCxn id="10" idx="6"/>
          </p:cNvCxnSpPr>
          <p:nvPr/>
        </p:nvCxnSpPr>
        <p:spPr>
          <a:xfrm flipH="1" flipV="1">
            <a:off x="2438398" y="1277005"/>
            <a:ext cx="578070" cy="757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8D3397CA-32DD-490D-8AE1-6D6A43D2911D}"/>
              </a:ext>
            </a:extLst>
          </p:cNvPr>
          <p:cNvCxnSpPr>
            <a:stCxn id="10" idx="6"/>
            <a:endCxn id="6" idx="2"/>
          </p:cNvCxnSpPr>
          <p:nvPr/>
        </p:nvCxnSpPr>
        <p:spPr>
          <a:xfrm>
            <a:off x="2438398" y="1277005"/>
            <a:ext cx="575441" cy="2246592"/>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グループ化 8">
            <a:extLst>
              <a:ext uri="{FF2B5EF4-FFF2-40B4-BE49-F238E27FC236}">
                <a16:creationId xmlns:a16="http://schemas.microsoft.com/office/drawing/2014/main" id="{431DF41A-443A-4DF9-BBE5-00BD3B5A4DB8}"/>
              </a:ext>
            </a:extLst>
          </p:cNvPr>
          <p:cNvGrpSpPr/>
          <p:nvPr/>
        </p:nvGrpSpPr>
        <p:grpSpPr>
          <a:xfrm>
            <a:off x="1219198" y="698936"/>
            <a:ext cx="1219200" cy="5460127"/>
            <a:chOff x="630621" y="788276"/>
            <a:chExt cx="1219200" cy="5460127"/>
          </a:xfrm>
          <a:solidFill>
            <a:schemeClr val="bg1"/>
          </a:solidFill>
        </p:grpSpPr>
        <mc:AlternateContent xmlns:mc="http://schemas.openxmlformats.org/markup-compatibility/2006" xmlns:a14="http://schemas.microsoft.com/office/drawing/2010/main">
          <mc:Choice Requires="a14">
            <p:sp>
              <p:nvSpPr>
                <p:cNvPr id="10" name="楕円 9">
                  <a:extLst>
                    <a:ext uri="{FF2B5EF4-FFF2-40B4-BE49-F238E27FC236}">
                      <a16:creationId xmlns:a16="http://schemas.microsoft.com/office/drawing/2014/main" id="{E9B16549-DB97-4C31-929B-7468FBC3B442}"/>
                    </a:ext>
                  </a:extLst>
                </p:cNvPr>
                <p:cNvSpPr/>
                <p:nvPr/>
              </p:nvSpPr>
              <p:spPr>
                <a:xfrm>
                  <a:off x="630621" y="788276"/>
                  <a:ext cx="1219200" cy="1156138"/>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𝑎</m:t>
                            </m:r>
                          </m:e>
                          <m:sub>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𝑘</m:t>
                            </m:r>
                          </m:sub>
                        </m:sSub>
                      </m:oMath>
                    </m:oMathPara>
                  </a14:m>
                  <a:endParaRPr kumimoji="1" lang="ja-JP" altLang="en-US" sz="1400" dirty="0">
                    <a:solidFill>
                      <a:sysClr val="windowText" lastClr="000000"/>
                    </a:solidFill>
                  </a:endParaRPr>
                </a:p>
              </p:txBody>
            </p:sp>
          </mc:Choice>
          <mc:Fallback xmlns="">
            <p:sp>
              <p:nvSpPr>
                <p:cNvPr id="10" name="楕円 9">
                  <a:extLst>
                    <a:ext uri="{FF2B5EF4-FFF2-40B4-BE49-F238E27FC236}">
                      <a16:creationId xmlns:a16="http://schemas.microsoft.com/office/drawing/2014/main" id="{E9B16549-DB97-4C31-929B-7468FBC3B442}"/>
                    </a:ext>
                  </a:extLst>
                </p:cNvPr>
                <p:cNvSpPr>
                  <a:spLocks noRot="1" noChangeAspect="1" noMove="1" noResize="1" noEditPoints="1" noAdjustHandles="1" noChangeArrowheads="1" noChangeShapeType="1" noTextEdit="1"/>
                </p:cNvSpPr>
                <p:nvPr/>
              </p:nvSpPr>
              <p:spPr>
                <a:xfrm>
                  <a:off x="630621" y="788276"/>
                  <a:ext cx="1219200" cy="1156138"/>
                </a:xfrm>
                <a:prstGeom prst="ellipse">
                  <a:avLst/>
                </a:prstGeom>
                <a:blipFill>
                  <a:blip r:embed="rId7"/>
                  <a:stretch>
                    <a:fillRect/>
                  </a:stretch>
                </a:blipFill>
                <a:ln>
                  <a:solidFill>
                    <a:srgbClr val="FF0000"/>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楕円 10">
                  <a:extLst>
                    <a:ext uri="{FF2B5EF4-FFF2-40B4-BE49-F238E27FC236}">
                      <a16:creationId xmlns:a16="http://schemas.microsoft.com/office/drawing/2014/main" id="{05B8807B-6824-45AD-BF32-BED6E903DAF0}"/>
                    </a:ext>
                  </a:extLst>
                </p:cNvPr>
                <p:cNvSpPr/>
                <p:nvPr/>
              </p:nvSpPr>
              <p:spPr>
                <a:xfrm>
                  <a:off x="630621" y="2222939"/>
                  <a:ext cx="1219200" cy="1156138"/>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𝑎</m:t>
                            </m:r>
                          </m:e>
                          <m:sub>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oMath>
                    </m:oMathPara>
                  </a14:m>
                  <a:endParaRPr kumimoji="1" lang="ja-JP" altLang="en-US" dirty="0">
                    <a:solidFill>
                      <a:sysClr val="windowText" lastClr="000000"/>
                    </a:solidFill>
                  </a:endParaRPr>
                </a:p>
              </p:txBody>
            </p:sp>
          </mc:Choice>
          <mc:Fallback xmlns="">
            <p:sp>
              <p:nvSpPr>
                <p:cNvPr id="11" name="楕円 10">
                  <a:extLst>
                    <a:ext uri="{FF2B5EF4-FFF2-40B4-BE49-F238E27FC236}">
                      <a16:creationId xmlns:a16="http://schemas.microsoft.com/office/drawing/2014/main" id="{05B8807B-6824-45AD-BF32-BED6E903DAF0}"/>
                    </a:ext>
                  </a:extLst>
                </p:cNvPr>
                <p:cNvSpPr>
                  <a:spLocks noRot="1" noChangeAspect="1" noMove="1" noResize="1" noEditPoints="1" noAdjustHandles="1" noChangeArrowheads="1" noChangeShapeType="1" noTextEdit="1"/>
                </p:cNvSpPr>
                <p:nvPr/>
              </p:nvSpPr>
              <p:spPr>
                <a:xfrm>
                  <a:off x="630621" y="2222939"/>
                  <a:ext cx="1219200" cy="1156138"/>
                </a:xfrm>
                <a:prstGeom prst="ellipse">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楕円 11">
                  <a:extLst>
                    <a:ext uri="{FF2B5EF4-FFF2-40B4-BE49-F238E27FC236}">
                      <a16:creationId xmlns:a16="http://schemas.microsoft.com/office/drawing/2014/main" id="{673243A8-AFDF-44B5-8A2F-B9D60B4241A8}"/>
                    </a:ext>
                  </a:extLst>
                </p:cNvPr>
                <p:cNvSpPr/>
                <p:nvPr/>
              </p:nvSpPr>
              <p:spPr>
                <a:xfrm>
                  <a:off x="630621" y="3657602"/>
                  <a:ext cx="1219200" cy="1156138"/>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𝑎</m:t>
                            </m:r>
                          </m:e>
                          <m:sub>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oMath>
                    </m:oMathPara>
                  </a14:m>
                  <a:endParaRPr kumimoji="1" lang="ja-JP" altLang="en-US" dirty="0">
                    <a:solidFill>
                      <a:sysClr val="windowText" lastClr="000000"/>
                    </a:solidFill>
                  </a:endParaRPr>
                </a:p>
              </p:txBody>
            </p:sp>
          </mc:Choice>
          <mc:Fallback xmlns="">
            <p:sp>
              <p:nvSpPr>
                <p:cNvPr id="12" name="楕円 11">
                  <a:extLst>
                    <a:ext uri="{FF2B5EF4-FFF2-40B4-BE49-F238E27FC236}">
                      <a16:creationId xmlns:a16="http://schemas.microsoft.com/office/drawing/2014/main" id="{673243A8-AFDF-44B5-8A2F-B9D60B4241A8}"/>
                    </a:ext>
                  </a:extLst>
                </p:cNvPr>
                <p:cNvSpPr>
                  <a:spLocks noRot="1" noChangeAspect="1" noMove="1" noResize="1" noEditPoints="1" noAdjustHandles="1" noChangeArrowheads="1" noChangeShapeType="1" noTextEdit="1"/>
                </p:cNvSpPr>
                <p:nvPr/>
              </p:nvSpPr>
              <p:spPr>
                <a:xfrm>
                  <a:off x="630621" y="3657602"/>
                  <a:ext cx="1219200" cy="1156138"/>
                </a:xfrm>
                <a:prstGeom prst="ellipse">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楕円 12">
                  <a:extLst>
                    <a:ext uri="{FF2B5EF4-FFF2-40B4-BE49-F238E27FC236}">
                      <a16:creationId xmlns:a16="http://schemas.microsoft.com/office/drawing/2014/main" id="{2080E22E-B154-4979-B006-03CFA548B27E}"/>
                    </a:ext>
                  </a:extLst>
                </p:cNvPr>
                <p:cNvSpPr/>
                <p:nvPr/>
              </p:nvSpPr>
              <p:spPr>
                <a:xfrm>
                  <a:off x="630621" y="5092265"/>
                  <a:ext cx="1219200" cy="1156138"/>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𝑎</m:t>
                            </m:r>
                          </m:e>
                          <m:sub>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oMath>
                    </m:oMathPara>
                  </a14:m>
                  <a:endParaRPr kumimoji="1" lang="ja-JP" altLang="en-US" dirty="0">
                    <a:solidFill>
                      <a:sysClr val="windowText" lastClr="000000"/>
                    </a:solidFill>
                  </a:endParaRPr>
                </a:p>
              </p:txBody>
            </p:sp>
          </mc:Choice>
          <mc:Fallback xmlns="">
            <p:sp>
              <p:nvSpPr>
                <p:cNvPr id="13" name="楕円 12">
                  <a:extLst>
                    <a:ext uri="{FF2B5EF4-FFF2-40B4-BE49-F238E27FC236}">
                      <a16:creationId xmlns:a16="http://schemas.microsoft.com/office/drawing/2014/main" id="{2080E22E-B154-4979-B006-03CFA548B27E}"/>
                    </a:ext>
                  </a:extLst>
                </p:cNvPr>
                <p:cNvSpPr>
                  <a:spLocks noRot="1" noChangeAspect="1" noMove="1" noResize="1" noEditPoints="1" noAdjustHandles="1" noChangeArrowheads="1" noChangeShapeType="1" noTextEdit="1"/>
                </p:cNvSpPr>
                <p:nvPr/>
              </p:nvSpPr>
              <p:spPr>
                <a:xfrm>
                  <a:off x="630621" y="5092265"/>
                  <a:ext cx="1219200" cy="1156138"/>
                </a:xfrm>
                <a:prstGeom prst="ellipse">
                  <a:avLst/>
                </a:prstGeom>
                <a:blipFill>
                  <a:blip r:embed="rId10"/>
                  <a:stretch>
                    <a:fillRect/>
                  </a:stretch>
                </a:blipFill>
              </p:spPr>
              <p:txBody>
                <a:bodyPr/>
                <a:lstStyle/>
                <a:p>
                  <a:r>
                    <a:rPr lang="ja-JP" altLang="en-US">
                      <a:noFill/>
                    </a:rPr>
                    <a:t> </a:t>
                  </a:r>
                </a:p>
              </p:txBody>
            </p:sp>
          </mc:Fallback>
        </mc:AlternateContent>
      </p:grpSp>
      <p:cxnSp>
        <p:nvCxnSpPr>
          <p:cNvPr id="14" name="直線コネクタ 13">
            <a:extLst>
              <a:ext uri="{FF2B5EF4-FFF2-40B4-BE49-F238E27FC236}">
                <a16:creationId xmlns:a16="http://schemas.microsoft.com/office/drawing/2014/main" id="{F74DF83A-B87C-4F3A-90D6-621AF5F3C7EB}"/>
              </a:ext>
            </a:extLst>
          </p:cNvPr>
          <p:cNvCxnSpPr>
            <a:stCxn id="11" idx="6"/>
            <a:endCxn id="5" idx="2"/>
          </p:cNvCxnSpPr>
          <p:nvPr/>
        </p:nvCxnSpPr>
        <p:spPr>
          <a:xfrm flipV="1">
            <a:off x="2438398" y="2034736"/>
            <a:ext cx="578070" cy="676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4CBA610-02A6-4629-8EEE-E136977A0AD6}"/>
              </a:ext>
            </a:extLst>
          </p:cNvPr>
          <p:cNvCxnSpPr>
            <a:stCxn id="11" idx="6"/>
            <a:endCxn id="6" idx="2"/>
          </p:cNvCxnSpPr>
          <p:nvPr/>
        </p:nvCxnSpPr>
        <p:spPr>
          <a:xfrm>
            <a:off x="2438398" y="2711668"/>
            <a:ext cx="575441" cy="8119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E71B8F1-61F8-4CCD-B130-3BEE345ED15C}"/>
              </a:ext>
            </a:extLst>
          </p:cNvPr>
          <p:cNvCxnSpPr>
            <a:stCxn id="12" idx="6"/>
            <a:endCxn id="5" idx="2"/>
          </p:cNvCxnSpPr>
          <p:nvPr/>
        </p:nvCxnSpPr>
        <p:spPr>
          <a:xfrm flipV="1">
            <a:off x="2438398" y="2034736"/>
            <a:ext cx="578070" cy="2111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D867207-2C9A-45BA-8834-39FFFADE1558}"/>
              </a:ext>
            </a:extLst>
          </p:cNvPr>
          <p:cNvCxnSpPr>
            <a:stCxn id="12" idx="6"/>
            <a:endCxn id="6" idx="2"/>
          </p:cNvCxnSpPr>
          <p:nvPr/>
        </p:nvCxnSpPr>
        <p:spPr>
          <a:xfrm flipV="1">
            <a:off x="2438398" y="3523597"/>
            <a:ext cx="575441" cy="6227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01E61133-4A6F-4888-8FCC-7B0678E7AC41}"/>
              </a:ext>
            </a:extLst>
          </p:cNvPr>
          <p:cNvCxnSpPr>
            <a:stCxn id="13" idx="6"/>
            <a:endCxn id="5" idx="2"/>
          </p:cNvCxnSpPr>
          <p:nvPr/>
        </p:nvCxnSpPr>
        <p:spPr>
          <a:xfrm flipV="1">
            <a:off x="2438398" y="2034736"/>
            <a:ext cx="578070" cy="35462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A84E4D4-A6BD-45C5-930F-E5ADA6D138E3}"/>
              </a:ext>
            </a:extLst>
          </p:cNvPr>
          <p:cNvCxnSpPr>
            <a:stCxn id="13" idx="6"/>
            <a:endCxn id="6" idx="2"/>
          </p:cNvCxnSpPr>
          <p:nvPr/>
        </p:nvCxnSpPr>
        <p:spPr>
          <a:xfrm flipV="1">
            <a:off x="2438398" y="3523597"/>
            <a:ext cx="575441" cy="205739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楕円 19">
                <a:extLst>
                  <a:ext uri="{FF2B5EF4-FFF2-40B4-BE49-F238E27FC236}">
                    <a16:creationId xmlns:a16="http://schemas.microsoft.com/office/drawing/2014/main" id="{EA4AF345-888B-43A0-938F-4557847CAF52}"/>
                  </a:ext>
                </a:extLst>
              </p:cNvPr>
              <p:cNvSpPr/>
              <p:nvPr/>
            </p:nvSpPr>
            <p:spPr>
              <a:xfrm>
                <a:off x="3021719" y="4434389"/>
                <a:ext cx="1219200" cy="1156138"/>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1" lang="en-US" altLang="ja-JP"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𝑚</m:t>
                          </m:r>
                        </m:sub>
                      </m:sSub>
                    </m:oMath>
                  </m:oMathPara>
                </a14:m>
                <a:endParaRPr kumimoji="1" lang="ja-JP" altLang="en-US" dirty="0">
                  <a:solidFill>
                    <a:sysClr val="windowText" lastClr="000000"/>
                  </a:solidFill>
                </a:endParaRPr>
              </a:p>
            </p:txBody>
          </p:sp>
        </mc:Choice>
        <mc:Fallback xmlns="">
          <p:sp>
            <p:nvSpPr>
              <p:cNvPr id="20" name="楕円 19">
                <a:extLst>
                  <a:ext uri="{FF2B5EF4-FFF2-40B4-BE49-F238E27FC236}">
                    <a16:creationId xmlns:a16="http://schemas.microsoft.com/office/drawing/2014/main" id="{EA4AF345-888B-43A0-938F-4557847CAF52}"/>
                  </a:ext>
                </a:extLst>
              </p:cNvPr>
              <p:cNvSpPr>
                <a:spLocks noRot="1" noChangeAspect="1" noMove="1" noResize="1" noEditPoints="1" noAdjustHandles="1" noChangeArrowheads="1" noChangeShapeType="1" noTextEdit="1"/>
              </p:cNvSpPr>
              <p:nvPr/>
            </p:nvSpPr>
            <p:spPr>
              <a:xfrm>
                <a:off x="3021719" y="4434389"/>
                <a:ext cx="1219200" cy="1156138"/>
              </a:xfrm>
              <a:prstGeom prst="ellipse">
                <a:avLst/>
              </a:prstGeom>
              <a:blipFill>
                <a:blip r:embed="rId11"/>
                <a:stretch>
                  <a:fillRect/>
                </a:stretch>
              </a:blipFill>
              <a:ln>
                <a:solidFill>
                  <a:schemeClr val="accent2"/>
                </a:solidFill>
              </a:ln>
            </p:spPr>
            <p:txBody>
              <a:bodyPr/>
              <a:lstStyle/>
              <a:p>
                <a:r>
                  <a:rPr lang="ja-JP" altLang="en-US">
                    <a:noFill/>
                  </a:rPr>
                  <a:t> </a:t>
                </a:r>
              </a:p>
            </p:txBody>
          </p:sp>
        </mc:Fallback>
      </mc:AlternateContent>
      <p:cxnSp>
        <p:nvCxnSpPr>
          <p:cNvPr id="21" name="直線コネクタ 20">
            <a:extLst>
              <a:ext uri="{FF2B5EF4-FFF2-40B4-BE49-F238E27FC236}">
                <a16:creationId xmlns:a16="http://schemas.microsoft.com/office/drawing/2014/main" id="{30788393-80EC-4B6F-B6C0-027C6E6AC943}"/>
              </a:ext>
            </a:extLst>
          </p:cNvPr>
          <p:cNvCxnSpPr>
            <a:stCxn id="10" idx="6"/>
            <a:endCxn id="20" idx="2"/>
          </p:cNvCxnSpPr>
          <p:nvPr/>
        </p:nvCxnSpPr>
        <p:spPr>
          <a:xfrm>
            <a:off x="2438398" y="1277005"/>
            <a:ext cx="583321" cy="37354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3373C53E-BE3F-45F8-891B-37A0F84F0FD4}"/>
              </a:ext>
            </a:extLst>
          </p:cNvPr>
          <p:cNvCxnSpPr>
            <a:stCxn id="11" idx="6"/>
            <a:endCxn id="20" idx="2"/>
          </p:cNvCxnSpPr>
          <p:nvPr/>
        </p:nvCxnSpPr>
        <p:spPr>
          <a:xfrm>
            <a:off x="2438398" y="2711668"/>
            <a:ext cx="583321" cy="2300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5BDB95E-F324-409B-A027-8A41BC680F9F}"/>
              </a:ext>
            </a:extLst>
          </p:cNvPr>
          <p:cNvCxnSpPr>
            <a:cxnSpLocks/>
            <a:stCxn id="12" idx="6"/>
            <a:endCxn id="20" idx="2"/>
          </p:cNvCxnSpPr>
          <p:nvPr/>
        </p:nvCxnSpPr>
        <p:spPr>
          <a:xfrm>
            <a:off x="2438398" y="4146331"/>
            <a:ext cx="583321" cy="866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5A62634C-1B79-4165-A518-F2B8429905D5}"/>
              </a:ext>
            </a:extLst>
          </p:cNvPr>
          <p:cNvCxnSpPr>
            <a:stCxn id="13" idx="6"/>
            <a:endCxn id="20" idx="2"/>
          </p:cNvCxnSpPr>
          <p:nvPr/>
        </p:nvCxnSpPr>
        <p:spPr>
          <a:xfrm flipV="1">
            <a:off x="2438398" y="5012458"/>
            <a:ext cx="583321" cy="568536"/>
          </a:xfrm>
          <a:prstGeom prst="line">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5F7CB3B-2029-4038-BF66-FEDAF0ACFB99}"/>
              </a:ext>
            </a:extLst>
          </p:cNvPr>
          <p:cNvSpPr txBox="1"/>
          <p:nvPr/>
        </p:nvSpPr>
        <p:spPr>
          <a:xfrm>
            <a:off x="4635061" y="5697398"/>
            <a:ext cx="7430815" cy="461665"/>
          </a:xfrm>
          <a:prstGeom prst="rect">
            <a:avLst/>
          </a:prstGeom>
          <a:noFill/>
        </p:spPr>
        <p:txBody>
          <a:bodyPr wrap="square" rtlCol="0">
            <a:spAutoFit/>
          </a:bodyPr>
          <a:lstStyle/>
          <a:p>
            <a:r>
              <a:rPr kumimoji="1" lang="ja-JP" altLang="en-US" sz="2400" dirty="0"/>
              <a:t>→この合計は</a:t>
            </a:r>
            <a:r>
              <a:rPr kumimoji="1" lang="en-US" altLang="ja-JP" sz="2400" dirty="0"/>
              <a:t>1</a:t>
            </a:r>
            <a:r>
              <a:rPr kumimoji="1" lang="ja-JP" altLang="en-US" sz="2400" dirty="0"/>
              <a:t>になるため確率を求める際に用いる</a:t>
            </a:r>
          </a:p>
        </p:txBody>
      </p:sp>
      <p:sp>
        <p:nvSpPr>
          <p:cNvPr id="25" name="テキスト ボックス 24">
            <a:extLst>
              <a:ext uri="{FF2B5EF4-FFF2-40B4-BE49-F238E27FC236}">
                <a16:creationId xmlns:a16="http://schemas.microsoft.com/office/drawing/2014/main" id="{3F0E7C30-BD1B-4678-89E3-F54FFB4D565A}"/>
              </a:ext>
            </a:extLst>
          </p:cNvPr>
          <p:cNvSpPr txBox="1"/>
          <p:nvPr/>
        </p:nvSpPr>
        <p:spPr>
          <a:xfrm>
            <a:off x="5144654" y="408787"/>
            <a:ext cx="6742545" cy="830997"/>
          </a:xfrm>
          <a:prstGeom prst="rect">
            <a:avLst/>
          </a:prstGeom>
          <a:noFill/>
        </p:spPr>
        <p:txBody>
          <a:bodyPr wrap="square" rtlCol="0">
            <a:spAutoFit/>
          </a:bodyPr>
          <a:lstStyle/>
          <a:p>
            <a:r>
              <a:rPr kumimoji="1" lang="ja-JP" altLang="en-US" sz="4800" dirty="0"/>
              <a:t>出力層への活性化関数</a:t>
            </a:r>
          </a:p>
        </p:txBody>
      </p:sp>
    </p:spTree>
    <p:extLst>
      <p:ext uri="{BB962C8B-B14F-4D97-AF65-F5344CB8AC3E}">
        <p14:creationId xmlns:p14="http://schemas.microsoft.com/office/powerpoint/2010/main" val="173522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F5791D70-28E4-4A37-BCA7-31662677F2AC}"/>
              </a:ext>
            </a:extLst>
          </p:cNvPr>
          <p:cNvSpPr/>
          <p:nvPr/>
        </p:nvSpPr>
        <p:spPr>
          <a:xfrm>
            <a:off x="7850361" y="648730"/>
            <a:ext cx="3824568" cy="5689959"/>
          </a:xfrm>
          <a:prstGeom prst="rect">
            <a:avLst/>
          </a:prstGeom>
          <a:solidFill>
            <a:schemeClr val="bg1"/>
          </a:solidFill>
          <a:ln>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6" name="矢印: 右 5">
            <a:extLst>
              <a:ext uri="{FF2B5EF4-FFF2-40B4-BE49-F238E27FC236}">
                <a16:creationId xmlns:a16="http://schemas.microsoft.com/office/drawing/2014/main" id="{393A5FF2-996E-4C07-95C6-51E0E559E093}"/>
              </a:ext>
            </a:extLst>
          </p:cNvPr>
          <p:cNvSpPr/>
          <p:nvPr/>
        </p:nvSpPr>
        <p:spPr>
          <a:xfrm rot="10800000">
            <a:off x="4482661" y="1143236"/>
            <a:ext cx="966951" cy="26275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06984A2E-5B63-44A8-9525-3336E1D9C837}"/>
              </a:ext>
            </a:extLst>
          </p:cNvPr>
          <p:cNvSpPr/>
          <p:nvPr/>
        </p:nvSpPr>
        <p:spPr>
          <a:xfrm rot="10800000">
            <a:off x="4444181" y="2646223"/>
            <a:ext cx="966951" cy="26275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E506BC18-10BD-4710-BD40-282127F82EDF}"/>
              </a:ext>
            </a:extLst>
          </p:cNvPr>
          <p:cNvSpPr txBox="1"/>
          <p:nvPr/>
        </p:nvSpPr>
        <p:spPr>
          <a:xfrm>
            <a:off x="1077308" y="219245"/>
            <a:ext cx="1502979" cy="369332"/>
          </a:xfrm>
          <a:prstGeom prst="rect">
            <a:avLst/>
          </a:prstGeom>
          <a:noFill/>
        </p:spPr>
        <p:txBody>
          <a:bodyPr wrap="square" rtlCol="0">
            <a:spAutoFit/>
          </a:bodyPr>
          <a:lstStyle/>
          <a:p>
            <a:pPr algn="ctr"/>
            <a:r>
              <a:rPr kumimoji="1" lang="ja-JP" altLang="en-US" dirty="0"/>
              <a:t>全結合層</a:t>
            </a:r>
          </a:p>
        </p:txBody>
      </p:sp>
      <p:sp>
        <p:nvSpPr>
          <p:cNvPr id="42" name="テキスト ボックス 41">
            <a:extLst>
              <a:ext uri="{FF2B5EF4-FFF2-40B4-BE49-F238E27FC236}">
                <a16:creationId xmlns:a16="http://schemas.microsoft.com/office/drawing/2014/main" id="{62B7A48A-5B0E-4597-A3A6-F88F7224D6AE}"/>
              </a:ext>
            </a:extLst>
          </p:cNvPr>
          <p:cNvSpPr txBox="1"/>
          <p:nvPr/>
        </p:nvSpPr>
        <p:spPr>
          <a:xfrm>
            <a:off x="3103176" y="219245"/>
            <a:ext cx="1040525" cy="369332"/>
          </a:xfrm>
          <a:prstGeom prst="rect">
            <a:avLst/>
          </a:prstGeom>
          <a:noFill/>
        </p:spPr>
        <p:txBody>
          <a:bodyPr wrap="square" rtlCol="0">
            <a:spAutoFit/>
          </a:bodyPr>
          <a:lstStyle/>
          <a:p>
            <a:pPr algn="ctr"/>
            <a:r>
              <a:rPr kumimoji="1" lang="ja-JP" altLang="en-US" dirty="0"/>
              <a:t>出力層</a:t>
            </a:r>
          </a:p>
        </p:txBody>
      </p:sp>
      <p:sp>
        <p:nvSpPr>
          <p:cNvPr id="43" name="テキスト ボックス 42">
            <a:extLst>
              <a:ext uri="{FF2B5EF4-FFF2-40B4-BE49-F238E27FC236}">
                <a16:creationId xmlns:a16="http://schemas.microsoft.com/office/drawing/2014/main" id="{41DCEF18-66FA-4628-87BE-A95CC19E7C8A}"/>
              </a:ext>
            </a:extLst>
          </p:cNvPr>
          <p:cNvSpPr txBox="1"/>
          <p:nvPr/>
        </p:nvSpPr>
        <p:spPr>
          <a:xfrm>
            <a:off x="661638" y="3141123"/>
            <a:ext cx="557560" cy="369332"/>
          </a:xfrm>
          <a:prstGeom prst="rect">
            <a:avLst/>
          </a:prstGeom>
          <a:noFill/>
        </p:spPr>
        <p:txBody>
          <a:bodyPr wrap="square" rtlCol="0">
            <a:spAutoFit/>
          </a:bodyPr>
          <a:lstStyle/>
          <a:p>
            <a:r>
              <a:rPr kumimoji="1" lang="en-US" altLang="ja-JP" dirty="0"/>
              <a:t>…</a:t>
            </a:r>
            <a:endParaRPr kumimoji="1" lang="ja-JP" altLang="en-US" dirty="0"/>
          </a:p>
        </p:txBody>
      </p:sp>
      <p:sp>
        <p:nvSpPr>
          <p:cNvPr id="44" name="テキスト ボックス 43">
            <a:extLst>
              <a:ext uri="{FF2B5EF4-FFF2-40B4-BE49-F238E27FC236}">
                <a16:creationId xmlns:a16="http://schemas.microsoft.com/office/drawing/2014/main" id="{7FDD5DAE-9540-4218-B413-9D44A30E9ACB}"/>
              </a:ext>
            </a:extLst>
          </p:cNvPr>
          <p:cNvSpPr txBox="1"/>
          <p:nvPr/>
        </p:nvSpPr>
        <p:spPr>
          <a:xfrm>
            <a:off x="5449612" y="1109079"/>
            <a:ext cx="2183519" cy="369332"/>
          </a:xfrm>
          <a:prstGeom prst="rect">
            <a:avLst/>
          </a:prstGeom>
          <a:noFill/>
        </p:spPr>
        <p:txBody>
          <a:bodyPr wrap="square" rtlCol="0">
            <a:spAutoFit/>
          </a:bodyPr>
          <a:lstStyle/>
          <a:p>
            <a:r>
              <a:rPr kumimoji="1" lang="ja-JP" altLang="en-US" dirty="0"/>
              <a:t>写真が</a:t>
            </a:r>
            <a:r>
              <a:rPr kumimoji="1" lang="en-US" altLang="ja-JP" dirty="0"/>
              <a:t>A</a:t>
            </a:r>
            <a:r>
              <a:rPr kumimoji="1" lang="ja-JP" altLang="en-US" dirty="0"/>
              <a:t>である確率</a:t>
            </a:r>
          </a:p>
        </p:txBody>
      </p:sp>
      <p:sp>
        <p:nvSpPr>
          <p:cNvPr id="51" name="テキスト ボックス 50">
            <a:extLst>
              <a:ext uri="{FF2B5EF4-FFF2-40B4-BE49-F238E27FC236}">
                <a16:creationId xmlns:a16="http://schemas.microsoft.com/office/drawing/2014/main" id="{C3F46053-98BE-4E0A-B41F-ACF6DA65168B}"/>
              </a:ext>
            </a:extLst>
          </p:cNvPr>
          <p:cNvSpPr txBox="1"/>
          <p:nvPr/>
        </p:nvSpPr>
        <p:spPr>
          <a:xfrm>
            <a:off x="5449612" y="4082835"/>
            <a:ext cx="2183519" cy="369332"/>
          </a:xfrm>
          <a:prstGeom prst="rect">
            <a:avLst/>
          </a:prstGeom>
          <a:noFill/>
        </p:spPr>
        <p:txBody>
          <a:bodyPr wrap="square" rtlCol="0">
            <a:spAutoFit/>
          </a:bodyPr>
          <a:lstStyle/>
          <a:p>
            <a:r>
              <a:rPr kumimoji="1" lang="ja-JP" altLang="en-US" dirty="0"/>
              <a:t>写真が</a:t>
            </a:r>
            <a:r>
              <a:rPr kumimoji="1" lang="en-US" altLang="ja-JP" dirty="0"/>
              <a:t>C</a:t>
            </a:r>
            <a:r>
              <a:rPr kumimoji="1" lang="ja-JP" altLang="en-US" dirty="0"/>
              <a:t>である確率</a:t>
            </a:r>
          </a:p>
        </p:txBody>
      </p:sp>
      <p:sp>
        <p:nvSpPr>
          <p:cNvPr id="52" name="テキスト ボックス 51">
            <a:extLst>
              <a:ext uri="{FF2B5EF4-FFF2-40B4-BE49-F238E27FC236}">
                <a16:creationId xmlns:a16="http://schemas.microsoft.com/office/drawing/2014/main" id="{4CDF9937-D29B-44A4-9E39-C60F6ADC78DE}"/>
              </a:ext>
            </a:extLst>
          </p:cNvPr>
          <p:cNvSpPr txBox="1"/>
          <p:nvPr/>
        </p:nvSpPr>
        <p:spPr>
          <a:xfrm>
            <a:off x="5475223" y="2646223"/>
            <a:ext cx="2183519" cy="369332"/>
          </a:xfrm>
          <a:prstGeom prst="rect">
            <a:avLst/>
          </a:prstGeom>
          <a:noFill/>
        </p:spPr>
        <p:txBody>
          <a:bodyPr wrap="square" rtlCol="0">
            <a:spAutoFit/>
          </a:bodyPr>
          <a:lstStyle/>
          <a:p>
            <a:r>
              <a:rPr kumimoji="1" lang="ja-JP" altLang="en-US" dirty="0"/>
              <a:t>写真が</a:t>
            </a:r>
            <a:r>
              <a:rPr kumimoji="1" lang="en-US" altLang="ja-JP" dirty="0"/>
              <a:t>B</a:t>
            </a:r>
            <a:r>
              <a:rPr kumimoji="1" lang="ja-JP" altLang="en-US" dirty="0"/>
              <a:t>である確率</a:t>
            </a:r>
          </a:p>
        </p:txBody>
      </p:sp>
      <p:sp>
        <p:nvSpPr>
          <p:cNvPr id="67" name="矢印: 右 66">
            <a:extLst>
              <a:ext uri="{FF2B5EF4-FFF2-40B4-BE49-F238E27FC236}">
                <a16:creationId xmlns:a16="http://schemas.microsoft.com/office/drawing/2014/main" id="{39FF0AE5-A503-491F-9C0D-38960036BCC0}"/>
              </a:ext>
            </a:extLst>
          </p:cNvPr>
          <p:cNvSpPr/>
          <p:nvPr/>
        </p:nvSpPr>
        <p:spPr>
          <a:xfrm rot="10800000">
            <a:off x="4414079" y="4125551"/>
            <a:ext cx="966951" cy="26275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a:extLst>
              <a:ext uri="{FF2B5EF4-FFF2-40B4-BE49-F238E27FC236}">
                <a16:creationId xmlns:a16="http://schemas.microsoft.com/office/drawing/2014/main" id="{034686AC-D266-4753-97E8-40AA9F0AABB4}"/>
              </a:ext>
            </a:extLst>
          </p:cNvPr>
          <p:cNvSpPr txBox="1"/>
          <p:nvPr/>
        </p:nvSpPr>
        <p:spPr>
          <a:xfrm>
            <a:off x="8747745" y="217197"/>
            <a:ext cx="1502979" cy="369332"/>
          </a:xfrm>
          <a:prstGeom prst="rect">
            <a:avLst/>
          </a:prstGeom>
          <a:noFill/>
        </p:spPr>
        <p:txBody>
          <a:bodyPr wrap="square" rtlCol="0">
            <a:spAutoFit/>
          </a:bodyPr>
          <a:lstStyle/>
          <a:p>
            <a:r>
              <a:rPr kumimoji="1" lang="ja-JP" altLang="en-US" dirty="0">
                <a:solidFill>
                  <a:sysClr val="windowText" lastClr="000000"/>
                </a:solidFill>
              </a:rPr>
              <a:t>教師データ</a:t>
            </a:r>
          </a:p>
        </p:txBody>
      </p:sp>
      <p:sp>
        <p:nvSpPr>
          <p:cNvPr id="70" name="四角形: メモ 69">
            <a:extLst>
              <a:ext uri="{FF2B5EF4-FFF2-40B4-BE49-F238E27FC236}">
                <a16:creationId xmlns:a16="http://schemas.microsoft.com/office/drawing/2014/main" id="{67CBEE71-CEB0-4CE0-9438-E920998421E9}"/>
              </a:ext>
            </a:extLst>
          </p:cNvPr>
          <p:cNvSpPr/>
          <p:nvPr/>
        </p:nvSpPr>
        <p:spPr>
          <a:xfrm>
            <a:off x="8046412" y="848947"/>
            <a:ext cx="1424147" cy="1190296"/>
          </a:xfrm>
          <a:prstGeom prst="foldedCorner">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A</a:t>
            </a:r>
            <a:r>
              <a:rPr kumimoji="1" lang="ja-JP" altLang="en-US" dirty="0">
                <a:solidFill>
                  <a:sysClr val="windowText" lastClr="000000"/>
                </a:solidFill>
              </a:rPr>
              <a:t>の画像</a:t>
            </a:r>
          </a:p>
        </p:txBody>
      </p:sp>
      <p:sp>
        <p:nvSpPr>
          <p:cNvPr id="71" name="四角形: メモ 70">
            <a:extLst>
              <a:ext uri="{FF2B5EF4-FFF2-40B4-BE49-F238E27FC236}">
                <a16:creationId xmlns:a16="http://schemas.microsoft.com/office/drawing/2014/main" id="{FFF4097E-C52E-48FE-A245-9F208C3A023D}"/>
              </a:ext>
            </a:extLst>
          </p:cNvPr>
          <p:cNvSpPr/>
          <p:nvPr/>
        </p:nvSpPr>
        <p:spPr>
          <a:xfrm>
            <a:off x="8046411" y="2481837"/>
            <a:ext cx="1424147" cy="1190296"/>
          </a:xfrm>
          <a:prstGeom prst="foldedCorner">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B</a:t>
            </a:r>
            <a:r>
              <a:rPr kumimoji="1" lang="ja-JP" altLang="en-US" dirty="0">
                <a:solidFill>
                  <a:sysClr val="windowText" lastClr="000000"/>
                </a:solidFill>
              </a:rPr>
              <a:t>の画像</a:t>
            </a:r>
          </a:p>
        </p:txBody>
      </p:sp>
      <p:sp>
        <p:nvSpPr>
          <p:cNvPr id="72" name="四角形: メモ 71">
            <a:extLst>
              <a:ext uri="{FF2B5EF4-FFF2-40B4-BE49-F238E27FC236}">
                <a16:creationId xmlns:a16="http://schemas.microsoft.com/office/drawing/2014/main" id="{50D89546-D3F0-41AC-98ED-68C47E3F0CD6}"/>
              </a:ext>
            </a:extLst>
          </p:cNvPr>
          <p:cNvSpPr/>
          <p:nvPr/>
        </p:nvSpPr>
        <p:spPr>
          <a:xfrm>
            <a:off x="8046411" y="4125551"/>
            <a:ext cx="1424146" cy="1190296"/>
          </a:xfrm>
          <a:prstGeom prst="foldedCorner">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C</a:t>
            </a:r>
            <a:r>
              <a:rPr kumimoji="1" lang="ja-JP" altLang="en-US" dirty="0">
                <a:solidFill>
                  <a:sysClr val="windowText" lastClr="000000"/>
                </a:solidFill>
              </a:rPr>
              <a:t>の画像</a:t>
            </a:r>
          </a:p>
        </p:txBody>
      </p:sp>
      <p:sp>
        <p:nvSpPr>
          <p:cNvPr id="73" name="テキスト ボックス 72">
            <a:extLst>
              <a:ext uri="{FF2B5EF4-FFF2-40B4-BE49-F238E27FC236}">
                <a16:creationId xmlns:a16="http://schemas.microsoft.com/office/drawing/2014/main" id="{A777CEE8-5A19-4ADC-88C4-883F1BE19BAD}"/>
              </a:ext>
            </a:extLst>
          </p:cNvPr>
          <p:cNvSpPr txBox="1"/>
          <p:nvPr/>
        </p:nvSpPr>
        <p:spPr>
          <a:xfrm>
            <a:off x="9881680" y="3198929"/>
            <a:ext cx="1998831" cy="369332"/>
          </a:xfrm>
          <a:prstGeom prst="rect">
            <a:avLst/>
          </a:prstGeom>
          <a:noFill/>
        </p:spPr>
        <p:txBody>
          <a:bodyPr wrap="square" rtlCol="0">
            <a:spAutoFit/>
          </a:bodyPr>
          <a:lstStyle/>
          <a:p>
            <a:r>
              <a:rPr kumimoji="1" lang="en-US" altLang="ja-JP" dirty="0"/>
              <a:t>×</a:t>
            </a:r>
            <a:r>
              <a:rPr kumimoji="1" lang="ja-JP" altLang="en-US" dirty="0"/>
              <a:t>各数万枚以上</a:t>
            </a:r>
          </a:p>
        </p:txBody>
      </p:sp>
      <p:sp>
        <p:nvSpPr>
          <p:cNvPr id="74" name="右中かっこ 73">
            <a:extLst>
              <a:ext uri="{FF2B5EF4-FFF2-40B4-BE49-F238E27FC236}">
                <a16:creationId xmlns:a16="http://schemas.microsoft.com/office/drawing/2014/main" id="{AC73A2B7-6D9B-4A4E-B36B-FFDEDDC6766D}"/>
              </a:ext>
            </a:extLst>
          </p:cNvPr>
          <p:cNvSpPr/>
          <p:nvPr/>
        </p:nvSpPr>
        <p:spPr>
          <a:xfrm>
            <a:off x="9643688" y="848945"/>
            <a:ext cx="152700" cy="50858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3B8769D1-F151-4A11-B910-ADF2048A4798}"/>
              </a:ext>
            </a:extLst>
          </p:cNvPr>
          <p:cNvSpPr/>
          <p:nvPr/>
        </p:nvSpPr>
        <p:spPr>
          <a:xfrm>
            <a:off x="3016468" y="698936"/>
            <a:ext cx="1219200" cy="1156138"/>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0.900</a:t>
            </a:r>
            <a:endParaRPr kumimoji="1" lang="ja-JP" altLang="en-US" dirty="0">
              <a:solidFill>
                <a:sysClr val="windowText" lastClr="000000"/>
              </a:solidFill>
            </a:endParaRPr>
          </a:p>
        </p:txBody>
      </p:sp>
      <p:sp>
        <p:nvSpPr>
          <p:cNvPr id="46" name="楕円 45">
            <a:extLst>
              <a:ext uri="{FF2B5EF4-FFF2-40B4-BE49-F238E27FC236}">
                <a16:creationId xmlns:a16="http://schemas.microsoft.com/office/drawing/2014/main" id="{E513EB62-7FAC-49B1-B014-09B4A5B631A4}"/>
              </a:ext>
            </a:extLst>
          </p:cNvPr>
          <p:cNvSpPr/>
          <p:nvPr/>
        </p:nvSpPr>
        <p:spPr>
          <a:xfrm>
            <a:off x="3013839" y="2143132"/>
            <a:ext cx="1219200" cy="1156138"/>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0.040</a:t>
            </a:r>
            <a:endParaRPr kumimoji="1" lang="ja-JP" altLang="en-US" dirty="0">
              <a:solidFill>
                <a:sysClr val="windowText" lastClr="000000"/>
              </a:solidFill>
            </a:endParaRPr>
          </a:p>
        </p:txBody>
      </p:sp>
      <p:cxnSp>
        <p:nvCxnSpPr>
          <p:cNvPr id="47" name="直線コネクタ 46">
            <a:extLst>
              <a:ext uri="{FF2B5EF4-FFF2-40B4-BE49-F238E27FC236}">
                <a16:creationId xmlns:a16="http://schemas.microsoft.com/office/drawing/2014/main" id="{D2AA992C-6727-4C0F-B162-5A4881839463}"/>
              </a:ext>
            </a:extLst>
          </p:cNvPr>
          <p:cNvCxnSpPr>
            <a:cxnSpLocks/>
            <a:stCxn id="45" idx="2"/>
            <a:endCxn id="50" idx="6"/>
          </p:cNvCxnSpPr>
          <p:nvPr/>
        </p:nvCxnSpPr>
        <p:spPr>
          <a:xfrm flipH="1">
            <a:off x="2438398" y="1277005"/>
            <a:ext cx="5780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EB29CAA2-9594-41BD-8E85-F2751552753C}"/>
              </a:ext>
            </a:extLst>
          </p:cNvPr>
          <p:cNvCxnSpPr>
            <a:stCxn id="50" idx="6"/>
            <a:endCxn id="46" idx="2"/>
          </p:cNvCxnSpPr>
          <p:nvPr/>
        </p:nvCxnSpPr>
        <p:spPr>
          <a:xfrm>
            <a:off x="2438398" y="1277005"/>
            <a:ext cx="575441" cy="1444196"/>
          </a:xfrm>
          <a:prstGeom prst="line">
            <a:avLst/>
          </a:prstGeom>
        </p:spPr>
        <p:style>
          <a:lnRef idx="1">
            <a:schemeClr val="accent1"/>
          </a:lnRef>
          <a:fillRef idx="0">
            <a:schemeClr val="accent1"/>
          </a:fillRef>
          <a:effectRef idx="0">
            <a:schemeClr val="accent1"/>
          </a:effectRef>
          <a:fontRef idx="minor">
            <a:schemeClr val="tx1"/>
          </a:fontRef>
        </p:style>
      </p:cxnSp>
      <p:grpSp>
        <p:nvGrpSpPr>
          <p:cNvPr id="49" name="グループ化 48">
            <a:extLst>
              <a:ext uri="{FF2B5EF4-FFF2-40B4-BE49-F238E27FC236}">
                <a16:creationId xmlns:a16="http://schemas.microsoft.com/office/drawing/2014/main" id="{CB97A771-A4C2-4C01-B3FC-CAD477FA7F87}"/>
              </a:ext>
            </a:extLst>
          </p:cNvPr>
          <p:cNvGrpSpPr/>
          <p:nvPr/>
        </p:nvGrpSpPr>
        <p:grpSpPr>
          <a:xfrm>
            <a:off x="1219198" y="698936"/>
            <a:ext cx="1219200" cy="5460127"/>
            <a:chOff x="630621" y="788276"/>
            <a:chExt cx="1219200" cy="5460127"/>
          </a:xfrm>
        </p:grpSpPr>
        <p:sp>
          <p:nvSpPr>
            <p:cNvPr id="50" name="楕円 49">
              <a:extLst>
                <a:ext uri="{FF2B5EF4-FFF2-40B4-BE49-F238E27FC236}">
                  <a16:creationId xmlns:a16="http://schemas.microsoft.com/office/drawing/2014/main" id="{60337F1A-5160-429E-9528-C4C5063C77CB}"/>
                </a:ext>
              </a:extLst>
            </p:cNvPr>
            <p:cNvSpPr/>
            <p:nvPr/>
          </p:nvSpPr>
          <p:spPr>
            <a:xfrm>
              <a:off x="630621" y="788276"/>
              <a:ext cx="1219200" cy="1156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B71242ED-947B-4DE3-805B-307C77E8CE15}"/>
                </a:ext>
              </a:extLst>
            </p:cNvPr>
            <p:cNvSpPr/>
            <p:nvPr/>
          </p:nvSpPr>
          <p:spPr>
            <a:xfrm>
              <a:off x="630621" y="2222939"/>
              <a:ext cx="1219200" cy="1156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F70F0520-97BB-48B3-99AD-D9B9C3B25FFD}"/>
                </a:ext>
              </a:extLst>
            </p:cNvPr>
            <p:cNvSpPr/>
            <p:nvPr/>
          </p:nvSpPr>
          <p:spPr>
            <a:xfrm>
              <a:off x="630621" y="3657602"/>
              <a:ext cx="1219200" cy="1156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E6C88483-1EC9-4D73-9226-A2E5726B7A08}"/>
                </a:ext>
              </a:extLst>
            </p:cNvPr>
            <p:cNvSpPr/>
            <p:nvPr/>
          </p:nvSpPr>
          <p:spPr>
            <a:xfrm>
              <a:off x="630621" y="5092265"/>
              <a:ext cx="1219200" cy="1156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57" name="直線コネクタ 56">
            <a:extLst>
              <a:ext uri="{FF2B5EF4-FFF2-40B4-BE49-F238E27FC236}">
                <a16:creationId xmlns:a16="http://schemas.microsoft.com/office/drawing/2014/main" id="{DB3E17C8-45C0-4B5D-B636-757A28FA1128}"/>
              </a:ext>
            </a:extLst>
          </p:cNvPr>
          <p:cNvCxnSpPr>
            <a:stCxn id="54" idx="6"/>
            <a:endCxn id="45" idx="2"/>
          </p:cNvCxnSpPr>
          <p:nvPr/>
        </p:nvCxnSpPr>
        <p:spPr>
          <a:xfrm flipV="1">
            <a:off x="2438398" y="1277005"/>
            <a:ext cx="578070" cy="1434663"/>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E2B11F0-466E-4080-BAD5-08DBCF83B26E}"/>
              </a:ext>
            </a:extLst>
          </p:cNvPr>
          <p:cNvCxnSpPr>
            <a:stCxn id="54" idx="6"/>
            <a:endCxn id="46" idx="2"/>
          </p:cNvCxnSpPr>
          <p:nvPr/>
        </p:nvCxnSpPr>
        <p:spPr>
          <a:xfrm>
            <a:off x="2438398" y="2711668"/>
            <a:ext cx="575441" cy="9533"/>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A5396F5F-9D6D-432B-9A3D-D5AB76C269AC}"/>
              </a:ext>
            </a:extLst>
          </p:cNvPr>
          <p:cNvCxnSpPr>
            <a:stCxn id="55" idx="6"/>
            <a:endCxn id="45" idx="2"/>
          </p:cNvCxnSpPr>
          <p:nvPr/>
        </p:nvCxnSpPr>
        <p:spPr>
          <a:xfrm flipV="1">
            <a:off x="2438398" y="1277005"/>
            <a:ext cx="578070" cy="2869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3A85FC38-2635-45A4-BBBF-2512D75F58B9}"/>
              </a:ext>
            </a:extLst>
          </p:cNvPr>
          <p:cNvCxnSpPr>
            <a:stCxn id="55" idx="6"/>
            <a:endCxn id="46" idx="2"/>
          </p:cNvCxnSpPr>
          <p:nvPr/>
        </p:nvCxnSpPr>
        <p:spPr>
          <a:xfrm flipV="1">
            <a:off x="2438398" y="2721201"/>
            <a:ext cx="575441" cy="1425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961AAC3D-6742-4096-A8A6-3E1C96E59EDF}"/>
              </a:ext>
            </a:extLst>
          </p:cNvPr>
          <p:cNvCxnSpPr>
            <a:stCxn id="56" idx="6"/>
            <a:endCxn id="45" idx="2"/>
          </p:cNvCxnSpPr>
          <p:nvPr/>
        </p:nvCxnSpPr>
        <p:spPr>
          <a:xfrm flipV="1">
            <a:off x="2438398" y="1277005"/>
            <a:ext cx="578070" cy="430398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5BE489DE-C23F-48DD-9C1D-9505E7D375D0}"/>
              </a:ext>
            </a:extLst>
          </p:cNvPr>
          <p:cNvCxnSpPr>
            <a:stCxn id="56" idx="6"/>
            <a:endCxn id="46" idx="2"/>
          </p:cNvCxnSpPr>
          <p:nvPr/>
        </p:nvCxnSpPr>
        <p:spPr>
          <a:xfrm flipV="1">
            <a:off x="2438398" y="2721201"/>
            <a:ext cx="575441" cy="2859793"/>
          </a:xfrm>
          <a:prstGeom prst="line">
            <a:avLst/>
          </a:prstGeom>
        </p:spPr>
        <p:style>
          <a:lnRef idx="1">
            <a:schemeClr val="accent1"/>
          </a:lnRef>
          <a:fillRef idx="0">
            <a:schemeClr val="accent1"/>
          </a:fillRef>
          <a:effectRef idx="0">
            <a:schemeClr val="accent1"/>
          </a:effectRef>
          <a:fontRef idx="minor">
            <a:schemeClr val="tx1"/>
          </a:fontRef>
        </p:style>
      </p:cxnSp>
      <p:sp>
        <p:nvSpPr>
          <p:cNvPr id="75" name="楕円 74">
            <a:extLst>
              <a:ext uri="{FF2B5EF4-FFF2-40B4-BE49-F238E27FC236}">
                <a16:creationId xmlns:a16="http://schemas.microsoft.com/office/drawing/2014/main" id="{8C613EA9-5B6F-4C51-B69D-95E716F40244}"/>
              </a:ext>
            </a:extLst>
          </p:cNvPr>
          <p:cNvSpPr/>
          <p:nvPr/>
        </p:nvSpPr>
        <p:spPr>
          <a:xfrm>
            <a:off x="3012525" y="3568261"/>
            <a:ext cx="1219200" cy="1156138"/>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0.010</a:t>
            </a:r>
            <a:endParaRPr kumimoji="1" lang="ja-JP" altLang="en-US" dirty="0">
              <a:solidFill>
                <a:sysClr val="windowText" lastClr="000000"/>
              </a:solidFill>
            </a:endParaRPr>
          </a:p>
        </p:txBody>
      </p:sp>
      <p:cxnSp>
        <p:nvCxnSpPr>
          <p:cNvPr id="76" name="直線コネクタ 75">
            <a:extLst>
              <a:ext uri="{FF2B5EF4-FFF2-40B4-BE49-F238E27FC236}">
                <a16:creationId xmlns:a16="http://schemas.microsoft.com/office/drawing/2014/main" id="{3481717E-995E-40EB-AFA2-9C5A54965243}"/>
              </a:ext>
            </a:extLst>
          </p:cNvPr>
          <p:cNvCxnSpPr>
            <a:stCxn id="50" idx="6"/>
            <a:endCxn id="75" idx="2"/>
          </p:cNvCxnSpPr>
          <p:nvPr/>
        </p:nvCxnSpPr>
        <p:spPr>
          <a:xfrm>
            <a:off x="2438398" y="1277005"/>
            <a:ext cx="574127" cy="2869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0CC274BC-96D0-4231-9C4E-872641BBF1DE}"/>
              </a:ext>
            </a:extLst>
          </p:cNvPr>
          <p:cNvCxnSpPr>
            <a:stCxn id="54" idx="6"/>
            <a:endCxn id="75" idx="2"/>
          </p:cNvCxnSpPr>
          <p:nvPr/>
        </p:nvCxnSpPr>
        <p:spPr>
          <a:xfrm>
            <a:off x="2438398" y="2711668"/>
            <a:ext cx="574127" cy="1434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B9A3A826-3E5A-44D0-83C6-8A1E39F2BECE}"/>
              </a:ext>
            </a:extLst>
          </p:cNvPr>
          <p:cNvCxnSpPr>
            <a:cxnSpLocks/>
            <a:stCxn id="55" idx="6"/>
            <a:endCxn id="75" idx="2"/>
          </p:cNvCxnSpPr>
          <p:nvPr/>
        </p:nvCxnSpPr>
        <p:spPr>
          <a:xfrm flipV="1">
            <a:off x="2438398" y="4146330"/>
            <a:ext cx="57412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D61A4077-B5A9-47F9-AC9F-0139B84D7AD4}"/>
              </a:ext>
            </a:extLst>
          </p:cNvPr>
          <p:cNvCxnSpPr>
            <a:stCxn id="56" idx="6"/>
            <a:endCxn id="75" idx="2"/>
          </p:cNvCxnSpPr>
          <p:nvPr/>
        </p:nvCxnSpPr>
        <p:spPr>
          <a:xfrm flipV="1">
            <a:off x="2438398" y="4146330"/>
            <a:ext cx="574127" cy="1434664"/>
          </a:xfrm>
          <a:prstGeom prst="line">
            <a:avLst/>
          </a:prstGeom>
        </p:spPr>
        <p:style>
          <a:lnRef idx="1">
            <a:schemeClr val="accent1"/>
          </a:lnRef>
          <a:fillRef idx="0">
            <a:schemeClr val="accent1"/>
          </a:fillRef>
          <a:effectRef idx="0">
            <a:schemeClr val="accent1"/>
          </a:effectRef>
          <a:fontRef idx="minor">
            <a:schemeClr val="tx1"/>
          </a:fontRef>
        </p:style>
      </p:cxnSp>
      <p:sp>
        <p:nvSpPr>
          <p:cNvPr id="80" name="楕円 79">
            <a:extLst>
              <a:ext uri="{FF2B5EF4-FFF2-40B4-BE49-F238E27FC236}">
                <a16:creationId xmlns:a16="http://schemas.microsoft.com/office/drawing/2014/main" id="{39C0C71A-73EA-462D-808D-C3BE048956CB}"/>
              </a:ext>
            </a:extLst>
          </p:cNvPr>
          <p:cNvSpPr/>
          <p:nvPr/>
        </p:nvSpPr>
        <p:spPr>
          <a:xfrm>
            <a:off x="3012525" y="5012458"/>
            <a:ext cx="1219200" cy="1156138"/>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0.002</a:t>
            </a:r>
            <a:endParaRPr kumimoji="1" lang="ja-JP" altLang="en-US" dirty="0">
              <a:solidFill>
                <a:sysClr val="windowText" lastClr="000000"/>
              </a:solidFill>
            </a:endParaRPr>
          </a:p>
        </p:txBody>
      </p:sp>
      <p:cxnSp>
        <p:nvCxnSpPr>
          <p:cNvPr id="81" name="直線矢印コネクタ 80">
            <a:extLst>
              <a:ext uri="{FF2B5EF4-FFF2-40B4-BE49-F238E27FC236}">
                <a16:creationId xmlns:a16="http://schemas.microsoft.com/office/drawing/2014/main" id="{7AAA67A0-1145-460E-8108-C97CB3AEE43A}"/>
              </a:ext>
            </a:extLst>
          </p:cNvPr>
          <p:cNvCxnSpPr>
            <a:stCxn id="50" idx="6"/>
            <a:endCxn id="80" idx="2"/>
          </p:cNvCxnSpPr>
          <p:nvPr/>
        </p:nvCxnSpPr>
        <p:spPr>
          <a:xfrm>
            <a:off x="2438398" y="1277005"/>
            <a:ext cx="574127" cy="4313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5F7DDEEA-EF54-4D34-A2B6-709104638971}"/>
              </a:ext>
            </a:extLst>
          </p:cNvPr>
          <p:cNvCxnSpPr>
            <a:stCxn id="54" idx="6"/>
            <a:endCxn id="80" idx="2"/>
          </p:cNvCxnSpPr>
          <p:nvPr/>
        </p:nvCxnSpPr>
        <p:spPr>
          <a:xfrm>
            <a:off x="2438398" y="2711668"/>
            <a:ext cx="574127" cy="2878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49EB6F34-0477-443A-B7CF-FBD093BA0EA9}"/>
              </a:ext>
            </a:extLst>
          </p:cNvPr>
          <p:cNvCxnSpPr>
            <a:cxnSpLocks/>
            <a:stCxn id="55" idx="6"/>
            <a:endCxn id="80" idx="2"/>
          </p:cNvCxnSpPr>
          <p:nvPr/>
        </p:nvCxnSpPr>
        <p:spPr>
          <a:xfrm>
            <a:off x="2438398" y="4146331"/>
            <a:ext cx="574127" cy="1444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76ABB51E-32A4-44AC-8D7A-F98C785A9D90}"/>
              </a:ext>
            </a:extLst>
          </p:cNvPr>
          <p:cNvCxnSpPr>
            <a:stCxn id="56" idx="6"/>
            <a:endCxn id="80" idx="2"/>
          </p:cNvCxnSpPr>
          <p:nvPr/>
        </p:nvCxnSpPr>
        <p:spPr>
          <a:xfrm>
            <a:off x="2438398" y="5580994"/>
            <a:ext cx="574127" cy="9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9AE3AF4D-4BB1-4148-B7DA-2E96F98A4727}"/>
              </a:ext>
            </a:extLst>
          </p:cNvPr>
          <p:cNvSpPr txBox="1"/>
          <p:nvPr/>
        </p:nvSpPr>
        <p:spPr>
          <a:xfrm rot="5400000">
            <a:off x="3529469" y="6184480"/>
            <a:ext cx="447905" cy="523220"/>
          </a:xfrm>
          <a:prstGeom prst="rect">
            <a:avLst/>
          </a:prstGeom>
          <a:noFill/>
        </p:spPr>
        <p:txBody>
          <a:bodyPr wrap="square" rtlCol="0" anchor="ctr">
            <a:spAutoFit/>
          </a:bodyPr>
          <a:lstStyle/>
          <a:p>
            <a:r>
              <a:rPr lang="en-US" altLang="ja-JP" sz="2800" dirty="0"/>
              <a:t>…</a:t>
            </a:r>
            <a:endParaRPr kumimoji="1" lang="ja-JP" altLang="en-US" sz="2800" dirty="0"/>
          </a:p>
        </p:txBody>
      </p:sp>
      <p:sp>
        <p:nvSpPr>
          <p:cNvPr id="86" name="テキスト ボックス 85">
            <a:extLst>
              <a:ext uri="{FF2B5EF4-FFF2-40B4-BE49-F238E27FC236}">
                <a16:creationId xmlns:a16="http://schemas.microsoft.com/office/drawing/2014/main" id="{DC3D223F-5AD9-40B4-81EB-DE7B563F9527}"/>
              </a:ext>
            </a:extLst>
          </p:cNvPr>
          <p:cNvSpPr txBox="1"/>
          <p:nvPr/>
        </p:nvSpPr>
        <p:spPr>
          <a:xfrm rot="5400000">
            <a:off x="5767147" y="4602052"/>
            <a:ext cx="447905" cy="523220"/>
          </a:xfrm>
          <a:prstGeom prst="rect">
            <a:avLst/>
          </a:prstGeom>
          <a:noFill/>
        </p:spPr>
        <p:txBody>
          <a:bodyPr wrap="square" rtlCol="0" anchor="ctr">
            <a:spAutoFit/>
          </a:bodyPr>
          <a:lstStyle/>
          <a:p>
            <a:r>
              <a:rPr lang="en-US" altLang="ja-JP" sz="2800" dirty="0"/>
              <a:t>…</a:t>
            </a:r>
            <a:endParaRPr kumimoji="1" lang="ja-JP" altLang="en-US" sz="2800" dirty="0"/>
          </a:p>
        </p:txBody>
      </p:sp>
      <p:sp>
        <p:nvSpPr>
          <p:cNvPr id="87" name="テキスト ボックス 86">
            <a:extLst>
              <a:ext uri="{FF2B5EF4-FFF2-40B4-BE49-F238E27FC236}">
                <a16:creationId xmlns:a16="http://schemas.microsoft.com/office/drawing/2014/main" id="{82E2A2CB-ECCF-4DF6-A96D-A136DB6E489A}"/>
              </a:ext>
            </a:extLst>
          </p:cNvPr>
          <p:cNvSpPr txBox="1"/>
          <p:nvPr/>
        </p:nvSpPr>
        <p:spPr>
          <a:xfrm rot="5400000">
            <a:off x="8580055" y="5449222"/>
            <a:ext cx="447905" cy="523220"/>
          </a:xfrm>
          <a:prstGeom prst="rect">
            <a:avLst/>
          </a:prstGeom>
          <a:noFill/>
        </p:spPr>
        <p:txBody>
          <a:bodyPr wrap="square" rtlCol="0" anchor="ctr">
            <a:spAutoFit/>
          </a:bodyPr>
          <a:lstStyle/>
          <a:p>
            <a:r>
              <a:rPr lang="en-US" altLang="ja-JP" sz="2800" dirty="0"/>
              <a:t>…</a:t>
            </a:r>
            <a:endParaRPr kumimoji="1" lang="ja-JP" altLang="en-US" sz="2800" dirty="0"/>
          </a:p>
        </p:txBody>
      </p:sp>
    </p:spTree>
    <p:extLst>
      <p:ext uri="{BB962C8B-B14F-4D97-AF65-F5344CB8AC3E}">
        <p14:creationId xmlns:p14="http://schemas.microsoft.com/office/powerpoint/2010/main" val="7419210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3E7E02CE-A3B9-4C5B-BFC6-C7291DC2F647}"/>
              </a:ext>
            </a:extLst>
          </p:cNvPr>
          <p:cNvSpPr txBox="1"/>
          <p:nvPr/>
        </p:nvSpPr>
        <p:spPr>
          <a:xfrm>
            <a:off x="2357979" y="5277340"/>
            <a:ext cx="7476040" cy="584775"/>
          </a:xfrm>
          <a:prstGeom prst="rect">
            <a:avLst/>
          </a:prstGeom>
          <a:noFill/>
        </p:spPr>
        <p:txBody>
          <a:bodyPr wrap="square" rtlCol="0">
            <a:spAutoFit/>
          </a:bodyPr>
          <a:lstStyle/>
          <a:p>
            <a:pPr algn="ctr"/>
            <a:r>
              <a:rPr kumimoji="1" lang="en-US" altLang="ja-JP" sz="3200" b="1" u="sng" dirty="0"/>
              <a:t>AI</a:t>
            </a:r>
            <a:r>
              <a:rPr kumimoji="1" lang="ja-JP" altLang="en-US" sz="3200" b="1" u="sng" dirty="0"/>
              <a:t>は重みを用いた非線形の複雑な関数</a:t>
            </a:r>
            <a:endParaRPr kumimoji="1" lang="en-US" altLang="ja-JP" sz="3200" b="1" u="sng" dirty="0"/>
          </a:p>
        </p:txBody>
      </p:sp>
      <p:sp>
        <p:nvSpPr>
          <p:cNvPr id="13" name="テキスト ボックス 12">
            <a:extLst>
              <a:ext uri="{FF2B5EF4-FFF2-40B4-BE49-F238E27FC236}">
                <a16:creationId xmlns:a16="http://schemas.microsoft.com/office/drawing/2014/main" id="{B975C58D-6955-4F45-BCC0-442EF60E5768}"/>
              </a:ext>
            </a:extLst>
          </p:cNvPr>
          <p:cNvSpPr txBox="1"/>
          <p:nvPr/>
        </p:nvSpPr>
        <p:spPr>
          <a:xfrm>
            <a:off x="2996429" y="842076"/>
            <a:ext cx="6199142" cy="523220"/>
          </a:xfrm>
          <a:prstGeom prst="rect">
            <a:avLst/>
          </a:prstGeom>
          <a:noFill/>
        </p:spPr>
        <p:txBody>
          <a:bodyPr wrap="square" rtlCol="0">
            <a:spAutoFit/>
          </a:bodyPr>
          <a:lstStyle/>
          <a:p>
            <a:pPr algn="ctr"/>
            <a:r>
              <a:rPr kumimoji="1" lang="ja-JP" altLang="en-US" sz="2800" dirty="0"/>
              <a:t>考慮すべき特徴量が多すぎる</a:t>
            </a:r>
          </a:p>
        </p:txBody>
      </p:sp>
      <p:sp>
        <p:nvSpPr>
          <p:cNvPr id="14" name="テキスト ボックス 13">
            <a:extLst>
              <a:ext uri="{FF2B5EF4-FFF2-40B4-BE49-F238E27FC236}">
                <a16:creationId xmlns:a16="http://schemas.microsoft.com/office/drawing/2014/main" id="{FA0E491B-C082-4FA5-885A-BC4B31BC5974}"/>
              </a:ext>
            </a:extLst>
          </p:cNvPr>
          <p:cNvSpPr txBox="1"/>
          <p:nvPr/>
        </p:nvSpPr>
        <p:spPr>
          <a:xfrm>
            <a:off x="1109932" y="2257801"/>
            <a:ext cx="9972136" cy="523220"/>
          </a:xfrm>
          <a:prstGeom prst="rect">
            <a:avLst/>
          </a:prstGeom>
          <a:noFill/>
        </p:spPr>
        <p:txBody>
          <a:bodyPr wrap="square" rtlCol="0">
            <a:spAutoFit/>
          </a:bodyPr>
          <a:lstStyle/>
          <a:p>
            <a:pPr algn="ctr"/>
            <a:r>
              <a:rPr kumimoji="1" lang="ja-JP" altLang="en-US" sz="2800" dirty="0"/>
              <a:t>線形的な分析では特徴量の線引きに限界がある</a:t>
            </a:r>
          </a:p>
        </p:txBody>
      </p:sp>
      <p:sp>
        <p:nvSpPr>
          <p:cNvPr id="15" name="テキスト ボックス 14">
            <a:extLst>
              <a:ext uri="{FF2B5EF4-FFF2-40B4-BE49-F238E27FC236}">
                <a16:creationId xmlns:a16="http://schemas.microsoft.com/office/drawing/2014/main" id="{02E02623-55C7-4459-A742-ECE35827FE32}"/>
              </a:ext>
            </a:extLst>
          </p:cNvPr>
          <p:cNvSpPr txBox="1"/>
          <p:nvPr/>
        </p:nvSpPr>
        <p:spPr>
          <a:xfrm>
            <a:off x="635479" y="3642750"/>
            <a:ext cx="10921041" cy="523220"/>
          </a:xfrm>
          <a:prstGeom prst="rect">
            <a:avLst/>
          </a:prstGeom>
          <a:noFill/>
        </p:spPr>
        <p:txBody>
          <a:bodyPr wrap="square" rtlCol="0">
            <a:spAutoFit/>
          </a:bodyPr>
          <a:lstStyle/>
          <a:p>
            <a:pPr algn="ctr"/>
            <a:r>
              <a:rPr kumimoji="1" lang="ja-JP" altLang="en-US" sz="2800" dirty="0"/>
              <a:t>非線形的に分析し、特徴量ごとに線引きを行う必要がある</a:t>
            </a:r>
          </a:p>
        </p:txBody>
      </p:sp>
      <p:sp>
        <p:nvSpPr>
          <p:cNvPr id="16" name="矢印: 下 15">
            <a:extLst>
              <a:ext uri="{FF2B5EF4-FFF2-40B4-BE49-F238E27FC236}">
                <a16:creationId xmlns:a16="http://schemas.microsoft.com/office/drawing/2014/main" id="{341F4B80-0D61-4B79-9E22-C4159DED9D77}"/>
              </a:ext>
            </a:extLst>
          </p:cNvPr>
          <p:cNvSpPr/>
          <p:nvPr/>
        </p:nvSpPr>
        <p:spPr>
          <a:xfrm>
            <a:off x="5699184" y="1580660"/>
            <a:ext cx="793630" cy="4616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
        <p:nvSpPr>
          <p:cNvPr id="17" name="矢印: 下 16">
            <a:extLst>
              <a:ext uri="{FF2B5EF4-FFF2-40B4-BE49-F238E27FC236}">
                <a16:creationId xmlns:a16="http://schemas.microsoft.com/office/drawing/2014/main" id="{30432AA7-540B-4A66-BFCF-220FE40BC072}"/>
              </a:ext>
            </a:extLst>
          </p:cNvPr>
          <p:cNvSpPr/>
          <p:nvPr/>
        </p:nvSpPr>
        <p:spPr>
          <a:xfrm>
            <a:off x="5716436" y="2996497"/>
            <a:ext cx="793630" cy="4616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p>
        </p:txBody>
      </p:sp>
    </p:spTree>
    <p:extLst>
      <p:ext uri="{BB962C8B-B14F-4D97-AF65-F5344CB8AC3E}">
        <p14:creationId xmlns:p14="http://schemas.microsoft.com/office/powerpoint/2010/main" val="4090391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3B508E-5304-43DC-B470-A57382DECDFB}"/>
              </a:ext>
            </a:extLst>
          </p:cNvPr>
          <p:cNvSpPr>
            <a:spLocks noGrp="1"/>
          </p:cNvSpPr>
          <p:nvPr>
            <p:ph type="title"/>
          </p:nvPr>
        </p:nvSpPr>
        <p:spPr/>
        <p:txBody>
          <a:bodyPr>
            <a:normAutofit/>
          </a:bodyPr>
          <a:lstStyle/>
          <a:p>
            <a:r>
              <a:rPr lang="ja-JP" altLang="en-US" sz="4800" dirty="0">
                <a:latin typeface="+mj-ea"/>
              </a:rPr>
              <a:t>精度の</a:t>
            </a:r>
            <a:r>
              <a:rPr kumimoji="1" lang="ja-JP" altLang="en-US" sz="4800" dirty="0">
                <a:latin typeface="+mj-ea"/>
              </a:rPr>
              <a:t>高い</a:t>
            </a:r>
            <a:r>
              <a:rPr kumimoji="1" lang="en-US" altLang="ja-JP" sz="4800" dirty="0">
                <a:latin typeface="+mj-ea"/>
              </a:rPr>
              <a:t>AI</a:t>
            </a:r>
            <a:r>
              <a:rPr kumimoji="1" lang="ja-JP" altLang="en-US" sz="4800" dirty="0">
                <a:latin typeface="+mj-ea"/>
              </a:rPr>
              <a:t>を作るには</a:t>
            </a:r>
          </a:p>
        </p:txBody>
      </p:sp>
      <p:sp>
        <p:nvSpPr>
          <p:cNvPr id="3" name="コンテンツ プレースホルダー 2">
            <a:extLst>
              <a:ext uri="{FF2B5EF4-FFF2-40B4-BE49-F238E27FC236}">
                <a16:creationId xmlns:a16="http://schemas.microsoft.com/office/drawing/2014/main" id="{33992520-299C-4BDD-999E-CFF8CC992F38}"/>
              </a:ext>
            </a:extLst>
          </p:cNvPr>
          <p:cNvSpPr>
            <a:spLocks noGrp="1"/>
          </p:cNvSpPr>
          <p:nvPr>
            <p:ph idx="1"/>
          </p:nvPr>
        </p:nvSpPr>
        <p:spPr>
          <a:xfrm>
            <a:off x="1024128" y="2286000"/>
            <a:ext cx="10936644" cy="3677477"/>
          </a:xfrm>
        </p:spPr>
        <p:txBody>
          <a:bodyPr anchor="t">
            <a:noAutofit/>
          </a:bodyPr>
          <a:lstStyle/>
          <a:p>
            <a:pPr>
              <a:lnSpc>
                <a:spcPct val="300000"/>
              </a:lnSpc>
              <a:buFont typeface="Wingdings" panose="05000000000000000000" pitchFamily="2" charset="2"/>
              <a:buChar char="l"/>
            </a:pPr>
            <a:r>
              <a:rPr lang="ja-JP" altLang="en-US" sz="2800" dirty="0"/>
              <a:t>教師データによる重みの設定</a:t>
            </a:r>
            <a:r>
              <a:rPr lang="en-US" altLang="ja-JP" sz="2800" dirty="0"/>
              <a:t>(</a:t>
            </a:r>
            <a:r>
              <a:rPr lang="ja-JP" altLang="en-US" sz="2800" dirty="0"/>
              <a:t>勾配降下法、損失関数</a:t>
            </a:r>
            <a:r>
              <a:rPr lang="en-US" altLang="ja-JP" sz="2800" dirty="0"/>
              <a:t>)</a:t>
            </a:r>
          </a:p>
          <a:p>
            <a:pPr>
              <a:lnSpc>
                <a:spcPct val="300000"/>
              </a:lnSpc>
              <a:buFont typeface="Wingdings" panose="05000000000000000000" pitchFamily="2" charset="2"/>
              <a:buChar char="l"/>
            </a:pPr>
            <a:r>
              <a:rPr lang="ja-JP" altLang="en-US" sz="2800" dirty="0"/>
              <a:t>訓練データにのみ依存するような学習を行わない</a:t>
            </a:r>
            <a:r>
              <a:rPr lang="en-US" altLang="ja-JP" sz="2800" dirty="0"/>
              <a:t>(</a:t>
            </a:r>
            <a:r>
              <a:rPr lang="ja-JP" altLang="en-US" sz="2800" u="sng" dirty="0"/>
              <a:t>過学習の防止</a:t>
            </a:r>
            <a:r>
              <a:rPr lang="en-US" altLang="ja-JP" sz="2800" dirty="0"/>
              <a:t>)</a:t>
            </a:r>
          </a:p>
        </p:txBody>
      </p:sp>
    </p:spTree>
    <p:extLst>
      <p:ext uri="{BB962C8B-B14F-4D97-AF65-F5344CB8AC3E}">
        <p14:creationId xmlns:p14="http://schemas.microsoft.com/office/powerpoint/2010/main" val="16492341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A74E38-8DFE-4CB1-80C0-849C74AFD9F9}"/>
              </a:ext>
            </a:extLst>
          </p:cNvPr>
          <p:cNvSpPr>
            <a:spLocks noGrp="1"/>
          </p:cNvSpPr>
          <p:nvPr>
            <p:ph type="title"/>
          </p:nvPr>
        </p:nvSpPr>
        <p:spPr>
          <a:xfrm>
            <a:off x="1048494" y="757769"/>
            <a:ext cx="9720072" cy="1104822"/>
          </a:xfrm>
        </p:spPr>
        <p:txBody>
          <a:bodyPr/>
          <a:lstStyle/>
          <a:p>
            <a:r>
              <a:rPr lang="ja-JP" altLang="en-US" dirty="0"/>
              <a:t>勾配</a:t>
            </a:r>
            <a:r>
              <a:rPr kumimoji="1" lang="ja-JP" altLang="en-US" dirty="0"/>
              <a:t>降下法について</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1984F30D-111B-4352-950F-07FBAFB8A007}"/>
                  </a:ext>
                </a:extLst>
              </p:cNvPr>
              <p:cNvSpPr txBox="1"/>
              <p:nvPr/>
            </p:nvSpPr>
            <p:spPr>
              <a:xfrm>
                <a:off x="878314" y="2100016"/>
                <a:ext cx="11313686" cy="860748"/>
              </a:xfrm>
              <a:prstGeom prst="rect">
                <a:avLst/>
              </a:prstGeom>
              <a:noFill/>
            </p:spPr>
            <p:txBody>
              <a:bodyPr wrap="square" rtlCol="0">
                <a:spAutoFit/>
              </a:bodyPr>
              <a:lstStyle/>
              <a:p>
                <a:r>
                  <a:rPr kumimoji="1" lang="ja-JP" altLang="en-US" sz="2400" dirty="0"/>
                  <a:t>シナプスからの出力値を</a:t>
                </a:r>
                <a14:m>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𝑦</m:t>
                        </m:r>
                      </m:e>
                      <m:sub>
                        <m:r>
                          <a:rPr kumimoji="1" lang="en-US" altLang="ja-JP" sz="2400" b="0" i="1" smtClean="0">
                            <a:latin typeface="Cambria Math" panose="02040503050406030204" pitchFamily="18" charset="0"/>
                          </a:rPr>
                          <m:t>𝑛</m:t>
                        </m:r>
                      </m:sub>
                    </m:sSub>
                  </m:oMath>
                </a14:m>
                <a:r>
                  <a:rPr kumimoji="1" lang="en-US" altLang="ja-JP" sz="2400" dirty="0"/>
                  <a:t>,</a:t>
                </a:r>
                <a:r>
                  <a:rPr kumimoji="1" lang="ja-JP" altLang="en-US" sz="2400" dirty="0"/>
                  <a:t>目標値を</a:t>
                </a:r>
                <a14:m>
                  <m:oMath xmlns:m="http://schemas.openxmlformats.org/officeDocument/2006/math">
                    <m:r>
                      <a:rPr kumimoji="1" lang="en-US" altLang="ja-JP" sz="2400" i="1" dirty="0" smtClean="0">
                        <a:latin typeface="Cambria Math" panose="02040503050406030204" pitchFamily="18" charset="0"/>
                      </a:rPr>
                      <m:t>𝑡</m:t>
                    </m:r>
                    <m:r>
                      <a:rPr kumimoji="1" lang="en-US" altLang="ja-JP" sz="2400" b="0" i="1" baseline="-25000" dirty="0" smtClean="0">
                        <a:latin typeface="Cambria Math" panose="02040503050406030204" pitchFamily="18" charset="0"/>
                      </a:rPr>
                      <m:t>𝑛</m:t>
                    </m:r>
                  </m:oMath>
                </a14:m>
                <a:r>
                  <a:rPr kumimoji="1" lang="en-US" altLang="ja-JP" sz="2400" dirty="0"/>
                  <a:t>,</a:t>
                </a:r>
                <a:r>
                  <a:rPr kumimoji="1" lang="ja-JP" altLang="en-US" sz="2400" dirty="0"/>
                  <a:t>データの総数を</a:t>
                </a:r>
                <a:r>
                  <a:rPr kumimoji="1" lang="en-US" altLang="ja-JP" sz="2400" dirty="0">
                    <a:latin typeface="Cambria Math" panose="02040503050406030204" pitchFamily="18" charset="0"/>
                    <a:ea typeface="Cambria Math" panose="02040503050406030204" pitchFamily="18" charset="0"/>
                  </a:rPr>
                  <a:t>N</a:t>
                </a:r>
                <a:r>
                  <a:rPr kumimoji="1" lang="ja-JP" altLang="en-US" sz="2400" dirty="0"/>
                  <a:t>としたとき</a:t>
                </a:r>
                <a:br>
                  <a:rPr kumimoji="1" lang="en-US" altLang="ja-JP" sz="2400" dirty="0"/>
                </a:br>
                <a:r>
                  <a:rPr kumimoji="1" lang="ja-JP" altLang="en-US" sz="2400" dirty="0"/>
                  <a:t>交差エントロピー誤差関数</a:t>
                </a:r>
                <a:r>
                  <a:rPr kumimoji="1" lang="en-US" altLang="ja-JP" sz="2400" dirty="0">
                    <a:latin typeface="Cambria Math" panose="02040503050406030204" pitchFamily="18" charset="0"/>
                    <a:ea typeface="Cambria Math" panose="02040503050406030204" pitchFamily="18" charset="0"/>
                  </a:rPr>
                  <a:t>E</a:t>
                </a:r>
                <a:r>
                  <a:rPr kumimoji="1" lang="ja-JP" altLang="en-US" sz="2400" dirty="0"/>
                  <a:t>は以下の式となる</a:t>
                </a:r>
              </a:p>
            </p:txBody>
          </p:sp>
        </mc:Choice>
        <mc:Fallback xmlns="">
          <p:sp>
            <p:nvSpPr>
              <p:cNvPr id="4" name="テキスト ボックス 3">
                <a:extLst>
                  <a:ext uri="{FF2B5EF4-FFF2-40B4-BE49-F238E27FC236}">
                    <a16:creationId xmlns:a16="http://schemas.microsoft.com/office/drawing/2014/main" id="{1984F30D-111B-4352-950F-07FBAFB8A007}"/>
                  </a:ext>
                </a:extLst>
              </p:cNvPr>
              <p:cNvSpPr txBox="1">
                <a:spLocks noRot="1" noChangeAspect="1" noMove="1" noResize="1" noEditPoints="1" noAdjustHandles="1" noChangeArrowheads="1" noChangeShapeType="1" noTextEdit="1"/>
              </p:cNvSpPr>
              <p:nvPr/>
            </p:nvSpPr>
            <p:spPr>
              <a:xfrm>
                <a:off x="878314" y="2100016"/>
                <a:ext cx="11313686" cy="860748"/>
              </a:xfrm>
              <a:prstGeom prst="rect">
                <a:avLst/>
              </a:prstGeom>
              <a:blipFill>
                <a:blip r:embed="rId3"/>
                <a:stretch>
                  <a:fillRect l="-808" t="-9155" b="-1267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BC02562-D131-4A99-B98B-CE1271A7BC89}"/>
                  </a:ext>
                </a:extLst>
              </p:cNvPr>
              <p:cNvSpPr txBox="1"/>
              <p:nvPr/>
            </p:nvSpPr>
            <p:spPr>
              <a:xfrm>
                <a:off x="362957" y="4038754"/>
                <a:ext cx="11313686" cy="485902"/>
              </a:xfrm>
              <a:prstGeom prst="rect">
                <a:avLst/>
              </a:prstGeom>
              <a:noFill/>
            </p:spPr>
            <p:txBody>
              <a:bodyPr wrap="square" rtlCol="0">
                <a:spAutoFit/>
              </a:bodyPr>
              <a:lstStyle/>
              <a:p>
                <a:r>
                  <a:rPr kumimoji="1" lang="ja-JP" altLang="en-US" sz="2400" dirty="0"/>
                  <a:t>出力値に乗せた重みを</a:t>
                </a:r>
                <a14:m>
                  <m:oMath xmlns:m="http://schemas.openxmlformats.org/officeDocument/2006/math">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𝑙</m:t>
                        </m:r>
                      </m:sub>
                      <m:sup>
                        <m:r>
                          <a:rPr kumimoji="1" lang="en-US" altLang="ja-JP" sz="2400" b="0" i="1" smtClean="0">
                            <a:latin typeface="Cambria Math" panose="02040503050406030204" pitchFamily="18" charset="0"/>
                          </a:rPr>
                          <m:t>𝑘</m:t>
                        </m:r>
                      </m:sup>
                    </m:sSubSup>
                    <m:r>
                      <a:rPr kumimoji="1" lang="ja-JP" altLang="en-US" sz="2400" i="1">
                        <a:latin typeface="Cambria Math" panose="02040503050406030204" pitchFamily="18" charset="0"/>
                      </a:rPr>
                      <m:t>、</m:t>
                    </m:r>
                  </m:oMath>
                </a14:m>
                <a:r>
                  <a:rPr kumimoji="1" lang="ja-JP" altLang="en-US" sz="2400" dirty="0"/>
                  <a:t>次の出力値に乗せる重みを</a:t>
                </a:r>
                <a14:m>
                  <m:oMath xmlns:m="http://schemas.openxmlformats.org/officeDocument/2006/math">
                    <m:sSubSup>
                      <m:sSubSupPr>
                        <m:ctrlPr>
                          <a:rPr kumimoji="1" lang="en-US" altLang="ja-JP" sz="2400" i="1">
                            <a:latin typeface="Cambria Math" panose="02040503050406030204" pitchFamily="18" charset="0"/>
                          </a:rPr>
                        </m:ctrlPr>
                      </m:sSubSupPr>
                      <m:e>
                        <m:r>
                          <a:rPr kumimoji="1" lang="en-US" altLang="ja-JP" sz="2400" i="1">
                            <a:latin typeface="Cambria Math" panose="02040503050406030204" pitchFamily="18" charset="0"/>
                          </a:rPr>
                          <m:t>𝑤</m:t>
                        </m:r>
                      </m:e>
                      <m:sub>
                        <m:r>
                          <a:rPr kumimoji="1" lang="en-US" altLang="ja-JP" sz="2400" i="1">
                            <a:latin typeface="Cambria Math" panose="02040503050406030204" pitchFamily="18" charset="0"/>
                          </a:rPr>
                          <m:t>𝑙</m:t>
                        </m:r>
                        <m:r>
                          <a:rPr kumimoji="1" lang="en-US" altLang="ja-JP" sz="2400" b="0" i="1" smtClean="0">
                            <a:latin typeface="Cambria Math" panose="02040503050406030204" pitchFamily="18" charset="0"/>
                          </a:rPr>
                          <m:t>+1</m:t>
                        </m:r>
                      </m:sub>
                      <m:sup>
                        <m:r>
                          <a:rPr kumimoji="1" lang="en-US" altLang="ja-JP" sz="2400" i="1">
                            <a:latin typeface="Cambria Math" panose="02040503050406030204" pitchFamily="18" charset="0"/>
                          </a:rPr>
                          <m:t>𝑘</m:t>
                        </m:r>
                      </m:sup>
                    </m:sSubSup>
                  </m:oMath>
                </a14:m>
                <a:r>
                  <a:rPr kumimoji="1" lang="en-US" altLang="ja-JP" sz="2400" dirty="0"/>
                  <a:t>,</a:t>
                </a:r>
                <a:r>
                  <a:rPr kumimoji="1" lang="ja-JP" altLang="en-US" sz="2400" dirty="0"/>
                  <a:t>学習率を</a:t>
                </a:r>
                <a:r>
                  <a:rPr kumimoji="1" lang="en-US" altLang="ja-JP" sz="2400" i="1" dirty="0">
                    <a:latin typeface="Cambria Math" panose="02040503050406030204" pitchFamily="18" charset="0"/>
                    <a:ea typeface="Cambria Math" panose="02040503050406030204" pitchFamily="18" charset="0"/>
                  </a:rPr>
                  <a:t>η</a:t>
                </a:r>
                <a:r>
                  <a:rPr kumimoji="1" lang="ja-JP" altLang="en-US" sz="2400" dirty="0"/>
                  <a:t>としたとき、</a:t>
                </a:r>
                <a:endParaRPr kumimoji="1" lang="ja-JP" altLang="en-US" dirty="0"/>
              </a:p>
            </p:txBody>
          </p:sp>
        </mc:Choice>
        <mc:Fallback xmlns="">
          <p:sp>
            <p:nvSpPr>
              <p:cNvPr id="7" name="テキスト ボックス 6">
                <a:extLst>
                  <a:ext uri="{FF2B5EF4-FFF2-40B4-BE49-F238E27FC236}">
                    <a16:creationId xmlns:a16="http://schemas.microsoft.com/office/drawing/2014/main" id="{BBC02562-D131-4A99-B98B-CE1271A7BC89}"/>
                  </a:ext>
                </a:extLst>
              </p:cNvPr>
              <p:cNvSpPr txBox="1">
                <a:spLocks noRot="1" noChangeAspect="1" noMove="1" noResize="1" noEditPoints="1" noAdjustHandles="1" noChangeArrowheads="1" noChangeShapeType="1" noTextEdit="1"/>
              </p:cNvSpPr>
              <p:nvPr/>
            </p:nvSpPr>
            <p:spPr>
              <a:xfrm>
                <a:off x="362957" y="4038754"/>
                <a:ext cx="11313686" cy="485902"/>
              </a:xfrm>
              <a:prstGeom prst="rect">
                <a:avLst/>
              </a:prstGeom>
              <a:blipFill>
                <a:blip r:embed="rId4"/>
                <a:stretch>
                  <a:fillRect l="-863" t="-11392" r="-3558" b="-31646"/>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CF295156-62C8-4D76-BD7F-3931C729426D}"/>
              </a:ext>
            </a:extLst>
          </p:cNvPr>
          <p:cNvSpPr txBox="1"/>
          <p:nvPr/>
        </p:nvSpPr>
        <p:spPr>
          <a:xfrm>
            <a:off x="1048494" y="5379878"/>
            <a:ext cx="9720072" cy="1154162"/>
          </a:xfrm>
          <a:prstGeom prst="rect">
            <a:avLst/>
          </a:prstGeom>
          <a:noFill/>
        </p:spPr>
        <p:txBody>
          <a:bodyPr wrap="square" rtlCol="0">
            <a:spAutoFit/>
          </a:bodyPr>
          <a:lstStyle/>
          <a:p>
            <a:pPr>
              <a:lnSpc>
                <a:spcPct val="150000"/>
              </a:lnSpc>
            </a:pPr>
            <a:r>
              <a:rPr kumimoji="1" lang="ja-JP" altLang="en-US" sz="2400" dirty="0"/>
              <a:t>上式で重みを更新し、損失を小さくしていく</a:t>
            </a:r>
            <a:r>
              <a:rPr kumimoji="1" lang="en-US" altLang="ja-JP" sz="2400" dirty="0"/>
              <a:t>(</a:t>
            </a:r>
            <a:r>
              <a:rPr kumimoji="1" lang="ja-JP" altLang="en-US" sz="2400" u="sng" dirty="0"/>
              <a:t>誤差逆伝播法</a:t>
            </a:r>
            <a:r>
              <a:rPr kumimoji="1" lang="en-US" altLang="ja-JP" sz="2400" dirty="0"/>
              <a:t>)</a:t>
            </a:r>
          </a:p>
          <a:p>
            <a:pPr>
              <a:lnSpc>
                <a:spcPct val="150000"/>
              </a:lnSpc>
            </a:pPr>
            <a:r>
              <a:rPr kumimoji="1" lang="ja-JP" altLang="en-US" sz="2400" dirty="0"/>
              <a:t>このアルゴリズムを</a:t>
            </a:r>
            <a:r>
              <a:rPr kumimoji="1" lang="ja-JP" altLang="en-US" sz="2400" u="sng" dirty="0"/>
              <a:t>勾配降下法</a:t>
            </a:r>
            <a:r>
              <a:rPr kumimoji="1" lang="ja-JP" altLang="en-US" sz="2400" dirty="0"/>
              <a:t>と呼ぶ</a:t>
            </a:r>
            <a:endParaRPr kumimoji="1" lang="en-US" altLang="ja-JP" sz="2400" dirty="0"/>
          </a:p>
        </p:txBody>
      </p:sp>
      <mc:AlternateContent xmlns:mc="http://schemas.openxmlformats.org/markup-compatibility/2006" xmlns:a14="http://schemas.microsoft.com/office/drawing/2010/main">
        <mc:Choice Requires="a14">
          <p:graphicFrame>
            <p:nvGraphicFramePr>
              <p:cNvPr id="11" name="表 11">
                <a:extLst>
                  <a:ext uri="{FF2B5EF4-FFF2-40B4-BE49-F238E27FC236}">
                    <a16:creationId xmlns:a16="http://schemas.microsoft.com/office/drawing/2014/main" id="{64C83F85-CCD6-486A-A43E-4BF992873202}"/>
                  </a:ext>
                </a:extLst>
              </p:cNvPr>
              <p:cNvGraphicFramePr>
                <a:graphicFrameLocks noGrp="1"/>
              </p:cNvGraphicFramePr>
              <p:nvPr>
                <p:extLst>
                  <p:ext uri="{D42A27DB-BD31-4B8C-83A1-F6EECF244321}">
                    <p14:modId xmlns:p14="http://schemas.microsoft.com/office/powerpoint/2010/main" val="1857507676"/>
                  </p:ext>
                </p:extLst>
              </p:nvPr>
            </p:nvGraphicFramePr>
            <p:xfrm>
              <a:off x="1955800" y="2866518"/>
              <a:ext cx="8280400" cy="1119886"/>
            </p:xfrm>
            <a:graphic>
              <a:graphicData uri="http://schemas.openxmlformats.org/drawingml/2006/table">
                <a:tbl>
                  <a:tblPr firstRow="1" bandRow="1">
                    <a:tableStyleId>{5C22544A-7EE6-4342-B048-85BDC9FD1C3A}</a:tableStyleId>
                  </a:tblPr>
                  <a:tblGrid>
                    <a:gridCol w="6939280">
                      <a:extLst>
                        <a:ext uri="{9D8B030D-6E8A-4147-A177-3AD203B41FA5}">
                          <a16:colId xmlns:a16="http://schemas.microsoft.com/office/drawing/2014/main" val="83161548"/>
                        </a:ext>
                      </a:extLst>
                    </a:gridCol>
                    <a:gridCol w="1341120">
                      <a:extLst>
                        <a:ext uri="{9D8B030D-6E8A-4147-A177-3AD203B41FA5}">
                          <a16:colId xmlns:a16="http://schemas.microsoft.com/office/drawing/2014/main" val="3677066313"/>
                        </a:ext>
                      </a:extLst>
                    </a:gridCol>
                  </a:tblGrid>
                  <a:tr h="837202">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solidFill>
                                      <a:schemeClr val="tx1"/>
                                    </a:solidFill>
                                    <a:latin typeface="Cambria Math" panose="02040503050406030204" pitchFamily="18" charset="0"/>
                                  </a:rPr>
                                  <m:t>𝐸</m:t>
                                </m:r>
                                <m:r>
                                  <a:rPr kumimoji="1" lang="en-US" altLang="ja-JP" sz="2400" b="0" i="1" smtClean="0">
                                    <a:solidFill>
                                      <a:schemeClr val="tx1"/>
                                    </a:solidFill>
                                    <a:latin typeface="Cambria Math" panose="02040503050406030204" pitchFamily="18" charset="0"/>
                                  </a:rPr>
                                  <m:t>=−</m:t>
                                </m:r>
                                <m:f>
                                  <m:fPr>
                                    <m:ctrlPr>
                                      <a:rPr kumimoji="1" lang="en-US" altLang="ja-JP" sz="2400" b="0" i="1" smtClean="0">
                                        <a:solidFill>
                                          <a:schemeClr val="tx1"/>
                                        </a:solidFill>
                                        <a:latin typeface="Cambria Math" panose="02040503050406030204" pitchFamily="18" charset="0"/>
                                      </a:rPr>
                                    </m:ctrlPr>
                                  </m:fPr>
                                  <m:num>
                                    <m:r>
                                      <a:rPr kumimoji="1" lang="en-US" altLang="ja-JP" sz="2400" b="0" i="1" smtClean="0">
                                        <a:solidFill>
                                          <a:schemeClr val="tx1"/>
                                        </a:solidFill>
                                        <a:latin typeface="Cambria Math" panose="02040503050406030204" pitchFamily="18" charset="0"/>
                                      </a:rPr>
                                      <m:t>1</m:t>
                                    </m:r>
                                  </m:num>
                                  <m:den>
                                    <m:r>
                                      <a:rPr kumimoji="1" lang="en-US" altLang="ja-JP" sz="2400" b="0" i="1" smtClean="0">
                                        <a:solidFill>
                                          <a:schemeClr val="tx1"/>
                                        </a:solidFill>
                                        <a:latin typeface="Cambria Math" panose="02040503050406030204" pitchFamily="18" charset="0"/>
                                      </a:rPr>
                                      <m:t>𝑁</m:t>
                                    </m:r>
                                  </m:den>
                                </m:f>
                                <m:nary>
                                  <m:naryPr>
                                    <m:chr m:val="∑"/>
                                    <m:ctrlPr>
                                      <a:rPr kumimoji="1" lang="en-US" altLang="ja-JP" sz="2400" b="0" i="1" smtClean="0">
                                        <a:solidFill>
                                          <a:schemeClr val="tx1"/>
                                        </a:solidFill>
                                        <a:latin typeface="Cambria Math" panose="02040503050406030204" pitchFamily="18" charset="0"/>
                                      </a:rPr>
                                    </m:ctrlPr>
                                  </m:naryPr>
                                  <m:sub>
                                    <m:r>
                                      <m:rPr>
                                        <m:brk m:alnAt="23"/>
                                      </m:rPr>
                                      <a:rPr kumimoji="1" lang="en-US" altLang="ja-JP" sz="2400" b="0" i="1" smtClean="0">
                                        <a:solidFill>
                                          <a:schemeClr val="tx1"/>
                                        </a:solidFill>
                                        <a:latin typeface="Cambria Math" panose="02040503050406030204" pitchFamily="18" charset="0"/>
                                      </a:rPr>
                                      <m:t>𝑛</m:t>
                                    </m:r>
                                    <m:r>
                                      <a:rPr kumimoji="1" lang="en-US" altLang="ja-JP" sz="2400" b="0" i="1" smtClean="0">
                                        <a:solidFill>
                                          <a:schemeClr val="tx1"/>
                                        </a:solidFill>
                                        <a:latin typeface="Cambria Math" panose="02040503050406030204" pitchFamily="18" charset="0"/>
                                      </a:rPr>
                                      <m:t>=1</m:t>
                                    </m:r>
                                  </m:sub>
                                  <m:sup>
                                    <m:r>
                                      <a:rPr kumimoji="1" lang="en-US" altLang="ja-JP" sz="2400" b="0" i="1" smtClean="0">
                                        <a:solidFill>
                                          <a:schemeClr val="tx1"/>
                                        </a:solidFill>
                                        <a:latin typeface="Cambria Math" panose="02040503050406030204" pitchFamily="18" charset="0"/>
                                      </a:rPr>
                                      <m:t>𝑁</m:t>
                                    </m:r>
                                  </m:sup>
                                  <m:e>
                                    <m:d>
                                      <m:dPr>
                                        <m:begChr m:val="["/>
                                        <m:endChr m:val="]"/>
                                        <m:ctrlPr>
                                          <a:rPr kumimoji="1" lang="en-US" altLang="ja-JP" sz="2400" b="0" i="1" smtClean="0">
                                            <a:solidFill>
                                              <a:schemeClr val="tx1"/>
                                            </a:solidFill>
                                            <a:latin typeface="Cambria Math" panose="02040503050406030204" pitchFamily="18" charset="0"/>
                                          </a:rPr>
                                        </m:ctrlPr>
                                      </m:dPr>
                                      <m:e>
                                        <m:sSub>
                                          <m:sSubPr>
                                            <m:ctrlPr>
                                              <a:rPr kumimoji="1" lang="en-US" altLang="ja-JP" sz="2400" b="0" i="1" smtClean="0">
                                                <a:solidFill>
                                                  <a:schemeClr val="tx1"/>
                                                </a:solidFill>
                                                <a:latin typeface="Cambria Math" panose="02040503050406030204" pitchFamily="18" charset="0"/>
                                              </a:rPr>
                                            </m:ctrlPr>
                                          </m:sSubPr>
                                          <m:e>
                                            <m:r>
                                              <a:rPr kumimoji="1" lang="en-US" altLang="ja-JP" sz="2400" b="0" i="1" smtClean="0">
                                                <a:solidFill>
                                                  <a:schemeClr val="tx1"/>
                                                </a:solidFill>
                                                <a:latin typeface="Cambria Math" panose="02040503050406030204" pitchFamily="18" charset="0"/>
                                              </a:rPr>
                                              <m:t>𝑦</m:t>
                                            </m:r>
                                          </m:e>
                                          <m:sub>
                                            <m:r>
                                              <a:rPr kumimoji="1" lang="en-US" altLang="ja-JP" sz="2400" b="0" i="1" smtClean="0">
                                                <a:solidFill>
                                                  <a:schemeClr val="tx1"/>
                                                </a:solidFill>
                                                <a:latin typeface="Cambria Math" panose="02040503050406030204" pitchFamily="18" charset="0"/>
                                              </a:rPr>
                                              <m:t>𝑛</m:t>
                                            </m:r>
                                          </m:sub>
                                        </m:sSub>
                                        <m:func>
                                          <m:funcPr>
                                            <m:ctrlPr>
                                              <a:rPr kumimoji="1" lang="en-US" altLang="ja-JP" sz="2400" b="0" i="1" smtClean="0">
                                                <a:solidFill>
                                                  <a:schemeClr val="tx1"/>
                                                </a:solidFill>
                                                <a:latin typeface="Cambria Math" panose="02040503050406030204" pitchFamily="18" charset="0"/>
                                              </a:rPr>
                                            </m:ctrlPr>
                                          </m:funcPr>
                                          <m:fName>
                                            <m:r>
                                              <m:rPr>
                                                <m:sty m:val="p"/>
                                              </m:rPr>
                                              <a:rPr kumimoji="1" lang="en-US" altLang="ja-JP" sz="2400" b="0" i="0" smtClean="0">
                                                <a:solidFill>
                                                  <a:schemeClr val="tx1"/>
                                                </a:solidFill>
                                                <a:latin typeface="Cambria Math" panose="02040503050406030204" pitchFamily="18" charset="0"/>
                                              </a:rPr>
                                              <m:t>log</m:t>
                                            </m:r>
                                          </m:fName>
                                          <m:e>
                                            <m:sSub>
                                              <m:sSubPr>
                                                <m:ctrlPr>
                                                  <a:rPr kumimoji="1" lang="en-US" altLang="ja-JP" sz="2400" b="0" i="1" smtClean="0">
                                                    <a:solidFill>
                                                      <a:schemeClr val="tx1"/>
                                                    </a:solidFill>
                                                    <a:latin typeface="Cambria Math" panose="02040503050406030204" pitchFamily="18" charset="0"/>
                                                  </a:rPr>
                                                </m:ctrlPr>
                                              </m:sSubPr>
                                              <m:e>
                                                <m:r>
                                                  <a:rPr kumimoji="1" lang="en-US" altLang="ja-JP" sz="2400" b="0" i="1" smtClean="0">
                                                    <a:solidFill>
                                                      <a:schemeClr val="tx1"/>
                                                    </a:solidFill>
                                                    <a:latin typeface="Cambria Math" panose="02040503050406030204" pitchFamily="18" charset="0"/>
                                                  </a:rPr>
                                                  <m:t>𝑡</m:t>
                                                </m:r>
                                              </m:e>
                                              <m:sub>
                                                <m:r>
                                                  <a:rPr kumimoji="1" lang="en-US" altLang="ja-JP" sz="2400" b="0" i="1" smtClean="0">
                                                    <a:solidFill>
                                                      <a:schemeClr val="tx1"/>
                                                    </a:solidFill>
                                                    <a:latin typeface="Cambria Math" panose="02040503050406030204" pitchFamily="18" charset="0"/>
                                                  </a:rPr>
                                                  <m:t>𝑛</m:t>
                                                </m:r>
                                              </m:sub>
                                            </m:sSub>
                                            <m:r>
                                              <a:rPr kumimoji="1" lang="en-US" altLang="ja-JP" sz="2400" b="0" i="1" smtClean="0">
                                                <a:solidFill>
                                                  <a:schemeClr val="tx1"/>
                                                </a:solidFill>
                                                <a:latin typeface="Cambria Math" panose="02040503050406030204" pitchFamily="18" charset="0"/>
                                              </a:rPr>
                                              <m:t>+</m:t>
                                            </m:r>
                                            <m:d>
                                              <m:dPr>
                                                <m:ctrlPr>
                                                  <a:rPr kumimoji="1" lang="en-US" altLang="ja-JP" sz="2400" b="0" i="1" smtClean="0">
                                                    <a:solidFill>
                                                      <a:schemeClr val="tx1"/>
                                                    </a:solidFill>
                                                    <a:latin typeface="Cambria Math" panose="02040503050406030204" pitchFamily="18" charset="0"/>
                                                  </a:rPr>
                                                </m:ctrlPr>
                                              </m:dPr>
                                              <m:e>
                                                <m:r>
                                                  <a:rPr kumimoji="1" lang="en-US" altLang="ja-JP" sz="2400" b="0" i="1" smtClean="0">
                                                    <a:solidFill>
                                                      <a:schemeClr val="tx1"/>
                                                    </a:solidFill>
                                                    <a:latin typeface="Cambria Math" panose="02040503050406030204" pitchFamily="18" charset="0"/>
                                                  </a:rPr>
                                                  <m:t>1−</m:t>
                                                </m:r>
                                                <m:sSub>
                                                  <m:sSubPr>
                                                    <m:ctrlPr>
                                                      <a:rPr kumimoji="1" lang="en-US" altLang="ja-JP" sz="2400" b="0" i="1" smtClean="0">
                                                        <a:solidFill>
                                                          <a:schemeClr val="tx1"/>
                                                        </a:solidFill>
                                                        <a:latin typeface="Cambria Math" panose="02040503050406030204" pitchFamily="18" charset="0"/>
                                                      </a:rPr>
                                                    </m:ctrlPr>
                                                  </m:sSubPr>
                                                  <m:e>
                                                    <m:r>
                                                      <a:rPr kumimoji="1" lang="en-US" altLang="ja-JP" sz="2400" b="0" i="1" smtClean="0">
                                                        <a:solidFill>
                                                          <a:schemeClr val="tx1"/>
                                                        </a:solidFill>
                                                        <a:latin typeface="Cambria Math" panose="02040503050406030204" pitchFamily="18" charset="0"/>
                                                      </a:rPr>
                                                      <m:t>𝑦</m:t>
                                                    </m:r>
                                                  </m:e>
                                                  <m:sub>
                                                    <m:r>
                                                      <a:rPr kumimoji="1" lang="en-US" altLang="ja-JP" sz="2400" b="0" i="1" smtClean="0">
                                                        <a:solidFill>
                                                          <a:schemeClr val="tx1"/>
                                                        </a:solidFill>
                                                        <a:latin typeface="Cambria Math" panose="02040503050406030204" pitchFamily="18" charset="0"/>
                                                      </a:rPr>
                                                      <m:t>𝑛</m:t>
                                                    </m:r>
                                                  </m:sub>
                                                </m:sSub>
                                              </m:e>
                                            </m:d>
                                          </m:e>
                                        </m:func>
                                        <m:func>
                                          <m:funcPr>
                                            <m:ctrlPr>
                                              <a:rPr kumimoji="1" lang="en-US" altLang="ja-JP" sz="2400" b="0" i="1" smtClean="0">
                                                <a:solidFill>
                                                  <a:schemeClr val="tx1"/>
                                                </a:solidFill>
                                                <a:latin typeface="Cambria Math" panose="02040503050406030204" pitchFamily="18" charset="0"/>
                                              </a:rPr>
                                            </m:ctrlPr>
                                          </m:funcPr>
                                          <m:fName>
                                            <m:r>
                                              <m:rPr>
                                                <m:sty m:val="p"/>
                                              </m:rPr>
                                              <a:rPr kumimoji="1" lang="en-US" altLang="ja-JP" sz="2400" b="0" i="0" smtClean="0">
                                                <a:solidFill>
                                                  <a:schemeClr val="tx1"/>
                                                </a:solidFill>
                                                <a:latin typeface="Cambria Math" panose="02040503050406030204" pitchFamily="18" charset="0"/>
                                              </a:rPr>
                                              <m:t>log</m:t>
                                            </m:r>
                                          </m:fName>
                                          <m:e>
                                            <m:d>
                                              <m:dPr>
                                                <m:ctrlPr>
                                                  <a:rPr kumimoji="1" lang="en-US" altLang="ja-JP" sz="2400" b="0" i="1" smtClean="0">
                                                    <a:solidFill>
                                                      <a:schemeClr val="tx1"/>
                                                    </a:solidFill>
                                                    <a:latin typeface="Cambria Math" panose="02040503050406030204" pitchFamily="18" charset="0"/>
                                                  </a:rPr>
                                                </m:ctrlPr>
                                              </m:dPr>
                                              <m:e>
                                                <m:r>
                                                  <a:rPr kumimoji="1" lang="en-US" altLang="ja-JP" sz="2400" b="0" i="1" smtClean="0">
                                                    <a:solidFill>
                                                      <a:schemeClr val="tx1"/>
                                                    </a:solidFill>
                                                    <a:latin typeface="Cambria Math" panose="02040503050406030204" pitchFamily="18" charset="0"/>
                                                  </a:rPr>
                                                  <m:t>1−</m:t>
                                                </m:r>
                                                <m:sSub>
                                                  <m:sSubPr>
                                                    <m:ctrlPr>
                                                      <a:rPr kumimoji="1" lang="en-US" altLang="ja-JP" sz="2400" b="0" i="1" smtClean="0">
                                                        <a:solidFill>
                                                          <a:schemeClr val="tx1"/>
                                                        </a:solidFill>
                                                        <a:latin typeface="Cambria Math" panose="02040503050406030204" pitchFamily="18" charset="0"/>
                                                      </a:rPr>
                                                    </m:ctrlPr>
                                                  </m:sSubPr>
                                                  <m:e>
                                                    <m:r>
                                                      <a:rPr kumimoji="1" lang="en-US" altLang="ja-JP" sz="2400" b="0" i="1" smtClean="0">
                                                        <a:solidFill>
                                                          <a:schemeClr val="tx1"/>
                                                        </a:solidFill>
                                                        <a:latin typeface="Cambria Math" panose="02040503050406030204" pitchFamily="18" charset="0"/>
                                                      </a:rPr>
                                                      <m:t>𝑡</m:t>
                                                    </m:r>
                                                  </m:e>
                                                  <m:sub>
                                                    <m:r>
                                                      <a:rPr kumimoji="1" lang="en-US" altLang="ja-JP" sz="2400" b="0" i="1" smtClean="0">
                                                        <a:solidFill>
                                                          <a:schemeClr val="tx1"/>
                                                        </a:solidFill>
                                                        <a:latin typeface="Cambria Math" panose="02040503050406030204" pitchFamily="18" charset="0"/>
                                                      </a:rPr>
                                                      <m:t>𝑛</m:t>
                                                    </m:r>
                                                  </m:sub>
                                                </m:sSub>
                                              </m:e>
                                            </m:d>
                                          </m:e>
                                        </m:func>
                                      </m:e>
                                    </m:d>
                                  </m:e>
                                </m:nary>
                              </m:oMath>
                            </m:oMathPara>
                          </a14:m>
                          <a:endParaRPr kumimoji="1" lang="ja-JP" altLang="en-US" b="0" dirty="0">
                            <a:solidFill>
                              <a:schemeClr val="tx1"/>
                            </a:solidFill>
                            <a:latin typeface="Cambria Math" panose="02040503050406030204" pitchFamily="18" charset="0"/>
                          </a:endParaRPr>
                        </a:p>
                      </a:txBody>
                      <a:tcPr anchor="ctr">
                        <a:noFill/>
                      </a:tcPr>
                    </a:tc>
                    <a:tc>
                      <a:txBody>
                        <a:bodyPr/>
                        <a:lstStyle/>
                        <a:p>
                          <a:pPr algn="ctr"/>
                          <a:r>
                            <a:rPr kumimoji="1" lang="en-US" altLang="ja-JP" b="0" dirty="0">
                              <a:solidFill>
                                <a:schemeClr val="tx1"/>
                              </a:solidFill>
                              <a:latin typeface="Cambria Math" panose="02040503050406030204" pitchFamily="18" charset="0"/>
                            </a:rPr>
                            <a:t>(1)</a:t>
                          </a:r>
                          <a:endParaRPr kumimoji="1" lang="ja-JP" altLang="en-US" b="0" dirty="0">
                            <a:solidFill>
                              <a:schemeClr val="tx1"/>
                            </a:solidFill>
                            <a:latin typeface="Cambria Math" panose="02040503050406030204" pitchFamily="18" charset="0"/>
                          </a:endParaRPr>
                        </a:p>
                      </a:txBody>
                      <a:tcPr anchor="ctr">
                        <a:noFill/>
                      </a:tcPr>
                    </a:tc>
                    <a:extLst>
                      <a:ext uri="{0D108BD9-81ED-4DB2-BD59-A6C34878D82A}">
                        <a16:rowId xmlns:a16="http://schemas.microsoft.com/office/drawing/2014/main" val="129051360"/>
                      </a:ext>
                    </a:extLst>
                  </a:tr>
                </a:tbl>
              </a:graphicData>
            </a:graphic>
          </p:graphicFrame>
        </mc:Choice>
        <mc:Fallback xmlns="">
          <p:graphicFrame>
            <p:nvGraphicFramePr>
              <p:cNvPr id="11" name="表 11">
                <a:extLst>
                  <a:ext uri="{FF2B5EF4-FFF2-40B4-BE49-F238E27FC236}">
                    <a16:creationId xmlns:a16="http://schemas.microsoft.com/office/drawing/2014/main" id="{64C83F85-CCD6-486A-A43E-4BF992873202}"/>
                  </a:ext>
                </a:extLst>
              </p:cNvPr>
              <p:cNvGraphicFramePr>
                <a:graphicFrameLocks noGrp="1"/>
              </p:cNvGraphicFramePr>
              <p:nvPr>
                <p:extLst>
                  <p:ext uri="{D42A27DB-BD31-4B8C-83A1-F6EECF244321}">
                    <p14:modId xmlns:p14="http://schemas.microsoft.com/office/powerpoint/2010/main" val="1857507676"/>
                  </p:ext>
                </p:extLst>
              </p:nvPr>
            </p:nvGraphicFramePr>
            <p:xfrm>
              <a:off x="1955800" y="2866518"/>
              <a:ext cx="8280400" cy="1119886"/>
            </p:xfrm>
            <a:graphic>
              <a:graphicData uri="http://schemas.openxmlformats.org/drawingml/2006/table">
                <a:tbl>
                  <a:tblPr firstRow="1" bandRow="1">
                    <a:tableStyleId>{5C22544A-7EE6-4342-B048-85BDC9FD1C3A}</a:tableStyleId>
                  </a:tblPr>
                  <a:tblGrid>
                    <a:gridCol w="6939280">
                      <a:extLst>
                        <a:ext uri="{9D8B030D-6E8A-4147-A177-3AD203B41FA5}">
                          <a16:colId xmlns:a16="http://schemas.microsoft.com/office/drawing/2014/main" val="83161548"/>
                        </a:ext>
                      </a:extLst>
                    </a:gridCol>
                    <a:gridCol w="1341120">
                      <a:extLst>
                        <a:ext uri="{9D8B030D-6E8A-4147-A177-3AD203B41FA5}">
                          <a16:colId xmlns:a16="http://schemas.microsoft.com/office/drawing/2014/main" val="3677066313"/>
                        </a:ext>
                      </a:extLst>
                    </a:gridCol>
                  </a:tblGrid>
                  <a:tr h="1119886">
                    <a:tc>
                      <a:txBody>
                        <a:bodyPr/>
                        <a:lstStyle/>
                        <a:p>
                          <a:endParaRPr lang="ja-JP"/>
                        </a:p>
                      </a:txBody>
                      <a:tcPr anchor="ctr">
                        <a:blipFill>
                          <a:blip r:embed="rId5"/>
                          <a:stretch>
                            <a:fillRect l="-88" t="-543" r="-19649" b="-2717"/>
                          </a:stretch>
                        </a:blipFill>
                      </a:tcPr>
                    </a:tc>
                    <a:tc>
                      <a:txBody>
                        <a:bodyPr/>
                        <a:lstStyle/>
                        <a:p>
                          <a:pPr algn="ctr"/>
                          <a:r>
                            <a:rPr kumimoji="1" lang="en-US" altLang="ja-JP" b="0" dirty="0">
                              <a:solidFill>
                                <a:schemeClr val="tx1"/>
                              </a:solidFill>
                              <a:latin typeface="Cambria Math" panose="02040503050406030204" pitchFamily="18" charset="0"/>
                            </a:rPr>
                            <a:t>(1)</a:t>
                          </a:r>
                          <a:endParaRPr kumimoji="1" lang="ja-JP" altLang="en-US" b="0" dirty="0">
                            <a:solidFill>
                              <a:schemeClr val="tx1"/>
                            </a:solidFill>
                            <a:latin typeface="Cambria Math" panose="02040503050406030204" pitchFamily="18" charset="0"/>
                          </a:endParaRPr>
                        </a:p>
                      </a:txBody>
                      <a:tcPr anchor="ctr">
                        <a:noFill/>
                      </a:tcPr>
                    </a:tc>
                    <a:extLst>
                      <a:ext uri="{0D108BD9-81ED-4DB2-BD59-A6C34878D82A}">
                        <a16:rowId xmlns:a16="http://schemas.microsoft.com/office/drawing/2014/main" val="1290513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表 11">
                <a:extLst>
                  <a:ext uri="{FF2B5EF4-FFF2-40B4-BE49-F238E27FC236}">
                    <a16:creationId xmlns:a16="http://schemas.microsoft.com/office/drawing/2014/main" id="{28445B65-C0CD-408A-87BB-674AD308F2A2}"/>
                  </a:ext>
                </a:extLst>
              </p:cNvPr>
              <p:cNvGraphicFramePr>
                <a:graphicFrameLocks noGrp="1"/>
              </p:cNvGraphicFramePr>
              <p:nvPr>
                <p:extLst>
                  <p:ext uri="{D42A27DB-BD31-4B8C-83A1-F6EECF244321}">
                    <p14:modId xmlns:p14="http://schemas.microsoft.com/office/powerpoint/2010/main" val="3752839184"/>
                  </p:ext>
                </p:extLst>
              </p:nvPr>
            </p:nvGraphicFramePr>
            <p:xfrm>
              <a:off x="1955800" y="4669440"/>
              <a:ext cx="8280400" cy="710438"/>
            </p:xfrm>
            <a:graphic>
              <a:graphicData uri="http://schemas.openxmlformats.org/drawingml/2006/table">
                <a:tbl>
                  <a:tblPr firstRow="1" bandRow="1">
                    <a:tableStyleId>{5C22544A-7EE6-4342-B048-85BDC9FD1C3A}</a:tableStyleId>
                  </a:tblPr>
                  <a:tblGrid>
                    <a:gridCol w="6939280">
                      <a:extLst>
                        <a:ext uri="{9D8B030D-6E8A-4147-A177-3AD203B41FA5}">
                          <a16:colId xmlns:a16="http://schemas.microsoft.com/office/drawing/2014/main" val="83161548"/>
                        </a:ext>
                      </a:extLst>
                    </a:gridCol>
                    <a:gridCol w="1341120">
                      <a:extLst>
                        <a:ext uri="{9D8B030D-6E8A-4147-A177-3AD203B41FA5}">
                          <a16:colId xmlns:a16="http://schemas.microsoft.com/office/drawing/2014/main" val="3677066313"/>
                        </a:ext>
                      </a:extLst>
                    </a:gridCol>
                  </a:tblGrid>
                  <a:tr h="4859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1" lang="en-US" altLang="ja-JP" sz="2400" i="1" smtClean="0">
                                      <a:solidFill>
                                        <a:schemeClr val="tx1"/>
                                      </a:solidFill>
                                      <a:latin typeface="Cambria Math" panose="02040503050406030204" pitchFamily="18" charset="0"/>
                                    </a:rPr>
                                  </m:ctrlPr>
                                </m:sSubSupPr>
                                <m:e>
                                  <m:r>
                                    <a:rPr kumimoji="1" lang="en-US" altLang="ja-JP" sz="2400" b="0" i="1" smtClean="0">
                                      <a:solidFill>
                                        <a:schemeClr val="tx1"/>
                                      </a:solidFill>
                                      <a:latin typeface="Cambria Math" panose="02040503050406030204" pitchFamily="18" charset="0"/>
                                    </a:rPr>
                                    <m:t>𝑤</m:t>
                                  </m:r>
                                </m:e>
                                <m:sub>
                                  <m:r>
                                    <a:rPr kumimoji="1" lang="en-US" altLang="ja-JP" sz="2400" b="0" i="1" smtClean="0">
                                      <a:solidFill>
                                        <a:schemeClr val="tx1"/>
                                      </a:solidFill>
                                      <a:latin typeface="Cambria Math" panose="02040503050406030204" pitchFamily="18" charset="0"/>
                                    </a:rPr>
                                    <m:t>𝑙</m:t>
                                  </m:r>
                                  <m:r>
                                    <a:rPr kumimoji="1" lang="en-US" altLang="ja-JP" sz="2400" b="0" i="1" smtClean="0">
                                      <a:solidFill>
                                        <a:schemeClr val="tx1"/>
                                      </a:solidFill>
                                      <a:latin typeface="Cambria Math" panose="02040503050406030204" pitchFamily="18" charset="0"/>
                                    </a:rPr>
                                    <m:t>+1</m:t>
                                  </m:r>
                                </m:sub>
                                <m:sup>
                                  <m:r>
                                    <a:rPr kumimoji="1" lang="en-US" altLang="ja-JP" sz="2400" b="0" i="1" smtClean="0">
                                      <a:solidFill>
                                        <a:schemeClr val="tx1"/>
                                      </a:solidFill>
                                      <a:latin typeface="Cambria Math" panose="02040503050406030204" pitchFamily="18" charset="0"/>
                                    </a:rPr>
                                    <m:t>𝑘</m:t>
                                  </m:r>
                                </m:sup>
                              </m:sSubSup>
                              <m:r>
                                <a:rPr kumimoji="1" lang="en-US" altLang="ja-JP" sz="2400" i="1" smtClean="0">
                                  <a:solidFill>
                                    <a:schemeClr val="tx1"/>
                                  </a:solidFill>
                                  <a:latin typeface="Cambria Math" panose="02040503050406030204" pitchFamily="18" charset="0"/>
                                  <a:ea typeface="Cambria Math" panose="02040503050406030204" pitchFamily="18" charset="0"/>
                                </a:rPr>
                                <m:t>=</m:t>
                              </m:r>
                            </m:oMath>
                          </a14:m>
                          <a:r>
                            <a:rPr kumimoji="1" lang="en-US" altLang="ja-JP" sz="2400" dirty="0">
                              <a:solidFill>
                                <a:schemeClr val="tx1"/>
                              </a:solidFill>
                            </a:rPr>
                            <a:t> </a:t>
                          </a:r>
                          <a14:m>
                            <m:oMath xmlns:m="http://schemas.openxmlformats.org/officeDocument/2006/math">
                              <m:sSubSup>
                                <m:sSubSupPr>
                                  <m:ctrlPr>
                                    <a:rPr kumimoji="1" lang="en-US" altLang="ja-JP" sz="2400" i="1">
                                      <a:solidFill>
                                        <a:schemeClr val="tx1"/>
                                      </a:solidFill>
                                      <a:latin typeface="Cambria Math" panose="02040503050406030204" pitchFamily="18" charset="0"/>
                                    </a:rPr>
                                  </m:ctrlPr>
                                </m:sSubSupPr>
                                <m:e>
                                  <m:r>
                                    <a:rPr kumimoji="1" lang="en-US" altLang="ja-JP" sz="2400" i="1">
                                      <a:solidFill>
                                        <a:schemeClr val="tx1"/>
                                      </a:solidFill>
                                      <a:latin typeface="Cambria Math" panose="02040503050406030204" pitchFamily="18" charset="0"/>
                                    </a:rPr>
                                    <m:t>𝑤</m:t>
                                  </m:r>
                                </m:e>
                                <m:sub>
                                  <m:r>
                                    <a:rPr kumimoji="1" lang="en-US" altLang="ja-JP" sz="2400" i="1">
                                      <a:solidFill>
                                        <a:schemeClr val="tx1"/>
                                      </a:solidFill>
                                      <a:latin typeface="Cambria Math" panose="02040503050406030204" pitchFamily="18" charset="0"/>
                                    </a:rPr>
                                    <m:t>𝑙</m:t>
                                  </m:r>
                                </m:sub>
                                <m:sup>
                                  <m:r>
                                    <a:rPr kumimoji="1" lang="en-US" altLang="ja-JP" sz="2400" i="1">
                                      <a:solidFill>
                                        <a:schemeClr val="tx1"/>
                                      </a:solidFill>
                                      <a:latin typeface="Cambria Math" panose="02040503050406030204" pitchFamily="18" charset="0"/>
                                    </a:rPr>
                                    <m:t>𝑘</m:t>
                                  </m:r>
                                </m:sup>
                              </m:sSubSup>
                              <m:r>
                                <a:rPr kumimoji="1" lang="en-US" altLang="ja-JP" sz="2400" b="0" i="0" smtClean="0">
                                  <a:solidFill>
                                    <a:schemeClr val="tx1"/>
                                  </a:solidFill>
                                  <a:latin typeface="Cambria Math" panose="02040503050406030204" pitchFamily="18" charset="0"/>
                                </a:rPr>
                                <m:t> − </m:t>
                              </m:r>
                              <m:r>
                                <a:rPr kumimoji="1" lang="ja-JP" altLang="en-US" sz="2400" b="0" i="1" smtClean="0">
                                  <a:solidFill>
                                    <a:schemeClr val="tx1"/>
                                  </a:solidFill>
                                  <a:latin typeface="Cambria Math" panose="02040503050406030204" pitchFamily="18" charset="0"/>
                                </a:rPr>
                                <m:t>𝜂</m:t>
                              </m:r>
                              <m:f>
                                <m:fPr>
                                  <m:ctrlPr>
                                    <a:rPr kumimoji="1" lang="en-US" altLang="ja-JP" sz="2400" b="0" i="1" smtClean="0">
                                      <a:solidFill>
                                        <a:schemeClr val="tx1"/>
                                      </a:solidFill>
                                      <a:latin typeface="Cambria Math" panose="02040503050406030204" pitchFamily="18" charset="0"/>
                                    </a:rPr>
                                  </m:ctrlPr>
                                </m:fPr>
                                <m:num>
                                  <m:r>
                                    <a:rPr kumimoji="1" lang="en-US" altLang="ja-JP" sz="2400" b="0" i="1" smtClean="0">
                                      <a:solidFill>
                                        <a:schemeClr val="tx1"/>
                                      </a:solidFill>
                                      <a:latin typeface="Cambria Math" panose="02040503050406030204" pitchFamily="18" charset="0"/>
                                    </a:rPr>
                                    <m:t>𝜕</m:t>
                                  </m:r>
                                  <m:r>
                                    <a:rPr kumimoji="1" lang="en-US" altLang="ja-JP" sz="2400" b="0" i="1" smtClean="0">
                                      <a:solidFill>
                                        <a:schemeClr val="tx1"/>
                                      </a:solidFill>
                                      <a:latin typeface="Cambria Math" panose="02040503050406030204" pitchFamily="18" charset="0"/>
                                    </a:rPr>
                                    <m:t>𝐸</m:t>
                                  </m:r>
                                </m:num>
                                <m:den>
                                  <m:r>
                                    <a:rPr kumimoji="1" lang="en-US" altLang="ja-JP" sz="2400" b="0" i="1" smtClean="0">
                                      <a:solidFill>
                                        <a:schemeClr val="tx1"/>
                                      </a:solidFill>
                                      <a:latin typeface="Cambria Math" panose="02040503050406030204" pitchFamily="18" charset="0"/>
                                    </a:rPr>
                                    <m:t>𝜕</m:t>
                                  </m:r>
                                  <m:sSubSup>
                                    <m:sSubSupPr>
                                      <m:ctrlPr>
                                        <a:rPr kumimoji="1" lang="en-US" altLang="ja-JP" sz="2400" i="1">
                                          <a:solidFill>
                                            <a:schemeClr val="tx1"/>
                                          </a:solidFill>
                                          <a:latin typeface="Cambria Math" panose="02040503050406030204" pitchFamily="18" charset="0"/>
                                        </a:rPr>
                                      </m:ctrlPr>
                                    </m:sSubSupPr>
                                    <m:e>
                                      <m:r>
                                        <a:rPr kumimoji="1" lang="en-US" altLang="ja-JP" sz="2400" i="1">
                                          <a:solidFill>
                                            <a:schemeClr val="tx1"/>
                                          </a:solidFill>
                                          <a:latin typeface="Cambria Math" panose="02040503050406030204" pitchFamily="18" charset="0"/>
                                        </a:rPr>
                                        <m:t>𝑤</m:t>
                                      </m:r>
                                    </m:e>
                                    <m:sub>
                                      <m:r>
                                        <a:rPr kumimoji="1" lang="en-US" altLang="ja-JP" sz="2400" i="1">
                                          <a:solidFill>
                                            <a:schemeClr val="tx1"/>
                                          </a:solidFill>
                                          <a:latin typeface="Cambria Math" panose="02040503050406030204" pitchFamily="18" charset="0"/>
                                        </a:rPr>
                                        <m:t>𝑙</m:t>
                                      </m:r>
                                    </m:sub>
                                    <m:sup>
                                      <m:r>
                                        <a:rPr kumimoji="1" lang="en-US" altLang="ja-JP" sz="2400" i="1">
                                          <a:solidFill>
                                            <a:schemeClr val="tx1"/>
                                          </a:solidFill>
                                          <a:latin typeface="Cambria Math" panose="02040503050406030204" pitchFamily="18" charset="0"/>
                                        </a:rPr>
                                        <m:t>𝑘</m:t>
                                      </m:r>
                                    </m:sup>
                                  </m:sSubSup>
                                </m:den>
                              </m:f>
                            </m:oMath>
                          </a14:m>
                          <a:endParaRPr kumimoji="1" lang="ja-JP" altLang="en-US" b="0" dirty="0">
                            <a:solidFill>
                              <a:schemeClr val="tx1"/>
                            </a:solidFill>
                            <a:latin typeface="Cambria Math" panose="02040503050406030204" pitchFamily="18" charset="0"/>
                          </a:endParaRPr>
                        </a:p>
                      </a:txBody>
                      <a:tcPr anchor="ctr">
                        <a:noFill/>
                      </a:tcPr>
                    </a:tc>
                    <a:tc>
                      <a:txBody>
                        <a:bodyPr/>
                        <a:lstStyle/>
                        <a:p>
                          <a:pPr algn="ctr"/>
                          <a:r>
                            <a:rPr kumimoji="1" lang="en-US" altLang="ja-JP" b="0" dirty="0">
                              <a:solidFill>
                                <a:schemeClr val="tx1"/>
                              </a:solidFill>
                              <a:latin typeface="Cambria Math" panose="02040503050406030204" pitchFamily="18" charset="0"/>
                            </a:rPr>
                            <a:t>(2)</a:t>
                          </a:r>
                          <a:endParaRPr kumimoji="1" lang="ja-JP" altLang="en-US" b="0" dirty="0">
                            <a:solidFill>
                              <a:schemeClr val="tx1"/>
                            </a:solidFill>
                            <a:latin typeface="Cambria Math" panose="02040503050406030204" pitchFamily="18" charset="0"/>
                          </a:endParaRPr>
                        </a:p>
                      </a:txBody>
                      <a:tcPr anchor="ctr">
                        <a:noFill/>
                      </a:tcPr>
                    </a:tc>
                    <a:extLst>
                      <a:ext uri="{0D108BD9-81ED-4DB2-BD59-A6C34878D82A}">
                        <a16:rowId xmlns:a16="http://schemas.microsoft.com/office/drawing/2014/main" val="129051360"/>
                      </a:ext>
                    </a:extLst>
                  </a:tr>
                </a:tbl>
              </a:graphicData>
            </a:graphic>
          </p:graphicFrame>
        </mc:Choice>
        <mc:Fallback xmlns="">
          <p:graphicFrame>
            <p:nvGraphicFramePr>
              <p:cNvPr id="16" name="表 11">
                <a:extLst>
                  <a:ext uri="{FF2B5EF4-FFF2-40B4-BE49-F238E27FC236}">
                    <a16:creationId xmlns:a16="http://schemas.microsoft.com/office/drawing/2014/main" id="{28445B65-C0CD-408A-87BB-674AD308F2A2}"/>
                  </a:ext>
                </a:extLst>
              </p:cNvPr>
              <p:cNvGraphicFramePr>
                <a:graphicFrameLocks noGrp="1"/>
              </p:cNvGraphicFramePr>
              <p:nvPr>
                <p:extLst>
                  <p:ext uri="{D42A27DB-BD31-4B8C-83A1-F6EECF244321}">
                    <p14:modId xmlns:p14="http://schemas.microsoft.com/office/powerpoint/2010/main" val="3752839184"/>
                  </p:ext>
                </p:extLst>
              </p:nvPr>
            </p:nvGraphicFramePr>
            <p:xfrm>
              <a:off x="1955800" y="4669440"/>
              <a:ext cx="8280400" cy="710438"/>
            </p:xfrm>
            <a:graphic>
              <a:graphicData uri="http://schemas.openxmlformats.org/drawingml/2006/table">
                <a:tbl>
                  <a:tblPr firstRow="1" bandRow="1">
                    <a:tableStyleId>{5C22544A-7EE6-4342-B048-85BDC9FD1C3A}</a:tableStyleId>
                  </a:tblPr>
                  <a:tblGrid>
                    <a:gridCol w="6939280">
                      <a:extLst>
                        <a:ext uri="{9D8B030D-6E8A-4147-A177-3AD203B41FA5}">
                          <a16:colId xmlns:a16="http://schemas.microsoft.com/office/drawing/2014/main" val="83161548"/>
                        </a:ext>
                      </a:extLst>
                    </a:gridCol>
                    <a:gridCol w="1341120">
                      <a:extLst>
                        <a:ext uri="{9D8B030D-6E8A-4147-A177-3AD203B41FA5}">
                          <a16:colId xmlns:a16="http://schemas.microsoft.com/office/drawing/2014/main" val="3677066313"/>
                        </a:ext>
                      </a:extLst>
                    </a:gridCol>
                  </a:tblGrid>
                  <a:tr h="710438">
                    <a:tc>
                      <a:txBody>
                        <a:bodyPr/>
                        <a:lstStyle/>
                        <a:p>
                          <a:endParaRPr lang="ja-JP"/>
                        </a:p>
                      </a:txBody>
                      <a:tcPr anchor="ctr">
                        <a:blipFill>
                          <a:blip r:embed="rId6"/>
                          <a:stretch>
                            <a:fillRect l="-88" t="-847" r="-19649" b="-3390"/>
                          </a:stretch>
                        </a:blipFill>
                      </a:tcPr>
                    </a:tc>
                    <a:tc>
                      <a:txBody>
                        <a:bodyPr/>
                        <a:lstStyle/>
                        <a:p>
                          <a:pPr algn="ctr"/>
                          <a:r>
                            <a:rPr kumimoji="1" lang="en-US" altLang="ja-JP" b="0" dirty="0">
                              <a:solidFill>
                                <a:schemeClr val="tx1"/>
                              </a:solidFill>
                              <a:latin typeface="Cambria Math" panose="02040503050406030204" pitchFamily="18" charset="0"/>
                            </a:rPr>
                            <a:t>(2)</a:t>
                          </a:r>
                          <a:endParaRPr kumimoji="1" lang="ja-JP" altLang="en-US" b="0" dirty="0">
                            <a:solidFill>
                              <a:schemeClr val="tx1"/>
                            </a:solidFill>
                            <a:latin typeface="Cambria Math" panose="02040503050406030204" pitchFamily="18" charset="0"/>
                          </a:endParaRPr>
                        </a:p>
                      </a:txBody>
                      <a:tcPr anchor="ctr">
                        <a:noFill/>
                      </a:tcPr>
                    </a:tc>
                    <a:extLst>
                      <a:ext uri="{0D108BD9-81ED-4DB2-BD59-A6C34878D82A}">
                        <a16:rowId xmlns:a16="http://schemas.microsoft.com/office/drawing/2014/main" val="129051360"/>
                      </a:ext>
                    </a:extLst>
                  </a:tr>
                </a:tbl>
              </a:graphicData>
            </a:graphic>
          </p:graphicFrame>
        </mc:Fallback>
      </mc:AlternateContent>
      <p:sp>
        <p:nvSpPr>
          <p:cNvPr id="3" name="楕円 2">
            <a:extLst>
              <a:ext uri="{FF2B5EF4-FFF2-40B4-BE49-F238E27FC236}">
                <a16:creationId xmlns:a16="http://schemas.microsoft.com/office/drawing/2014/main" id="{4E3674B6-9FBC-43B4-9416-76C631AD06E7}"/>
              </a:ext>
            </a:extLst>
          </p:cNvPr>
          <p:cNvSpPr/>
          <p:nvPr/>
        </p:nvSpPr>
        <p:spPr>
          <a:xfrm>
            <a:off x="5908529" y="4669440"/>
            <a:ext cx="981798" cy="8261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14827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D0BF5A-A7EB-47B3-A69B-F578399D555F}"/>
              </a:ext>
            </a:extLst>
          </p:cNvPr>
          <p:cNvSpPr>
            <a:spLocks noGrp="1"/>
          </p:cNvSpPr>
          <p:nvPr>
            <p:ph type="title"/>
          </p:nvPr>
        </p:nvSpPr>
        <p:spPr/>
        <p:txBody>
          <a:bodyPr/>
          <a:lstStyle/>
          <a:p>
            <a:r>
              <a:rPr lang="ja-JP" altLang="en-US" dirty="0"/>
              <a:t>学習率とは</a:t>
            </a:r>
            <a:endParaRPr kumimoji="1" lang="ja-JP" altLang="en-US" dirty="0"/>
          </a:p>
        </p:txBody>
      </p:sp>
      <p:sp>
        <p:nvSpPr>
          <p:cNvPr id="3" name="テキスト ボックス 2">
            <a:extLst>
              <a:ext uri="{FF2B5EF4-FFF2-40B4-BE49-F238E27FC236}">
                <a16:creationId xmlns:a16="http://schemas.microsoft.com/office/drawing/2014/main" id="{BBAECF3B-E93D-4C86-B677-6BBD9F2D12FE}"/>
              </a:ext>
            </a:extLst>
          </p:cNvPr>
          <p:cNvSpPr txBox="1"/>
          <p:nvPr/>
        </p:nvSpPr>
        <p:spPr>
          <a:xfrm>
            <a:off x="1276350" y="1929110"/>
            <a:ext cx="9467850" cy="461665"/>
          </a:xfrm>
          <a:prstGeom prst="rect">
            <a:avLst/>
          </a:prstGeom>
          <a:noFill/>
        </p:spPr>
        <p:txBody>
          <a:bodyPr wrap="square" rtlCol="0">
            <a:spAutoFit/>
          </a:bodyPr>
          <a:lstStyle/>
          <a:p>
            <a:r>
              <a:rPr kumimoji="1" lang="ja-JP" altLang="en-US" sz="2400" dirty="0"/>
              <a:t>重みの更新式における、誤差関数の進み具合を示す項</a:t>
            </a:r>
          </a:p>
        </p:txBody>
      </p:sp>
      <mc:AlternateContent xmlns:mc="http://schemas.openxmlformats.org/markup-compatibility/2006" xmlns:a14="http://schemas.microsoft.com/office/drawing/2010/main">
        <mc:Choice Requires="a14">
          <p:graphicFrame>
            <p:nvGraphicFramePr>
              <p:cNvPr id="4" name="表 11">
                <a:extLst>
                  <a:ext uri="{FF2B5EF4-FFF2-40B4-BE49-F238E27FC236}">
                    <a16:creationId xmlns:a16="http://schemas.microsoft.com/office/drawing/2014/main" id="{D50CC5FE-F43E-4623-AAE0-B3F4F637E85E}"/>
                  </a:ext>
                </a:extLst>
              </p:cNvPr>
              <p:cNvGraphicFramePr>
                <a:graphicFrameLocks noGrp="1"/>
              </p:cNvGraphicFramePr>
              <p:nvPr>
                <p:extLst>
                  <p:ext uri="{D42A27DB-BD31-4B8C-83A1-F6EECF244321}">
                    <p14:modId xmlns:p14="http://schemas.microsoft.com/office/powerpoint/2010/main" val="3398744783"/>
                  </p:ext>
                </p:extLst>
              </p:nvPr>
            </p:nvGraphicFramePr>
            <p:xfrm>
              <a:off x="2146300" y="2923822"/>
              <a:ext cx="8280400" cy="813499"/>
            </p:xfrm>
            <a:graphic>
              <a:graphicData uri="http://schemas.openxmlformats.org/drawingml/2006/table">
                <a:tbl>
                  <a:tblPr firstRow="1" bandRow="1">
                    <a:tableStyleId>{5C22544A-7EE6-4342-B048-85BDC9FD1C3A}</a:tableStyleId>
                  </a:tblPr>
                  <a:tblGrid>
                    <a:gridCol w="6939280">
                      <a:extLst>
                        <a:ext uri="{9D8B030D-6E8A-4147-A177-3AD203B41FA5}">
                          <a16:colId xmlns:a16="http://schemas.microsoft.com/office/drawing/2014/main" val="83161548"/>
                        </a:ext>
                      </a:extLst>
                    </a:gridCol>
                    <a:gridCol w="1341120">
                      <a:extLst>
                        <a:ext uri="{9D8B030D-6E8A-4147-A177-3AD203B41FA5}">
                          <a16:colId xmlns:a16="http://schemas.microsoft.com/office/drawing/2014/main" val="3677066313"/>
                        </a:ext>
                      </a:extLst>
                    </a:gridCol>
                  </a:tblGrid>
                  <a:tr h="4859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1" lang="en-US" altLang="ja-JP" sz="2800" i="1" smtClean="0">
                                      <a:solidFill>
                                        <a:schemeClr val="tx1"/>
                                      </a:solidFill>
                                      <a:latin typeface="Cambria Math" panose="02040503050406030204" pitchFamily="18" charset="0"/>
                                    </a:rPr>
                                  </m:ctrlPr>
                                </m:sSubSupPr>
                                <m:e>
                                  <m:r>
                                    <a:rPr kumimoji="1" lang="en-US" altLang="ja-JP" sz="2800" b="0" i="1" smtClean="0">
                                      <a:solidFill>
                                        <a:schemeClr val="tx1"/>
                                      </a:solidFill>
                                      <a:latin typeface="Cambria Math" panose="02040503050406030204" pitchFamily="18" charset="0"/>
                                    </a:rPr>
                                    <m:t>𝑤</m:t>
                                  </m:r>
                                </m:e>
                                <m:sub>
                                  <m:r>
                                    <a:rPr kumimoji="1" lang="en-US" altLang="ja-JP" sz="2800" b="0" i="1" smtClean="0">
                                      <a:solidFill>
                                        <a:schemeClr val="tx1"/>
                                      </a:solidFill>
                                      <a:latin typeface="Cambria Math" panose="02040503050406030204" pitchFamily="18" charset="0"/>
                                    </a:rPr>
                                    <m:t>𝑙</m:t>
                                  </m:r>
                                  <m:r>
                                    <a:rPr kumimoji="1" lang="en-US" altLang="ja-JP" sz="2800" b="0" i="1" smtClean="0">
                                      <a:solidFill>
                                        <a:schemeClr val="tx1"/>
                                      </a:solidFill>
                                      <a:latin typeface="Cambria Math" panose="02040503050406030204" pitchFamily="18" charset="0"/>
                                    </a:rPr>
                                    <m:t>+1</m:t>
                                  </m:r>
                                </m:sub>
                                <m:sup>
                                  <m:r>
                                    <a:rPr kumimoji="1" lang="en-US" altLang="ja-JP" sz="2800" b="0" i="1" smtClean="0">
                                      <a:solidFill>
                                        <a:schemeClr val="tx1"/>
                                      </a:solidFill>
                                      <a:latin typeface="Cambria Math" panose="02040503050406030204" pitchFamily="18" charset="0"/>
                                    </a:rPr>
                                    <m:t>𝑘</m:t>
                                  </m:r>
                                </m:sup>
                              </m:sSubSup>
                              <m:r>
                                <a:rPr kumimoji="1" lang="en-US" altLang="ja-JP" sz="2800" i="1" smtClean="0">
                                  <a:solidFill>
                                    <a:schemeClr val="tx1"/>
                                  </a:solidFill>
                                  <a:latin typeface="Cambria Math" panose="02040503050406030204" pitchFamily="18" charset="0"/>
                                  <a:ea typeface="Cambria Math" panose="02040503050406030204" pitchFamily="18" charset="0"/>
                                </a:rPr>
                                <m:t>=</m:t>
                              </m:r>
                            </m:oMath>
                          </a14:m>
                          <a:r>
                            <a:rPr kumimoji="1" lang="en-US" altLang="ja-JP" sz="2800" dirty="0">
                              <a:solidFill>
                                <a:schemeClr val="tx1"/>
                              </a:solidFill>
                            </a:rPr>
                            <a:t> </a:t>
                          </a:r>
                          <a14:m>
                            <m:oMath xmlns:m="http://schemas.openxmlformats.org/officeDocument/2006/math">
                              <m:sSubSup>
                                <m:sSubSupPr>
                                  <m:ctrlPr>
                                    <a:rPr kumimoji="1" lang="en-US" altLang="ja-JP" sz="2800" i="1">
                                      <a:solidFill>
                                        <a:schemeClr val="tx1"/>
                                      </a:solidFill>
                                      <a:latin typeface="Cambria Math" panose="02040503050406030204" pitchFamily="18" charset="0"/>
                                    </a:rPr>
                                  </m:ctrlPr>
                                </m:sSubSupPr>
                                <m:e>
                                  <m:r>
                                    <a:rPr kumimoji="1" lang="en-US" altLang="ja-JP" sz="2800" i="1">
                                      <a:solidFill>
                                        <a:schemeClr val="tx1"/>
                                      </a:solidFill>
                                      <a:latin typeface="Cambria Math" panose="02040503050406030204" pitchFamily="18" charset="0"/>
                                    </a:rPr>
                                    <m:t>𝑤</m:t>
                                  </m:r>
                                </m:e>
                                <m:sub>
                                  <m:r>
                                    <a:rPr kumimoji="1" lang="en-US" altLang="ja-JP" sz="2800" i="1">
                                      <a:solidFill>
                                        <a:schemeClr val="tx1"/>
                                      </a:solidFill>
                                      <a:latin typeface="Cambria Math" panose="02040503050406030204" pitchFamily="18" charset="0"/>
                                    </a:rPr>
                                    <m:t>𝑙</m:t>
                                  </m:r>
                                </m:sub>
                                <m:sup>
                                  <m:r>
                                    <a:rPr kumimoji="1" lang="en-US" altLang="ja-JP" sz="2800" i="1">
                                      <a:solidFill>
                                        <a:schemeClr val="tx1"/>
                                      </a:solidFill>
                                      <a:latin typeface="Cambria Math" panose="02040503050406030204" pitchFamily="18" charset="0"/>
                                    </a:rPr>
                                    <m:t>𝑘</m:t>
                                  </m:r>
                                </m:sup>
                              </m:sSubSup>
                              <m:r>
                                <a:rPr kumimoji="1" lang="en-US" altLang="ja-JP" sz="2800" b="0" i="0" smtClean="0">
                                  <a:solidFill>
                                    <a:schemeClr val="tx1"/>
                                  </a:solidFill>
                                  <a:latin typeface="Cambria Math" panose="02040503050406030204" pitchFamily="18" charset="0"/>
                                </a:rPr>
                                <m:t> − </m:t>
                              </m:r>
                              <m:r>
                                <a:rPr kumimoji="1" lang="ja-JP" altLang="en-US" sz="2800" b="0" i="1" smtClean="0">
                                  <a:solidFill>
                                    <a:schemeClr val="tx1"/>
                                  </a:solidFill>
                                  <a:latin typeface="Cambria Math" panose="02040503050406030204" pitchFamily="18" charset="0"/>
                                </a:rPr>
                                <m:t>𝜂</m:t>
                              </m:r>
                              <m:f>
                                <m:fPr>
                                  <m:ctrlPr>
                                    <a:rPr kumimoji="1" lang="en-US" altLang="ja-JP" sz="2800" b="0" i="1" smtClean="0">
                                      <a:solidFill>
                                        <a:schemeClr val="tx1"/>
                                      </a:solidFill>
                                      <a:latin typeface="Cambria Math" panose="02040503050406030204" pitchFamily="18" charset="0"/>
                                    </a:rPr>
                                  </m:ctrlPr>
                                </m:fPr>
                                <m:num>
                                  <m:r>
                                    <a:rPr kumimoji="1" lang="en-US" altLang="ja-JP" sz="2800" b="0" i="1" smtClean="0">
                                      <a:solidFill>
                                        <a:schemeClr val="tx1"/>
                                      </a:solidFill>
                                      <a:latin typeface="Cambria Math" panose="02040503050406030204" pitchFamily="18" charset="0"/>
                                    </a:rPr>
                                    <m:t>𝜕</m:t>
                                  </m:r>
                                  <m:r>
                                    <a:rPr kumimoji="1" lang="en-US" altLang="ja-JP" sz="2800" b="0" i="1" smtClean="0">
                                      <a:solidFill>
                                        <a:schemeClr val="tx1"/>
                                      </a:solidFill>
                                      <a:latin typeface="Cambria Math" panose="02040503050406030204" pitchFamily="18" charset="0"/>
                                    </a:rPr>
                                    <m:t>𝐸</m:t>
                                  </m:r>
                                </m:num>
                                <m:den>
                                  <m:r>
                                    <a:rPr kumimoji="1" lang="en-US" altLang="ja-JP" sz="2800" b="0" i="1" smtClean="0">
                                      <a:solidFill>
                                        <a:schemeClr val="tx1"/>
                                      </a:solidFill>
                                      <a:latin typeface="Cambria Math" panose="02040503050406030204" pitchFamily="18" charset="0"/>
                                    </a:rPr>
                                    <m:t>𝜕</m:t>
                                  </m:r>
                                  <m:sSubSup>
                                    <m:sSubSupPr>
                                      <m:ctrlPr>
                                        <a:rPr kumimoji="1" lang="en-US" altLang="ja-JP" sz="2800" i="1">
                                          <a:solidFill>
                                            <a:schemeClr val="tx1"/>
                                          </a:solidFill>
                                          <a:latin typeface="Cambria Math" panose="02040503050406030204" pitchFamily="18" charset="0"/>
                                        </a:rPr>
                                      </m:ctrlPr>
                                    </m:sSubSupPr>
                                    <m:e>
                                      <m:r>
                                        <a:rPr kumimoji="1" lang="en-US" altLang="ja-JP" sz="2800" i="1">
                                          <a:solidFill>
                                            <a:schemeClr val="tx1"/>
                                          </a:solidFill>
                                          <a:latin typeface="Cambria Math" panose="02040503050406030204" pitchFamily="18" charset="0"/>
                                        </a:rPr>
                                        <m:t>𝑤</m:t>
                                      </m:r>
                                    </m:e>
                                    <m:sub>
                                      <m:r>
                                        <a:rPr kumimoji="1" lang="en-US" altLang="ja-JP" sz="2800" i="1">
                                          <a:solidFill>
                                            <a:schemeClr val="tx1"/>
                                          </a:solidFill>
                                          <a:latin typeface="Cambria Math" panose="02040503050406030204" pitchFamily="18" charset="0"/>
                                        </a:rPr>
                                        <m:t>𝑙</m:t>
                                      </m:r>
                                    </m:sub>
                                    <m:sup>
                                      <m:r>
                                        <a:rPr kumimoji="1" lang="en-US" altLang="ja-JP" sz="2800" i="1">
                                          <a:solidFill>
                                            <a:schemeClr val="tx1"/>
                                          </a:solidFill>
                                          <a:latin typeface="Cambria Math" panose="02040503050406030204" pitchFamily="18" charset="0"/>
                                        </a:rPr>
                                        <m:t>𝑘</m:t>
                                      </m:r>
                                    </m:sup>
                                  </m:sSubSup>
                                </m:den>
                              </m:f>
                            </m:oMath>
                          </a14:m>
                          <a:endParaRPr kumimoji="1" lang="ja-JP" altLang="en-US" sz="2800" b="0" dirty="0">
                            <a:solidFill>
                              <a:schemeClr val="tx1"/>
                            </a:solidFill>
                            <a:latin typeface="Cambria Math" panose="02040503050406030204" pitchFamily="18" charset="0"/>
                          </a:endParaRPr>
                        </a:p>
                      </a:txBody>
                      <a:tcPr anchor="ctr">
                        <a:noFill/>
                      </a:tcPr>
                    </a:tc>
                    <a:tc>
                      <a:txBody>
                        <a:bodyPr/>
                        <a:lstStyle/>
                        <a:p>
                          <a:pPr algn="ctr"/>
                          <a:endParaRPr kumimoji="1" lang="ja-JP" altLang="en-US" sz="2800" b="0" dirty="0">
                            <a:solidFill>
                              <a:schemeClr val="tx1"/>
                            </a:solidFill>
                            <a:latin typeface="Cambria Math" panose="02040503050406030204" pitchFamily="18" charset="0"/>
                          </a:endParaRPr>
                        </a:p>
                      </a:txBody>
                      <a:tcPr anchor="ctr">
                        <a:noFill/>
                      </a:tcPr>
                    </a:tc>
                    <a:extLst>
                      <a:ext uri="{0D108BD9-81ED-4DB2-BD59-A6C34878D82A}">
                        <a16:rowId xmlns:a16="http://schemas.microsoft.com/office/drawing/2014/main" val="129051360"/>
                      </a:ext>
                    </a:extLst>
                  </a:tr>
                </a:tbl>
              </a:graphicData>
            </a:graphic>
          </p:graphicFrame>
        </mc:Choice>
        <mc:Fallback xmlns="">
          <p:graphicFrame>
            <p:nvGraphicFramePr>
              <p:cNvPr id="4" name="表 11">
                <a:extLst>
                  <a:ext uri="{FF2B5EF4-FFF2-40B4-BE49-F238E27FC236}">
                    <a16:creationId xmlns:a16="http://schemas.microsoft.com/office/drawing/2014/main" id="{D50CC5FE-F43E-4623-AAE0-B3F4F637E85E}"/>
                  </a:ext>
                </a:extLst>
              </p:cNvPr>
              <p:cNvGraphicFramePr>
                <a:graphicFrameLocks noGrp="1"/>
              </p:cNvGraphicFramePr>
              <p:nvPr>
                <p:extLst>
                  <p:ext uri="{D42A27DB-BD31-4B8C-83A1-F6EECF244321}">
                    <p14:modId xmlns:p14="http://schemas.microsoft.com/office/powerpoint/2010/main" val="3398744783"/>
                  </p:ext>
                </p:extLst>
              </p:nvPr>
            </p:nvGraphicFramePr>
            <p:xfrm>
              <a:off x="2146300" y="2923822"/>
              <a:ext cx="8280400" cy="813499"/>
            </p:xfrm>
            <a:graphic>
              <a:graphicData uri="http://schemas.openxmlformats.org/drawingml/2006/table">
                <a:tbl>
                  <a:tblPr firstRow="1" bandRow="1">
                    <a:tableStyleId>{5C22544A-7EE6-4342-B048-85BDC9FD1C3A}</a:tableStyleId>
                  </a:tblPr>
                  <a:tblGrid>
                    <a:gridCol w="6939280">
                      <a:extLst>
                        <a:ext uri="{9D8B030D-6E8A-4147-A177-3AD203B41FA5}">
                          <a16:colId xmlns:a16="http://schemas.microsoft.com/office/drawing/2014/main" val="83161548"/>
                        </a:ext>
                      </a:extLst>
                    </a:gridCol>
                    <a:gridCol w="1341120">
                      <a:extLst>
                        <a:ext uri="{9D8B030D-6E8A-4147-A177-3AD203B41FA5}">
                          <a16:colId xmlns:a16="http://schemas.microsoft.com/office/drawing/2014/main" val="3677066313"/>
                        </a:ext>
                      </a:extLst>
                    </a:gridCol>
                  </a:tblGrid>
                  <a:tr h="813499">
                    <a:tc>
                      <a:txBody>
                        <a:bodyPr/>
                        <a:lstStyle/>
                        <a:p>
                          <a:endParaRPr lang="ja-JP"/>
                        </a:p>
                      </a:txBody>
                      <a:tcPr anchor="ctr">
                        <a:blipFill>
                          <a:blip r:embed="rId2"/>
                          <a:stretch>
                            <a:fillRect l="-88" t="-741" r="-19666" b="-2963"/>
                          </a:stretch>
                        </a:blipFill>
                      </a:tcPr>
                    </a:tc>
                    <a:tc>
                      <a:txBody>
                        <a:bodyPr/>
                        <a:lstStyle/>
                        <a:p>
                          <a:pPr algn="ctr"/>
                          <a:endParaRPr kumimoji="1" lang="ja-JP" altLang="en-US" sz="2800" b="0" dirty="0">
                            <a:solidFill>
                              <a:schemeClr val="tx1"/>
                            </a:solidFill>
                            <a:latin typeface="Cambria Math" panose="02040503050406030204" pitchFamily="18" charset="0"/>
                          </a:endParaRPr>
                        </a:p>
                      </a:txBody>
                      <a:tcPr anchor="ctr">
                        <a:noFill/>
                      </a:tcPr>
                    </a:tc>
                    <a:extLst>
                      <a:ext uri="{0D108BD9-81ED-4DB2-BD59-A6C34878D82A}">
                        <a16:rowId xmlns:a16="http://schemas.microsoft.com/office/drawing/2014/main" val="129051360"/>
                      </a:ext>
                    </a:extLst>
                  </a:tr>
                </a:tbl>
              </a:graphicData>
            </a:graphic>
          </p:graphicFrame>
        </mc:Fallback>
      </mc:AlternateContent>
      <p:sp>
        <p:nvSpPr>
          <p:cNvPr id="5" name="楕円 4">
            <a:extLst>
              <a:ext uri="{FF2B5EF4-FFF2-40B4-BE49-F238E27FC236}">
                <a16:creationId xmlns:a16="http://schemas.microsoft.com/office/drawing/2014/main" id="{FBD39203-0427-4CF7-846E-A369706D958C}"/>
              </a:ext>
            </a:extLst>
          </p:cNvPr>
          <p:cNvSpPr/>
          <p:nvPr/>
        </p:nvSpPr>
        <p:spPr>
          <a:xfrm>
            <a:off x="6242495" y="3042951"/>
            <a:ext cx="288036" cy="5619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DE5ABA08-AAE1-46A9-8BBA-B745989D6CCC}"/>
              </a:ext>
            </a:extLst>
          </p:cNvPr>
          <p:cNvSpPr txBox="1"/>
          <p:nvPr/>
        </p:nvSpPr>
        <p:spPr>
          <a:xfrm>
            <a:off x="1276350" y="4034505"/>
            <a:ext cx="10220326" cy="2215991"/>
          </a:xfrm>
          <a:prstGeom prst="rect">
            <a:avLst/>
          </a:prstGeom>
          <a:noFill/>
        </p:spPr>
        <p:txBody>
          <a:bodyPr wrap="square" rtlCol="0">
            <a:spAutoFit/>
          </a:bodyPr>
          <a:lstStyle/>
          <a:p>
            <a:pPr>
              <a:lnSpc>
                <a:spcPct val="200000"/>
              </a:lnSpc>
            </a:pPr>
            <a:r>
              <a:rPr kumimoji="1" lang="ja-JP" altLang="en-US" sz="2400" dirty="0"/>
              <a:t>学習率が小さすぎる→誤差関数の最適解にたどり着くまで時間がかかる</a:t>
            </a:r>
            <a:endParaRPr kumimoji="1" lang="en-US" altLang="ja-JP" sz="2400" dirty="0"/>
          </a:p>
          <a:p>
            <a:pPr>
              <a:lnSpc>
                <a:spcPct val="200000"/>
              </a:lnSpc>
            </a:pPr>
            <a:r>
              <a:rPr kumimoji="1" lang="ja-JP" altLang="en-US" sz="2400" dirty="0"/>
              <a:t>学習率が大きすぎる→誤差関数の最適解に収束しない場合がある</a:t>
            </a:r>
            <a:endParaRPr kumimoji="1" lang="en-US" altLang="ja-JP" sz="2400" dirty="0"/>
          </a:p>
          <a:p>
            <a:pPr>
              <a:lnSpc>
                <a:spcPct val="200000"/>
              </a:lnSpc>
            </a:pPr>
            <a:r>
              <a:rPr kumimoji="1" lang="ja-JP" altLang="en-US" sz="2400" dirty="0"/>
              <a:t>調整は基本的にトライアンドエラー</a:t>
            </a:r>
            <a:r>
              <a:rPr kumimoji="1" lang="en-US" altLang="ja-JP" sz="2400" dirty="0"/>
              <a:t>(</a:t>
            </a:r>
            <a:r>
              <a:rPr kumimoji="1" lang="ja-JP" altLang="en-US" sz="2400" dirty="0"/>
              <a:t>今回は学習率に応じて変動</a:t>
            </a:r>
            <a:r>
              <a:rPr kumimoji="1" lang="en-US" altLang="ja-JP" sz="2400" dirty="0"/>
              <a:t>)</a:t>
            </a:r>
            <a:endParaRPr kumimoji="1" lang="ja-JP" altLang="en-US" sz="2400" dirty="0"/>
          </a:p>
        </p:txBody>
      </p:sp>
      <p:sp>
        <p:nvSpPr>
          <p:cNvPr id="7" name="左中かっこ 6">
            <a:extLst>
              <a:ext uri="{FF2B5EF4-FFF2-40B4-BE49-F238E27FC236}">
                <a16:creationId xmlns:a16="http://schemas.microsoft.com/office/drawing/2014/main" id="{6DAF9E22-EC18-476C-8E71-FF169D38FB90}"/>
              </a:ext>
            </a:extLst>
          </p:cNvPr>
          <p:cNvSpPr/>
          <p:nvPr/>
        </p:nvSpPr>
        <p:spPr>
          <a:xfrm>
            <a:off x="1097801" y="4340448"/>
            <a:ext cx="214604" cy="110101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63326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BBFD49-CE17-47CF-8E04-3D3E0ABDEC54}"/>
              </a:ext>
            </a:extLst>
          </p:cNvPr>
          <p:cNvSpPr>
            <a:spLocks noGrp="1"/>
          </p:cNvSpPr>
          <p:nvPr>
            <p:ph type="title"/>
          </p:nvPr>
        </p:nvSpPr>
        <p:spPr>
          <a:xfrm>
            <a:off x="838200" y="907261"/>
            <a:ext cx="10515600" cy="1010102"/>
          </a:xfrm>
        </p:spPr>
        <p:txBody>
          <a:bodyPr>
            <a:normAutofit fontScale="90000"/>
          </a:bodyPr>
          <a:lstStyle/>
          <a:p>
            <a:r>
              <a:rPr kumimoji="1" lang="en-US" altLang="ja-JP" sz="4800" dirty="0">
                <a:effectLst>
                  <a:glow rad="38100">
                    <a:schemeClr val="bg1">
                      <a:lumMod val="65000"/>
                      <a:lumOff val="35000"/>
                      <a:alpha val="40000"/>
                    </a:schemeClr>
                  </a:glow>
                </a:effectLst>
                <a:latin typeface="+mj-ea"/>
              </a:rPr>
              <a:t>AGI</a:t>
            </a:r>
            <a:r>
              <a:rPr kumimoji="1" lang="ja-JP" altLang="en-US" sz="4800" dirty="0">
                <a:effectLst>
                  <a:glow rad="38100">
                    <a:schemeClr val="bg1">
                      <a:lumMod val="65000"/>
                      <a:lumOff val="35000"/>
                      <a:alpha val="40000"/>
                    </a:schemeClr>
                  </a:glow>
                </a:effectLst>
              </a:rPr>
              <a:t>グラスイノベーションラボの活動</a:t>
            </a:r>
          </a:p>
        </p:txBody>
      </p:sp>
      <p:sp>
        <p:nvSpPr>
          <p:cNvPr id="9" name="コンテンツ プレースホルダー 8">
            <a:extLst>
              <a:ext uri="{FF2B5EF4-FFF2-40B4-BE49-F238E27FC236}">
                <a16:creationId xmlns:a16="http://schemas.microsoft.com/office/drawing/2014/main" id="{D3ECF495-603D-4394-9BAE-21E35E3AF3D2}"/>
              </a:ext>
            </a:extLst>
          </p:cNvPr>
          <p:cNvSpPr>
            <a:spLocks noGrp="1"/>
          </p:cNvSpPr>
          <p:nvPr>
            <p:ph idx="1"/>
          </p:nvPr>
        </p:nvSpPr>
        <p:spPr/>
        <p:txBody>
          <a:bodyPr>
            <a:normAutofit/>
          </a:bodyPr>
          <a:lstStyle/>
          <a:p>
            <a:pPr>
              <a:lnSpc>
                <a:spcPct val="150000"/>
              </a:lnSpc>
              <a:buFont typeface="Wingdings" panose="05000000000000000000" pitchFamily="2" charset="2"/>
              <a:buChar char="l"/>
            </a:pPr>
            <a:r>
              <a:rPr lang="ja-JP" altLang="en-US" sz="2800" dirty="0"/>
              <a:t>顕微鏡の選定</a:t>
            </a:r>
            <a:r>
              <a:rPr lang="en-US" altLang="ja-JP" sz="2800" dirty="0"/>
              <a:t>(6~9</a:t>
            </a:r>
            <a:r>
              <a:rPr lang="ja-JP" altLang="en-US" sz="2800" dirty="0"/>
              <a:t>月</a:t>
            </a:r>
            <a:r>
              <a:rPr lang="en-US" altLang="ja-JP" sz="2800" dirty="0"/>
              <a:t>)</a:t>
            </a:r>
          </a:p>
          <a:p>
            <a:pPr>
              <a:lnSpc>
                <a:spcPct val="150000"/>
              </a:lnSpc>
              <a:buFont typeface="Wingdings" panose="05000000000000000000" pitchFamily="2" charset="2"/>
              <a:buChar char="l"/>
            </a:pPr>
            <a:r>
              <a:rPr lang="ja-JP" altLang="en-US" sz="2800" dirty="0"/>
              <a:t>欠陥認識プログラム用</a:t>
            </a:r>
            <a:r>
              <a:rPr lang="en-US" altLang="ja-JP" sz="2800" dirty="0"/>
              <a:t>AI</a:t>
            </a:r>
            <a:r>
              <a:rPr lang="ja-JP" altLang="en-US" sz="2800" dirty="0"/>
              <a:t>の作成</a:t>
            </a:r>
            <a:r>
              <a:rPr lang="en-US" altLang="ja-JP" sz="2800" dirty="0"/>
              <a:t>,</a:t>
            </a:r>
            <a:r>
              <a:rPr lang="ja-JP" altLang="en-US" sz="2800" dirty="0"/>
              <a:t>テスト</a:t>
            </a:r>
            <a:r>
              <a:rPr lang="en-US" altLang="ja-JP" sz="2800" dirty="0"/>
              <a:t>(8~1</a:t>
            </a:r>
            <a:r>
              <a:rPr lang="ja-JP" altLang="en-US" sz="2800" dirty="0"/>
              <a:t>月</a:t>
            </a:r>
            <a:r>
              <a:rPr lang="en-US" altLang="ja-JP" sz="2800" dirty="0"/>
              <a:t>) </a:t>
            </a:r>
          </a:p>
          <a:p>
            <a:pPr>
              <a:lnSpc>
                <a:spcPct val="150000"/>
              </a:lnSpc>
              <a:buFont typeface="Wingdings" panose="05000000000000000000" pitchFamily="2" charset="2"/>
              <a:buChar char="l"/>
            </a:pPr>
            <a:r>
              <a:rPr lang="ja-JP" altLang="en-US" sz="2800" dirty="0"/>
              <a:t>欠陥画像の撮影</a:t>
            </a:r>
            <a:r>
              <a:rPr lang="en-US" altLang="ja-JP" sz="2800" dirty="0"/>
              <a:t>(11~12</a:t>
            </a:r>
            <a:r>
              <a:rPr lang="ja-JP" altLang="en-US" sz="2800" dirty="0"/>
              <a:t>月</a:t>
            </a:r>
            <a:r>
              <a:rPr lang="en-US" altLang="ja-JP" sz="2800" dirty="0"/>
              <a:t>)</a:t>
            </a:r>
          </a:p>
          <a:p>
            <a:pPr>
              <a:lnSpc>
                <a:spcPct val="150000"/>
              </a:lnSpc>
              <a:buFont typeface="Wingdings" panose="05000000000000000000" pitchFamily="2" charset="2"/>
              <a:buChar char="l"/>
            </a:pPr>
            <a:r>
              <a:rPr lang="ja-JP" altLang="en-US" sz="2800" dirty="0"/>
              <a:t>欠陥画像の編集プログラムの作成</a:t>
            </a:r>
            <a:r>
              <a:rPr lang="en-US" altLang="ja-JP" sz="2800" dirty="0"/>
              <a:t>(10~12</a:t>
            </a:r>
            <a:r>
              <a:rPr lang="ja-JP" altLang="en-US" sz="2800" dirty="0"/>
              <a:t>月</a:t>
            </a:r>
            <a:r>
              <a:rPr lang="en-US" altLang="ja-JP" sz="2800" dirty="0"/>
              <a:t>)</a:t>
            </a:r>
          </a:p>
          <a:p>
            <a:pPr>
              <a:buFont typeface="Wingdings" panose="05000000000000000000" pitchFamily="2" charset="2"/>
              <a:buChar char="l"/>
            </a:pPr>
            <a:endParaRPr lang="en-US" altLang="ja-JP" dirty="0"/>
          </a:p>
          <a:p>
            <a:pPr>
              <a:buFont typeface="Wingdings" panose="05000000000000000000" pitchFamily="2" charset="2"/>
              <a:buChar char="l"/>
            </a:pPr>
            <a:endParaRPr lang="en-US" altLang="ja-JP" dirty="0"/>
          </a:p>
          <a:p>
            <a:pPr>
              <a:buFont typeface="Wingdings" panose="05000000000000000000" pitchFamily="2" charset="2"/>
              <a:buChar char="l"/>
            </a:pPr>
            <a:endParaRPr lang="ja-JP" altLang="en-US" dirty="0"/>
          </a:p>
        </p:txBody>
      </p:sp>
    </p:spTree>
    <p:extLst>
      <p:ext uri="{BB962C8B-B14F-4D97-AF65-F5344CB8AC3E}">
        <p14:creationId xmlns:p14="http://schemas.microsoft.com/office/powerpoint/2010/main" val="25202802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4910DE8D-CE3D-45FB-A345-36F38FDA4755}"/>
              </a:ext>
            </a:extLst>
          </p:cNvPr>
          <p:cNvGrpSpPr/>
          <p:nvPr/>
        </p:nvGrpSpPr>
        <p:grpSpPr>
          <a:xfrm>
            <a:off x="1004291" y="6350"/>
            <a:ext cx="10183418" cy="6858000"/>
            <a:chOff x="1004291" y="6350"/>
            <a:chExt cx="10183418" cy="6858000"/>
          </a:xfrm>
        </p:grpSpPr>
        <p:pic>
          <p:nvPicPr>
            <p:cNvPr id="3" name="図 2" descr="図形, 多角形&#10;&#10;自動的に生成された説明">
              <a:extLst>
                <a:ext uri="{FF2B5EF4-FFF2-40B4-BE49-F238E27FC236}">
                  <a16:creationId xmlns:a16="http://schemas.microsoft.com/office/drawing/2014/main" id="{C6EE0B7E-576F-4FB7-99D2-CE22F3B2F01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04291" y="6350"/>
              <a:ext cx="10183418" cy="6858000"/>
            </a:xfrm>
            <a:prstGeom prst="rect">
              <a:avLst/>
            </a:prstGeom>
          </p:spPr>
        </p:pic>
        <p:sp>
          <p:nvSpPr>
            <p:cNvPr id="6" name="正方形/長方形 5">
              <a:extLst>
                <a:ext uri="{FF2B5EF4-FFF2-40B4-BE49-F238E27FC236}">
                  <a16:creationId xmlns:a16="http://schemas.microsoft.com/office/drawing/2014/main" id="{F426CADF-0D69-4FFC-83C8-C550FE615376}"/>
                </a:ext>
              </a:extLst>
            </p:cNvPr>
            <p:cNvSpPr/>
            <p:nvPr/>
          </p:nvSpPr>
          <p:spPr>
            <a:xfrm>
              <a:off x="1154545" y="2844800"/>
              <a:ext cx="443345" cy="58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ysClr val="windowText" lastClr="000000"/>
                  </a:solidFill>
                  <a:latin typeface="Cambria Math" panose="02040503050406030204" pitchFamily="18" charset="0"/>
                  <a:ea typeface="Cambria Math" panose="02040503050406030204" pitchFamily="18" charset="0"/>
                </a:rPr>
                <a:t>E</a:t>
              </a:r>
              <a:endParaRPr kumimoji="1" lang="ja-JP" altLang="en-US" dirty="0">
                <a:solidFill>
                  <a:sysClr val="windowText" lastClr="000000"/>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A3E7A471-1442-4777-A3B6-6297AF0F3167}"/>
                    </a:ext>
                  </a:extLst>
                </p:cNvPr>
                <p:cNvSpPr/>
                <p:nvPr/>
              </p:nvSpPr>
              <p:spPr>
                <a:xfrm>
                  <a:off x="2364508" y="3001818"/>
                  <a:ext cx="443346" cy="58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𝐸</m:t>
                            </m:r>
                          </m:num>
                          <m:den>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den>
                        </m:f>
                      </m:oMath>
                    </m:oMathPara>
                  </a14:m>
                  <a:endParaRPr kumimoji="0" lang="ja-JP" altLang="en-US" sz="1800" b="0" i="0" u="none" strike="noStrike" kern="1200" cap="none" spc="0" normalizeH="0" baseline="0" noProof="0" dirty="0">
                    <a:ln>
                      <a:noFill/>
                    </a:ln>
                    <a:solidFill>
                      <a:prstClr val="black"/>
                    </a:solidFill>
                    <a:effectLst/>
                    <a:uLnTx/>
                    <a:uFillTx/>
                    <a:latin typeface="Tw Cen MT" panose="020B0602020104020603"/>
                    <a:ea typeface="メイリオ" panose="020B0604030504040204" pitchFamily="50" charset="-128"/>
                    <a:cs typeface="+mn-cs"/>
                  </a:endParaRPr>
                </a:p>
                <a:p>
                  <a:pPr algn="ctr"/>
                  <a:endParaRPr kumimoji="1" lang="ja-JP" altLang="en-US" dirty="0">
                    <a:solidFill>
                      <a:sysClr val="windowText" lastClr="000000"/>
                    </a:solidFill>
                  </a:endParaRPr>
                </a:p>
              </p:txBody>
            </p:sp>
          </mc:Choice>
          <mc:Fallback xmlns="">
            <p:sp>
              <p:nvSpPr>
                <p:cNvPr id="9" name="正方形/長方形 8">
                  <a:extLst>
                    <a:ext uri="{FF2B5EF4-FFF2-40B4-BE49-F238E27FC236}">
                      <a16:creationId xmlns:a16="http://schemas.microsoft.com/office/drawing/2014/main" id="{A3E7A471-1442-4777-A3B6-6297AF0F3167}"/>
                    </a:ext>
                  </a:extLst>
                </p:cNvPr>
                <p:cNvSpPr>
                  <a:spLocks noRot="1" noChangeAspect="1" noMove="1" noResize="1" noEditPoints="1" noAdjustHandles="1" noChangeArrowheads="1" noChangeShapeType="1" noTextEdit="1"/>
                </p:cNvSpPr>
                <p:nvPr/>
              </p:nvSpPr>
              <p:spPr>
                <a:xfrm>
                  <a:off x="2364508" y="3001818"/>
                  <a:ext cx="443346" cy="584200"/>
                </a:xfrm>
                <a:prstGeom prst="rect">
                  <a:avLst/>
                </a:prstGeom>
                <a:blipFill>
                  <a:blip r:embed="rId5"/>
                  <a:stretch>
                    <a:fillRect t="-12121"/>
                  </a:stretch>
                </a:blipFill>
                <a:ln>
                  <a:solidFill>
                    <a:schemeClr val="bg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a:extLst>
                    <a:ext uri="{FF2B5EF4-FFF2-40B4-BE49-F238E27FC236}">
                      <a16:creationId xmlns:a16="http://schemas.microsoft.com/office/drawing/2014/main" id="{8DACF9D0-539A-4939-A7A4-17BE4B692FDD}"/>
                    </a:ext>
                  </a:extLst>
                </p:cNvPr>
                <p:cNvSpPr/>
                <p:nvPr/>
              </p:nvSpPr>
              <p:spPr>
                <a:xfrm>
                  <a:off x="3862851" y="4613563"/>
                  <a:ext cx="443346" cy="58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𝐸</m:t>
                            </m:r>
                          </m:num>
                          <m:den>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den>
                        </m:f>
                      </m:oMath>
                    </m:oMathPara>
                  </a14:m>
                  <a:endParaRPr kumimoji="0" lang="ja-JP" altLang="en-US" sz="1800" b="0" i="0" u="none" strike="noStrike" kern="1200" cap="none" spc="0" normalizeH="0" baseline="0" noProof="0" dirty="0">
                    <a:ln>
                      <a:noFill/>
                    </a:ln>
                    <a:solidFill>
                      <a:prstClr val="black"/>
                    </a:solidFill>
                    <a:effectLst/>
                    <a:uLnTx/>
                    <a:uFillTx/>
                    <a:latin typeface="Tw Cen MT" panose="020B0602020104020603"/>
                    <a:ea typeface="メイリオ" panose="020B0604030504040204" pitchFamily="50" charset="-128"/>
                    <a:cs typeface="+mn-cs"/>
                  </a:endParaRPr>
                </a:p>
                <a:p>
                  <a:pPr algn="ctr"/>
                  <a:endParaRPr kumimoji="1" lang="ja-JP" altLang="en-US" dirty="0">
                    <a:solidFill>
                      <a:sysClr val="windowText" lastClr="000000"/>
                    </a:solidFill>
                  </a:endParaRPr>
                </a:p>
              </p:txBody>
            </p:sp>
          </mc:Choice>
          <mc:Fallback xmlns="">
            <p:sp>
              <p:nvSpPr>
                <p:cNvPr id="10" name="正方形/長方形 9">
                  <a:extLst>
                    <a:ext uri="{FF2B5EF4-FFF2-40B4-BE49-F238E27FC236}">
                      <a16:creationId xmlns:a16="http://schemas.microsoft.com/office/drawing/2014/main" id="{8DACF9D0-539A-4939-A7A4-17BE4B692FDD}"/>
                    </a:ext>
                  </a:extLst>
                </p:cNvPr>
                <p:cNvSpPr>
                  <a:spLocks noRot="1" noChangeAspect="1" noMove="1" noResize="1" noEditPoints="1" noAdjustHandles="1" noChangeArrowheads="1" noChangeShapeType="1" noTextEdit="1"/>
                </p:cNvSpPr>
                <p:nvPr/>
              </p:nvSpPr>
              <p:spPr>
                <a:xfrm>
                  <a:off x="3862851" y="4613563"/>
                  <a:ext cx="443346" cy="584200"/>
                </a:xfrm>
                <a:prstGeom prst="rect">
                  <a:avLst/>
                </a:prstGeom>
                <a:blipFill>
                  <a:blip r:embed="rId6"/>
                  <a:stretch>
                    <a:fillRect t="-13131"/>
                  </a:stretch>
                </a:blipFill>
                <a:ln>
                  <a:solidFill>
                    <a:schemeClr val="bg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35DC1C2F-74A4-4AC9-B196-6065A67FD866}"/>
                    </a:ext>
                  </a:extLst>
                </p:cNvPr>
                <p:cNvSpPr/>
                <p:nvPr/>
              </p:nvSpPr>
              <p:spPr>
                <a:xfrm>
                  <a:off x="2999214" y="5197763"/>
                  <a:ext cx="597426" cy="58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ja-JP" altLang="en-US" sz="1800" b="0" i="1" u="none" strike="noStrike" kern="1200" cap="none" spc="0" normalizeH="0" baseline="0" noProof="0" smtClean="0">
                            <a:ln>
                              <a:noFill/>
                            </a:ln>
                            <a:solidFill>
                              <a:prstClr val="black"/>
                            </a:solidFill>
                            <a:effectLst/>
                            <a:uLnTx/>
                            <a:uFillTx/>
                            <a:latin typeface="Cambria Math" panose="02040503050406030204" pitchFamily="18" charset="0"/>
                          </a:rPr>
                          <m:t>𝜂</m:t>
                        </m:r>
                        <m:f>
                          <m:f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𝐸</m:t>
                            </m:r>
                          </m:num>
                          <m:den>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den>
                        </m:f>
                      </m:oMath>
                    </m:oMathPara>
                  </a14:m>
                  <a:endParaRPr kumimoji="0" lang="ja-JP" altLang="en-US" sz="1800" b="0" i="0" u="none" strike="noStrike" kern="1200" cap="none" spc="0" normalizeH="0" baseline="0" noProof="0" dirty="0">
                    <a:ln>
                      <a:noFill/>
                    </a:ln>
                    <a:solidFill>
                      <a:prstClr val="black"/>
                    </a:solidFill>
                    <a:effectLst/>
                    <a:uLnTx/>
                    <a:uFillTx/>
                    <a:latin typeface="Tw Cen MT" panose="020B0602020104020603"/>
                    <a:ea typeface="メイリオ" panose="020B0604030504040204" pitchFamily="50" charset="-128"/>
                    <a:cs typeface="+mn-cs"/>
                  </a:endParaRPr>
                </a:p>
                <a:p>
                  <a:pPr algn="ctr"/>
                  <a:endParaRPr kumimoji="1" lang="ja-JP" altLang="en-US" dirty="0">
                    <a:solidFill>
                      <a:sysClr val="windowText" lastClr="000000"/>
                    </a:solidFill>
                  </a:endParaRPr>
                </a:p>
              </p:txBody>
            </p:sp>
          </mc:Choice>
          <mc:Fallback xmlns="">
            <p:sp>
              <p:nvSpPr>
                <p:cNvPr id="11" name="正方形/長方形 10">
                  <a:extLst>
                    <a:ext uri="{FF2B5EF4-FFF2-40B4-BE49-F238E27FC236}">
                      <a16:creationId xmlns:a16="http://schemas.microsoft.com/office/drawing/2014/main" id="{35DC1C2F-74A4-4AC9-B196-6065A67FD866}"/>
                    </a:ext>
                  </a:extLst>
                </p:cNvPr>
                <p:cNvSpPr>
                  <a:spLocks noRot="1" noChangeAspect="1" noMove="1" noResize="1" noEditPoints="1" noAdjustHandles="1" noChangeArrowheads="1" noChangeShapeType="1" noTextEdit="1"/>
                </p:cNvSpPr>
                <p:nvPr/>
              </p:nvSpPr>
              <p:spPr>
                <a:xfrm>
                  <a:off x="2999214" y="5197763"/>
                  <a:ext cx="597426" cy="584200"/>
                </a:xfrm>
                <a:prstGeom prst="rect">
                  <a:avLst/>
                </a:prstGeom>
                <a:blipFill>
                  <a:blip r:embed="rId7"/>
                  <a:stretch>
                    <a:fillRect t="-13265"/>
                  </a:stretch>
                </a:blipFill>
                <a:ln>
                  <a:solidFill>
                    <a:schemeClr val="bg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a:extLst>
                    <a:ext uri="{FF2B5EF4-FFF2-40B4-BE49-F238E27FC236}">
                      <a16:creationId xmlns:a16="http://schemas.microsoft.com/office/drawing/2014/main" id="{79546EFD-40DC-4C74-ACCA-576A9FC8A546}"/>
                    </a:ext>
                  </a:extLst>
                </p:cNvPr>
                <p:cNvSpPr/>
                <p:nvPr/>
              </p:nvSpPr>
              <p:spPr>
                <a:xfrm>
                  <a:off x="4389864" y="5197763"/>
                  <a:ext cx="597426" cy="58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ja-JP" altLang="en-US" sz="1800" b="0" i="1" u="none" strike="noStrike" kern="1200" cap="none" spc="0" normalizeH="0" baseline="0" noProof="0" smtClean="0">
                            <a:ln>
                              <a:noFill/>
                            </a:ln>
                            <a:solidFill>
                              <a:prstClr val="black"/>
                            </a:solidFill>
                            <a:effectLst/>
                            <a:uLnTx/>
                            <a:uFillTx/>
                            <a:latin typeface="Cambria Math" panose="02040503050406030204" pitchFamily="18" charset="0"/>
                          </a:rPr>
                          <m:t>𝜂</m:t>
                        </m:r>
                        <m:f>
                          <m:fPr>
                            <m:ctrlP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𝐸</m:t>
                            </m:r>
                          </m:num>
                          <m:den>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𝑤</m:t>
                            </m:r>
                          </m:den>
                        </m:f>
                      </m:oMath>
                    </m:oMathPara>
                  </a14:m>
                  <a:endParaRPr kumimoji="0" lang="ja-JP" altLang="en-US" sz="1800" b="0" i="0" u="none" strike="noStrike" kern="1200" cap="none" spc="0" normalizeH="0" baseline="0" noProof="0" dirty="0">
                    <a:ln>
                      <a:noFill/>
                    </a:ln>
                    <a:solidFill>
                      <a:prstClr val="black"/>
                    </a:solidFill>
                    <a:effectLst/>
                    <a:uLnTx/>
                    <a:uFillTx/>
                    <a:latin typeface="Tw Cen MT" panose="020B0602020104020603"/>
                    <a:ea typeface="メイリオ" panose="020B0604030504040204" pitchFamily="50" charset="-128"/>
                    <a:cs typeface="+mn-cs"/>
                  </a:endParaRPr>
                </a:p>
                <a:p>
                  <a:pPr algn="ctr"/>
                  <a:endParaRPr kumimoji="1" lang="ja-JP" altLang="en-US" dirty="0">
                    <a:solidFill>
                      <a:sysClr val="windowText" lastClr="000000"/>
                    </a:solidFill>
                  </a:endParaRPr>
                </a:p>
              </p:txBody>
            </p:sp>
          </mc:Choice>
          <mc:Fallback xmlns="">
            <p:sp>
              <p:nvSpPr>
                <p:cNvPr id="13" name="正方形/長方形 12">
                  <a:extLst>
                    <a:ext uri="{FF2B5EF4-FFF2-40B4-BE49-F238E27FC236}">
                      <a16:creationId xmlns:a16="http://schemas.microsoft.com/office/drawing/2014/main" id="{79546EFD-40DC-4C74-ACCA-576A9FC8A546}"/>
                    </a:ext>
                  </a:extLst>
                </p:cNvPr>
                <p:cNvSpPr>
                  <a:spLocks noRot="1" noChangeAspect="1" noMove="1" noResize="1" noEditPoints="1" noAdjustHandles="1" noChangeArrowheads="1" noChangeShapeType="1" noTextEdit="1"/>
                </p:cNvSpPr>
                <p:nvPr/>
              </p:nvSpPr>
              <p:spPr>
                <a:xfrm>
                  <a:off x="4389864" y="5197763"/>
                  <a:ext cx="597426" cy="584200"/>
                </a:xfrm>
                <a:prstGeom prst="rect">
                  <a:avLst/>
                </a:prstGeom>
                <a:blipFill>
                  <a:blip r:embed="rId8"/>
                  <a:stretch>
                    <a:fillRect t="-13265"/>
                  </a:stretch>
                </a:blipFill>
                <a:ln>
                  <a:solidFill>
                    <a:schemeClr val="bg1"/>
                  </a:solidFill>
                </a:ln>
              </p:spPr>
              <p:txBody>
                <a:bodyPr/>
                <a:lstStyle/>
                <a:p>
                  <a:r>
                    <a:rPr lang="ja-JP" altLang="en-US">
                      <a:noFill/>
                    </a:rPr>
                    <a:t> </a:t>
                  </a:r>
                </a:p>
              </p:txBody>
            </p:sp>
          </mc:Fallback>
        </mc:AlternateContent>
        <p:sp>
          <p:nvSpPr>
            <p:cNvPr id="14" name="楕円 13">
              <a:extLst>
                <a:ext uri="{FF2B5EF4-FFF2-40B4-BE49-F238E27FC236}">
                  <a16:creationId xmlns:a16="http://schemas.microsoft.com/office/drawing/2014/main" id="{5994B500-2E50-4EB4-A396-7CBA4361BD3D}"/>
                </a:ext>
              </a:extLst>
            </p:cNvPr>
            <p:cNvSpPr/>
            <p:nvPr/>
          </p:nvSpPr>
          <p:spPr>
            <a:xfrm>
              <a:off x="3067050" y="5101590"/>
              <a:ext cx="179070" cy="584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8AC50EFC-DEDD-42EC-8373-D68BE0A04565}"/>
                </a:ext>
              </a:extLst>
            </p:cNvPr>
            <p:cNvSpPr/>
            <p:nvPr/>
          </p:nvSpPr>
          <p:spPr>
            <a:xfrm>
              <a:off x="4442460" y="5101590"/>
              <a:ext cx="179070" cy="584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2986F848-FB29-40FD-8766-4393DBBB06D5}"/>
                </a:ext>
              </a:extLst>
            </p:cNvPr>
            <p:cNvSpPr/>
            <p:nvPr/>
          </p:nvSpPr>
          <p:spPr>
            <a:xfrm>
              <a:off x="5852160" y="6164580"/>
              <a:ext cx="792480" cy="487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ysClr val="windowText" lastClr="000000"/>
                  </a:solidFill>
                  <a:latin typeface="Cambria Math" panose="02040503050406030204" pitchFamily="18" charset="0"/>
                  <a:ea typeface="Cambria Math" panose="02040503050406030204" pitchFamily="18" charset="0"/>
                </a:rPr>
                <a:t>w</a:t>
              </a:r>
              <a:endParaRPr kumimoji="1" lang="ja-JP" altLang="en-US" sz="2400" dirty="0">
                <a:solidFill>
                  <a:sysClr val="windowText" lastClr="000000"/>
                </a:solidFill>
                <a:latin typeface="Cambria Math" panose="02040503050406030204" pitchFamily="18" charset="0"/>
              </a:endParaRPr>
            </a:p>
          </p:txBody>
        </p:sp>
      </p:grpSp>
    </p:spTree>
    <p:extLst>
      <p:ext uri="{BB962C8B-B14F-4D97-AF65-F5344CB8AC3E}">
        <p14:creationId xmlns:p14="http://schemas.microsoft.com/office/powerpoint/2010/main" val="37550109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F2E6140B-147F-42F4-A87E-3C2B052234C7}"/>
              </a:ext>
            </a:extLst>
          </p:cNvPr>
          <p:cNvGrpSpPr/>
          <p:nvPr/>
        </p:nvGrpSpPr>
        <p:grpSpPr>
          <a:xfrm>
            <a:off x="1237274" y="873112"/>
            <a:ext cx="4549932" cy="5319854"/>
            <a:chOff x="865799" y="733651"/>
            <a:chExt cx="4549932" cy="5319854"/>
          </a:xfrm>
        </p:grpSpPr>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E122D6AA-4971-4277-9DD6-AECB6819F173}"/>
                    </a:ext>
                  </a:extLst>
                </p:cNvPr>
                <p:cNvSpPr txBox="1"/>
                <p:nvPr/>
              </p:nvSpPr>
              <p:spPr>
                <a:xfrm>
                  <a:off x="865799" y="733651"/>
                  <a:ext cx="4549932" cy="5319854"/>
                </a:xfrm>
                <a:prstGeom prst="rect">
                  <a:avLst/>
                </a:prstGeom>
                <a:noFill/>
              </p:spPr>
              <p:txBody>
                <a:bodyPr wrap="square" rtlCol="0">
                  <a:spAutoFit/>
                </a:bodyPr>
                <a:lstStyle/>
                <a:p>
                  <a:pPr lvl="0" algn="ctr" defTabSz="914400">
                    <a:lnSpc>
                      <a:spcPct val="150000"/>
                    </a:lnSpc>
                    <a:defRPr/>
                  </a:pPr>
                  <a14:m>
                    <m:oMath xmlns:m="http://schemas.openxmlformats.org/officeDocument/2006/math">
                      <m:sSubSup>
                        <m:sSubSupPr>
                          <m:ctrlPr>
                            <a:rPr kumimoji="1" lang="en-US" altLang="ja-JP" sz="2400" i="1" smtClean="0">
                              <a:solidFill>
                                <a:schemeClr val="tx1"/>
                              </a:solidFill>
                              <a:latin typeface="Cambria Math" panose="02040503050406030204" pitchFamily="18" charset="0"/>
                              <a:ea typeface="Cambria Math" panose="02040503050406030204" pitchFamily="18" charset="0"/>
                            </a:rPr>
                          </m:ctrlPr>
                        </m:sSubSupPr>
                        <m:e>
                          <m:r>
                            <a:rPr kumimoji="1" lang="en-US" altLang="ja-JP" sz="2400" b="0" i="1" smtClean="0">
                              <a:solidFill>
                                <a:schemeClr val="tx1"/>
                              </a:solidFill>
                              <a:latin typeface="Cambria Math" panose="02040503050406030204" pitchFamily="18" charset="0"/>
                              <a:ea typeface="Cambria Math" panose="02040503050406030204" pitchFamily="18" charset="0"/>
                            </a:rPr>
                            <m:t>𝑤</m:t>
                          </m:r>
                        </m:e>
                        <m:sub>
                          <m:r>
                            <a:rPr kumimoji="1" lang="en-US" altLang="ja-JP" sz="2400" b="0" i="1" smtClean="0">
                              <a:solidFill>
                                <a:schemeClr val="tx1"/>
                              </a:solidFill>
                              <a:latin typeface="Cambria Math" panose="02040503050406030204" pitchFamily="18" charset="0"/>
                              <a:ea typeface="Cambria Math" panose="02040503050406030204" pitchFamily="18" charset="0"/>
                            </a:rPr>
                            <m:t>𝑙</m:t>
                          </m:r>
                          <m:r>
                            <a:rPr kumimoji="1" lang="en-US" altLang="ja-JP" sz="2400" b="0" i="1" smtClean="0">
                              <a:solidFill>
                                <a:schemeClr val="tx1"/>
                              </a:solidFill>
                              <a:latin typeface="Cambria Math" panose="02040503050406030204" pitchFamily="18" charset="0"/>
                              <a:ea typeface="Cambria Math" panose="02040503050406030204" pitchFamily="18" charset="0"/>
                            </a:rPr>
                            <m:t>+1</m:t>
                          </m:r>
                        </m:sub>
                        <m:sup>
                          <m:r>
                            <a:rPr kumimoji="1" lang="en-US" altLang="ja-JP" sz="2400" b="0" i="1" smtClean="0">
                              <a:solidFill>
                                <a:schemeClr val="tx1"/>
                              </a:solidFill>
                              <a:latin typeface="Cambria Math" panose="02040503050406030204" pitchFamily="18" charset="0"/>
                              <a:ea typeface="Cambria Math" panose="02040503050406030204" pitchFamily="18" charset="0"/>
                            </a:rPr>
                            <m:t>𝑘</m:t>
                          </m:r>
                        </m:sup>
                      </m:sSubSup>
                      <m:r>
                        <a:rPr kumimoji="1" lang="en-US" altLang="ja-JP" sz="2400" i="1" smtClean="0">
                          <a:solidFill>
                            <a:schemeClr val="tx1"/>
                          </a:solidFill>
                          <a:latin typeface="Cambria Math" panose="02040503050406030204" pitchFamily="18" charset="0"/>
                          <a:ea typeface="Cambria Math" panose="02040503050406030204" pitchFamily="18" charset="0"/>
                        </a:rPr>
                        <m:t>=</m:t>
                      </m:r>
                    </m:oMath>
                  </a14:m>
                  <a:r>
                    <a:rPr kumimoji="1" lang="en-US" altLang="ja-JP" sz="24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kumimoji="1" lang="en-US" altLang="ja-JP" sz="2400" i="1">
                              <a:solidFill>
                                <a:schemeClr val="tx1"/>
                              </a:solidFill>
                              <a:latin typeface="Cambria Math" panose="02040503050406030204" pitchFamily="18" charset="0"/>
                              <a:ea typeface="Cambria Math" panose="02040503050406030204" pitchFamily="18" charset="0"/>
                            </a:rPr>
                          </m:ctrlPr>
                        </m:sSubSupPr>
                        <m:e>
                          <m:r>
                            <a:rPr kumimoji="1" lang="en-US" altLang="ja-JP" sz="2400" i="1">
                              <a:solidFill>
                                <a:schemeClr val="tx1"/>
                              </a:solidFill>
                              <a:latin typeface="Cambria Math" panose="02040503050406030204" pitchFamily="18" charset="0"/>
                              <a:ea typeface="Cambria Math" panose="02040503050406030204" pitchFamily="18" charset="0"/>
                            </a:rPr>
                            <m:t>𝑤</m:t>
                          </m:r>
                        </m:e>
                        <m:sub>
                          <m:r>
                            <a:rPr kumimoji="1" lang="en-US" altLang="ja-JP" sz="2400" i="1">
                              <a:solidFill>
                                <a:schemeClr val="tx1"/>
                              </a:solidFill>
                              <a:latin typeface="Cambria Math" panose="02040503050406030204" pitchFamily="18" charset="0"/>
                              <a:ea typeface="Cambria Math" panose="02040503050406030204" pitchFamily="18" charset="0"/>
                            </a:rPr>
                            <m:t>𝑙</m:t>
                          </m:r>
                        </m:sub>
                        <m:sup>
                          <m:r>
                            <a:rPr kumimoji="1" lang="en-US" altLang="ja-JP" sz="2400" i="1">
                              <a:solidFill>
                                <a:schemeClr val="tx1"/>
                              </a:solidFill>
                              <a:latin typeface="Cambria Math" panose="02040503050406030204" pitchFamily="18" charset="0"/>
                              <a:ea typeface="Cambria Math" panose="02040503050406030204" pitchFamily="18" charset="0"/>
                            </a:rPr>
                            <m:t>𝑘</m:t>
                          </m:r>
                        </m:sup>
                      </m:sSubSup>
                      <m:r>
                        <a:rPr kumimoji="1" lang="en-US" altLang="ja-JP" sz="2400" b="0" i="0" smtClean="0">
                          <a:solidFill>
                            <a:schemeClr val="tx1"/>
                          </a:solidFill>
                          <a:latin typeface="Cambria Math" panose="02040503050406030204" pitchFamily="18" charset="0"/>
                          <a:ea typeface="Cambria Math" panose="02040503050406030204" pitchFamily="18" charset="0"/>
                        </a:rPr>
                        <m:t> − </m:t>
                      </m:r>
                      <m:r>
                        <a:rPr kumimoji="1" lang="ja-JP" altLang="en-US" sz="2400" b="0" i="1" smtClean="0">
                          <a:solidFill>
                            <a:schemeClr val="tx1"/>
                          </a:solidFill>
                          <a:latin typeface="Cambria Math" panose="02040503050406030204" pitchFamily="18" charset="0"/>
                        </a:rPr>
                        <m:t>𝜂</m:t>
                      </m:r>
                      <m:f>
                        <m:fPr>
                          <m:ctrlPr>
                            <a:rPr kumimoji="1" lang="en-US" altLang="ja-JP" sz="2400" b="0" i="1" smtClean="0">
                              <a:solidFill>
                                <a:schemeClr val="tx1"/>
                              </a:solidFill>
                              <a:latin typeface="Cambria Math" panose="02040503050406030204" pitchFamily="18" charset="0"/>
                              <a:ea typeface="Cambria Math" panose="02040503050406030204" pitchFamily="18" charset="0"/>
                            </a:rPr>
                          </m:ctrlPr>
                        </m:fPr>
                        <m:num>
                          <m:r>
                            <a:rPr kumimoji="1" lang="en-US" altLang="ja-JP" sz="2400" b="0" i="1" smtClean="0">
                              <a:solidFill>
                                <a:schemeClr val="tx1"/>
                              </a:solidFill>
                              <a:latin typeface="Cambria Math" panose="02040503050406030204" pitchFamily="18" charset="0"/>
                              <a:ea typeface="Cambria Math" panose="02040503050406030204" pitchFamily="18" charset="0"/>
                            </a:rPr>
                            <m:t>𝜕</m:t>
                          </m:r>
                          <m:r>
                            <a:rPr kumimoji="1" lang="en-US" altLang="ja-JP" sz="2400" b="0" i="1" smtClean="0">
                              <a:solidFill>
                                <a:schemeClr val="tx1"/>
                              </a:solidFill>
                              <a:latin typeface="Cambria Math" panose="02040503050406030204" pitchFamily="18" charset="0"/>
                              <a:ea typeface="Cambria Math" panose="02040503050406030204" pitchFamily="18" charset="0"/>
                            </a:rPr>
                            <m:t>𝐸</m:t>
                          </m:r>
                        </m:num>
                        <m:den>
                          <m:r>
                            <a:rPr kumimoji="1" lang="en-US" altLang="ja-JP" sz="2400" b="0" i="1" smtClean="0">
                              <a:solidFill>
                                <a:schemeClr val="tx1"/>
                              </a:solidFill>
                              <a:latin typeface="Cambria Math" panose="02040503050406030204" pitchFamily="18" charset="0"/>
                              <a:ea typeface="Cambria Math" panose="02040503050406030204" pitchFamily="18" charset="0"/>
                            </a:rPr>
                            <m:t>𝜕</m:t>
                          </m:r>
                          <m:sSubSup>
                            <m:sSubSupPr>
                              <m:ctrlPr>
                                <a:rPr kumimoji="1" lang="en-US" altLang="ja-JP" sz="2400" i="1">
                                  <a:solidFill>
                                    <a:schemeClr val="tx1"/>
                                  </a:solidFill>
                                  <a:latin typeface="Cambria Math" panose="02040503050406030204" pitchFamily="18" charset="0"/>
                                  <a:ea typeface="Cambria Math" panose="02040503050406030204" pitchFamily="18" charset="0"/>
                                </a:rPr>
                              </m:ctrlPr>
                            </m:sSubSupPr>
                            <m:e>
                              <m:r>
                                <a:rPr kumimoji="1" lang="en-US" altLang="ja-JP" sz="2400" i="1">
                                  <a:solidFill>
                                    <a:schemeClr val="tx1"/>
                                  </a:solidFill>
                                  <a:latin typeface="Cambria Math" panose="02040503050406030204" pitchFamily="18" charset="0"/>
                                  <a:ea typeface="Cambria Math" panose="02040503050406030204" pitchFamily="18" charset="0"/>
                                </a:rPr>
                                <m:t>𝑤</m:t>
                              </m:r>
                            </m:e>
                            <m:sub>
                              <m:r>
                                <a:rPr kumimoji="1" lang="en-US" altLang="ja-JP" sz="2400" i="1">
                                  <a:solidFill>
                                    <a:schemeClr val="tx1"/>
                                  </a:solidFill>
                                  <a:latin typeface="Cambria Math" panose="02040503050406030204" pitchFamily="18" charset="0"/>
                                  <a:ea typeface="Cambria Math" panose="02040503050406030204" pitchFamily="18" charset="0"/>
                                </a:rPr>
                                <m:t>𝑙</m:t>
                              </m:r>
                            </m:sub>
                            <m:sup>
                              <m:r>
                                <a:rPr kumimoji="1" lang="en-US" altLang="ja-JP" sz="2400" i="1">
                                  <a:solidFill>
                                    <a:schemeClr val="tx1"/>
                                  </a:solidFill>
                                  <a:latin typeface="Cambria Math" panose="02040503050406030204" pitchFamily="18" charset="0"/>
                                  <a:ea typeface="Cambria Math" panose="02040503050406030204" pitchFamily="18" charset="0"/>
                                </a:rPr>
                                <m:t>𝑘</m:t>
                              </m:r>
                            </m:sup>
                          </m:sSubSup>
                        </m:den>
                      </m:f>
                    </m:oMath>
                  </a14:m>
                  <a:br>
                    <a:rPr kumimoji="1" lang="en-US" altLang="ja-JP" sz="2400" dirty="0">
                      <a:solidFill>
                        <a:schemeClr val="tx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r>
                          <a:rPr kumimoji="1" lang="en-US" altLang="ja-JP" sz="2400" b="0" i="0" smtClean="0">
                            <a:latin typeface="Cambria Math" panose="02040503050406030204" pitchFamily="18" charset="0"/>
                            <a:ea typeface="Cambria Math" panose="02040503050406030204" pitchFamily="18" charset="0"/>
                          </a:rPr>
                          <m:t>=</m:t>
                        </m:r>
                        <m:sSubSup>
                          <m:sSubSupPr>
                            <m:ctrlPr>
                              <a:rPr kumimoji="1" lang="en-US" altLang="ja-JP" sz="2400" i="1">
                                <a:latin typeface="Cambria Math" panose="02040503050406030204" pitchFamily="18" charset="0"/>
                                <a:ea typeface="Cambria Math" panose="02040503050406030204" pitchFamily="18" charset="0"/>
                              </a:rPr>
                            </m:ctrlPr>
                          </m:sSubSupPr>
                          <m:e>
                            <m:r>
                              <a:rPr kumimoji="1" lang="en-US" altLang="ja-JP" sz="2400" i="1">
                                <a:latin typeface="Cambria Math" panose="02040503050406030204" pitchFamily="18" charset="0"/>
                                <a:ea typeface="Cambria Math" panose="02040503050406030204" pitchFamily="18" charset="0"/>
                              </a:rPr>
                              <m:t>𝑤</m:t>
                            </m:r>
                          </m:e>
                          <m:sub>
                            <m:r>
                              <a:rPr kumimoji="1" lang="en-US" altLang="ja-JP" sz="2400" i="1">
                                <a:latin typeface="Cambria Math" panose="02040503050406030204" pitchFamily="18" charset="0"/>
                                <a:ea typeface="Cambria Math" panose="02040503050406030204" pitchFamily="18" charset="0"/>
                              </a:rPr>
                              <m:t>𝑙</m:t>
                            </m:r>
                          </m:sub>
                          <m:sup>
                            <m:r>
                              <a:rPr kumimoji="1" lang="en-US" altLang="ja-JP" sz="2400" i="1">
                                <a:latin typeface="Cambria Math" panose="02040503050406030204" pitchFamily="18" charset="0"/>
                                <a:ea typeface="Cambria Math" panose="02040503050406030204" pitchFamily="18" charset="0"/>
                              </a:rPr>
                              <m:t>𝑘</m:t>
                            </m:r>
                          </m:sup>
                        </m:sSubSup>
                        <m:r>
                          <a:rPr kumimoji="1" lang="en-US" altLang="ja-JP" sz="2400">
                            <a:latin typeface="Cambria Math" panose="02040503050406030204" pitchFamily="18" charset="0"/>
                            <a:ea typeface="Cambria Math" panose="02040503050406030204" pitchFamily="18" charset="0"/>
                          </a:rPr>
                          <m:t> − </m:t>
                        </m:r>
                        <m:r>
                          <a:rPr kumimoji="1" lang="ja-JP" altLang="en-US" sz="2400" i="1">
                            <a:latin typeface="Cambria Math" panose="02040503050406030204" pitchFamily="18" charset="0"/>
                          </a:rPr>
                          <m:t>𝜂</m:t>
                        </m:r>
                        <m:f>
                          <m:fPr>
                            <m:ctrlPr>
                              <a:rPr kumimoji="1" lang="en-US" altLang="ja-JP" sz="2400" i="1">
                                <a:latin typeface="Cambria Math" panose="02040503050406030204" pitchFamily="18" charset="0"/>
                                <a:ea typeface="Cambria Math" panose="02040503050406030204" pitchFamily="18" charset="0"/>
                              </a:rPr>
                            </m:ctrlPr>
                          </m:fPr>
                          <m:num>
                            <m:r>
                              <a:rPr kumimoji="1" lang="en-US" altLang="ja-JP" sz="2400" i="1">
                                <a:latin typeface="Cambria Math" panose="02040503050406030204" pitchFamily="18" charset="0"/>
                                <a:ea typeface="Cambria Math" panose="02040503050406030204" pitchFamily="18" charset="0"/>
                              </a:rPr>
                              <m:t>𝜕</m:t>
                            </m:r>
                            <m:r>
                              <a:rPr kumimoji="1" lang="en-US" altLang="ja-JP" sz="2400" i="1">
                                <a:latin typeface="Cambria Math" panose="02040503050406030204" pitchFamily="18" charset="0"/>
                                <a:ea typeface="Cambria Math" panose="02040503050406030204" pitchFamily="18" charset="0"/>
                              </a:rPr>
                              <m:t>𝐸</m:t>
                            </m:r>
                          </m:num>
                          <m:den>
                            <m:r>
                              <a:rPr kumimoji="1" lang="en-US" altLang="ja-JP" sz="2400" i="1">
                                <a:latin typeface="Cambria Math" panose="02040503050406030204" pitchFamily="18" charset="0"/>
                                <a:ea typeface="Cambria Math" panose="02040503050406030204" pitchFamily="18" charset="0"/>
                              </a:rPr>
                              <m:t>𝜕</m:t>
                            </m:r>
                            <m:sSubSup>
                              <m:sSubSupPr>
                                <m:ctrlPr>
                                  <a:rPr kumimoji="1" lang="en-US" altLang="ja-JP" sz="2400" i="1">
                                    <a:latin typeface="Cambria Math" panose="02040503050406030204" pitchFamily="18" charset="0"/>
                                    <a:ea typeface="Cambria Math" panose="02040503050406030204" pitchFamily="18" charset="0"/>
                                  </a:rPr>
                                </m:ctrlPr>
                              </m:sSubSupPr>
                              <m:e>
                                <m:r>
                                  <a:rPr kumimoji="1" lang="en-US" altLang="ja-JP" sz="2400" i="1">
                                    <a:latin typeface="Cambria Math" panose="02040503050406030204" pitchFamily="18" charset="0"/>
                                    <a:ea typeface="Cambria Math" panose="02040503050406030204" pitchFamily="18" charset="0"/>
                                  </a:rPr>
                                  <m:t>𝑖</m:t>
                                </m:r>
                              </m:e>
                              <m:sub>
                                <m:r>
                                  <a:rPr kumimoji="1" lang="en-US" altLang="ja-JP" sz="2400" i="1">
                                    <a:latin typeface="Cambria Math" panose="02040503050406030204" pitchFamily="18" charset="0"/>
                                    <a:ea typeface="Cambria Math" panose="02040503050406030204" pitchFamily="18" charset="0"/>
                                  </a:rPr>
                                  <m:t>𝑙</m:t>
                                </m:r>
                              </m:sub>
                              <m:sup>
                                <m:r>
                                  <a:rPr kumimoji="1" lang="en-US" altLang="ja-JP" sz="2400" i="1">
                                    <a:latin typeface="Cambria Math" panose="02040503050406030204" pitchFamily="18" charset="0"/>
                                    <a:ea typeface="Cambria Math" panose="02040503050406030204" pitchFamily="18" charset="0"/>
                                  </a:rPr>
                                  <m:t>𝑘</m:t>
                                </m:r>
                              </m:sup>
                            </m:sSubSup>
                          </m:den>
                        </m:f>
                        <m:r>
                          <a:rPr kumimoji="1" lang="en-US" altLang="ja-JP" sz="2400" i="1">
                            <a:latin typeface="Cambria Math" panose="02040503050406030204" pitchFamily="18" charset="0"/>
                            <a:ea typeface="Cambria Math" panose="02040503050406030204" pitchFamily="18" charset="0"/>
                          </a:rPr>
                          <m:t>×</m:t>
                        </m:r>
                        <m:f>
                          <m:fPr>
                            <m:ctrlPr>
                              <a:rPr kumimoji="1" lang="en-US" altLang="ja-JP" sz="2400" i="1">
                                <a:latin typeface="Cambria Math" panose="02040503050406030204" pitchFamily="18" charset="0"/>
                                <a:ea typeface="Cambria Math" panose="02040503050406030204" pitchFamily="18" charset="0"/>
                              </a:rPr>
                            </m:ctrlPr>
                          </m:fPr>
                          <m:num>
                            <m:r>
                              <a:rPr kumimoji="1" lang="ja-JP" altLang="en-US" sz="2400" i="1">
                                <a:latin typeface="Cambria Math" panose="02040503050406030204" pitchFamily="18" charset="0"/>
                                <a:ea typeface="Cambria Math" panose="02040503050406030204" pitchFamily="18" charset="0"/>
                              </a:rPr>
                              <m:t>𝜕</m:t>
                            </m:r>
                            <m:sSubSup>
                              <m:sSubSupPr>
                                <m:ctrlPr>
                                  <a:rPr kumimoji="1" lang="en-US" altLang="ja-JP" sz="2400" i="1">
                                    <a:latin typeface="Cambria Math" panose="02040503050406030204" pitchFamily="18" charset="0"/>
                                    <a:ea typeface="Cambria Math" panose="02040503050406030204" pitchFamily="18" charset="0"/>
                                  </a:rPr>
                                </m:ctrlPr>
                              </m:sSubSupPr>
                              <m:e>
                                <m:r>
                                  <a:rPr kumimoji="1" lang="en-US" altLang="ja-JP" sz="2400" i="1">
                                    <a:latin typeface="Cambria Math" panose="02040503050406030204" pitchFamily="18" charset="0"/>
                                    <a:ea typeface="Cambria Math" panose="02040503050406030204" pitchFamily="18" charset="0"/>
                                  </a:rPr>
                                  <m:t>𝑖</m:t>
                                </m:r>
                              </m:e>
                              <m:sub>
                                <m:r>
                                  <a:rPr kumimoji="1" lang="en-US" altLang="ja-JP" sz="2400" i="1">
                                    <a:latin typeface="Cambria Math" panose="02040503050406030204" pitchFamily="18" charset="0"/>
                                    <a:ea typeface="Cambria Math" panose="02040503050406030204" pitchFamily="18" charset="0"/>
                                  </a:rPr>
                                  <m:t>𝑙</m:t>
                                </m:r>
                              </m:sub>
                              <m:sup>
                                <m:r>
                                  <a:rPr kumimoji="1" lang="en-US" altLang="ja-JP" sz="2400" i="1">
                                    <a:latin typeface="Cambria Math" panose="02040503050406030204" pitchFamily="18" charset="0"/>
                                    <a:ea typeface="Cambria Math" panose="02040503050406030204" pitchFamily="18" charset="0"/>
                                  </a:rPr>
                                  <m:t>𝑘</m:t>
                                </m:r>
                              </m:sup>
                            </m:sSubSup>
                          </m:num>
                          <m:den>
                            <m:sSubSup>
                              <m:sSubSupPr>
                                <m:ctrlPr>
                                  <a:rPr kumimoji="1" lang="en-US" altLang="ja-JP" sz="2400" i="1">
                                    <a:latin typeface="Cambria Math" panose="02040503050406030204" pitchFamily="18" charset="0"/>
                                    <a:ea typeface="Cambria Math" panose="02040503050406030204" pitchFamily="18" charset="0"/>
                                  </a:rPr>
                                </m:ctrlPr>
                              </m:sSubSupPr>
                              <m:e>
                                <m:r>
                                  <a:rPr kumimoji="1" lang="ja-JP" altLang="en-US" sz="2400" i="1">
                                    <a:latin typeface="Cambria Math" panose="02040503050406030204" pitchFamily="18" charset="0"/>
                                    <a:ea typeface="Cambria Math" panose="02040503050406030204" pitchFamily="18" charset="0"/>
                                  </a:rPr>
                                  <m:t>𝜕</m:t>
                                </m:r>
                                <m:r>
                                  <a:rPr kumimoji="1" lang="en-US" altLang="ja-JP" sz="2400" i="1">
                                    <a:latin typeface="Cambria Math" panose="02040503050406030204" pitchFamily="18" charset="0"/>
                                    <a:ea typeface="Cambria Math" panose="02040503050406030204" pitchFamily="18" charset="0"/>
                                  </a:rPr>
                                  <m:t>𝑤</m:t>
                                </m:r>
                              </m:e>
                              <m:sub>
                                <m:r>
                                  <a:rPr kumimoji="1" lang="en-US" altLang="ja-JP" sz="2400" i="1">
                                    <a:latin typeface="Cambria Math" panose="02040503050406030204" pitchFamily="18" charset="0"/>
                                    <a:ea typeface="Cambria Math" panose="02040503050406030204" pitchFamily="18" charset="0"/>
                                  </a:rPr>
                                  <m:t>𝑙</m:t>
                                </m:r>
                              </m:sub>
                              <m:sup>
                                <m:r>
                                  <a:rPr kumimoji="1" lang="en-US" altLang="ja-JP" sz="2400" i="1">
                                    <a:latin typeface="Cambria Math" panose="02040503050406030204" pitchFamily="18" charset="0"/>
                                    <a:ea typeface="Cambria Math" panose="02040503050406030204" pitchFamily="18" charset="0"/>
                                  </a:rPr>
                                  <m:t>𝑘</m:t>
                                </m:r>
                              </m:sup>
                            </m:sSubSup>
                          </m:den>
                        </m:f>
                      </m:oMath>
                      <m:oMath xmlns:m="http://schemas.openxmlformats.org/officeDocument/2006/math">
                        <m:sSubSup>
                          <m:sSubSupPr>
                            <m:ctrlPr>
                              <a:rPr kumimoji="1" lang="en-US" altLang="ja-JP" sz="2400" i="1">
                                <a:solidFill>
                                  <a:prstClr val="black"/>
                                </a:solidFill>
                                <a:latin typeface="Cambria Math" panose="02040503050406030204" pitchFamily="18" charset="0"/>
                                <a:ea typeface="Cambria Math" panose="02040503050406030204" pitchFamily="18" charset="0"/>
                              </a:rPr>
                            </m:ctrlPr>
                          </m:sSubSupPr>
                          <m:e>
                            <m:r>
                              <a:rPr kumimoji="1" lang="en-US" altLang="ja-JP" sz="2400" b="0" i="1" smtClean="0">
                                <a:solidFill>
                                  <a:prstClr val="black"/>
                                </a:solidFill>
                                <a:latin typeface="Cambria Math" panose="02040503050406030204" pitchFamily="18" charset="0"/>
                                <a:ea typeface="Cambria Math" panose="02040503050406030204" pitchFamily="18" charset="0"/>
                              </a:rPr>
                              <m:t>=</m:t>
                            </m:r>
                            <m:r>
                              <a:rPr kumimoji="1" lang="en-US" altLang="ja-JP" sz="2400" i="1">
                                <a:solidFill>
                                  <a:prstClr val="black"/>
                                </a:solidFill>
                                <a:latin typeface="Cambria Math" panose="02040503050406030204" pitchFamily="18" charset="0"/>
                                <a:ea typeface="Cambria Math" panose="02040503050406030204" pitchFamily="18" charset="0"/>
                              </a:rPr>
                              <m:t>𝑤</m:t>
                            </m:r>
                          </m:e>
                          <m:sub>
                            <m:r>
                              <a:rPr kumimoji="1" lang="en-US" altLang="ja-JP" sz="2400" i="1">
                                <a:solidFill>
                                  <a:prstClr val="black"/>
                                </a:solidFill>
                                <a:latin typeface="Cambria Math" panose="02040503050406030204" pitchFamily="18" charset="0"/>
                                <a:ea typeface="Cambria Math" panose="02040503050406030204" pitchFamily="18" charset="0"/>
                              </a:rPr>
                              <m:t>𝑙</m:t>
                            </m:r>
                          </m:sub>
                          <m:sup>
                            <m:r>
                              <a:rPr kumimoji="1" lang="en-US" altLang="ja-JP" sz="2400" i="1">
                                <a:solidFill>
                                  <a:prstClr val="black"/>
                                </a:solidFill>
                                <a:latin typeface="Cambria Math" panose="02040503050406030204" pitchFamily="18" charset="0"/>
                                <a:ea typeface="Cambria Math" panose="02040503050406030204" pitchFamily="18" charset="0"/>
                              </a:rPr>
                              <m:t>𝑘</m:t>
                            </m:r>
                          </m:sup>
                        </m:sSubSup>
                        <m:r>
                          <a:rPr kumimoji="1" lang="en-US" altLang="ja-JP" sz="2400">
                            <a:solidFill>
                              <a:prstClr val="black"/>
                            </a:solidFill>
                            <a:latin typeface="Cambria Math" panose="02040503050406030204" pitchFamily="18" charset="0"/>
                            <a:ea typeface="Cambria Math" panose="02040503050406030204" pitchFamily="18" charset="0"/>
                          </a:rPr>
                          <m:t> − </m:t>
                        </m:r>
                        <m:r>
                          <a:rPr kumimoji="1" lang="ja-JP" altLang="en-US" sz="2400" i="1">
                            <a:solidFill>
                              <a:prstClr val="black"/>
                            </a:solidFill>
                            <a:latin typeface="Cambria Math" panose="02040503050406030204" pitchFamily="18" charset="0"/>
                          </a:rPr>
                          <m:t>𝜂</m:t>
                        </m:r>
                        <m:f>
                          <m:fPr>
                            <m:ctrlPr>
                              <a:rPr kumimoji="1" lang="en-US" altLang="ja-JP" sz="2400" i="1">
                                <a:solidFill>
                                  <a:prstClr val="black"/>
                                </a:solidFill>
                                <a:latin typeface="Cambria Math" panose="02040503050406030204" pitchFamily="18" charset="0"/>
                                <a:ea typeface="Cambria Math" panose="02040503050406030204" pitchFamily="18" charset="0"/>
                              </a:rPr>
                            </m:ctrlPr>
                          </m:fPr>
                          <m:num>
                            <m:r>
                              <a:rPr kumimoji="1" lang="en-US" altLang="ja-JP" sz="2400" i="1">
                                <a:solidFill>
                                  <a:prstClr val="black"/>
                                </a:solidFill>
                                <a:latin typeface="Cambria Math" panose="02040503050406030204" pitchFamily="18" charset="0"/>
                                <a:ea typeface="Cambria Math" panose="02040503050406030204" pitchFamily="18" charset="0"/>
                              </a:rPr>
                              <m:t>𝜕</m:t>
                            </m:r>
                            <m:r>
                              <a:rPr kumimoji="1" lang="en-US" altLang="ja-JP" sz="2400" i="1">
                                <a:solidFill>
                                  <a:prstClr val="black"/>
                                </a:solidFill>
                                <a:latin typeface="Cambria Math" panose="02040503050406030204" pitchFamily="18" charset="0"/>
                                <a:ea typeface="Cambria Math" panose="02040503050406030204" pitchFamily="18" charset="0"/>
                              </a:rPr>
                              <m:t>𝐸</m:t>
                            </m:r>
                          </m:num>
                          <m:den>
                            <m:r>
                              <a:rPr kumimoji="1" lang="en-US" altLang="ja-JP" sz="2400" i="1">
                                <a:solidFill>
                                  <a:prstClr val="black"/>
                                </a:solidFill>
                                <a:latin typeface="Cambria Math" panose="02040503050406030204" pitchFamily="18" charset="0"/>
                                <a:ea typeface="Cambria Math" panose="02040503050406030204" pitchFamily="18" charset="0"/>
                              </a:rPr>
                              <m:t>𝜕</m:t>
                            </m:r>
                            <m:sSubSup>
                              <m:sSubSupPr>
                                <m:ctrlPr>
                                  <a:rPr kumimoji="1" lang="en-US" altLang="ja-JP" sz="2400" i="1">
                                    <a:solidFill>
                                      <a:prstClr val="black"/>
                                    </a:solidFill>
                                    <a:latin typeface="Cambria Math" panose="02040503050406030204" pitchFamily="18" charset="0"/>
                                    <a:ea typeface="Cambria Math" panose="02040503050406030204" pitchFamily="18" charset="0"/>
                                  </a:rPr>
                                </m:ctrlPr>
                              </m:sSubSupPr>
                              <m:e>
                                <m:r>
                                  <a:rPr kumimoji="1" lang="en-US" altLang="ja-JP" sz="2400" i="1">
                                    <a:solidFill>
                                      <a:prstClr val="black"/>
                                    </a:solidFill>
                                    <a:latin typeface="Cambria Math" panose="02040503050406030204" pitchFamily="18" charset="0"/>
                                    <a:ea typeface="Cambria Math" panose="02040503050406030204" pitchFamily="18" charset="0"/>
                                  </a:rPr>
                                  <m:t>𝑦</m:t>
                                </m:r>
                              </m:e>
                              <m:sub>
                                <m:r>
                                  <a:rPr kumimoji="1" lang="en-US" altLang="ja-JP" sz="2400" i="1">
                                    <a:solidFill>
                                      <a:prstClr val="black"/>
                                    </a:solidFill>
                                    <a:latin typeface="Cambria Math" panose="02040503050406030204" pitchFamily="18" charset="0"/>
                                    <a:ea typeface="Cambria Math" panose="02040503050406030204" pitchFamily="18" charset="0"/>
                                  </a:rPr>
                                  <m:t>𝑙</m:t>
                                </m:r>
                              </m:sub>
                              <m:sup>
                                <m:r>
                                  <a:rPr kumimoji="1" lang="en-US" altLang="ja-JP" sz="2400" i="1">
                                    <a:solidFill>
                                      <a:prstClr val="black"/>
                                    </a:solidFill>
                                    <a:latin typeface="Cambria Math" panose="02040503050406030204" pitchFamily="18" charset="0"/>
                                    <a:ea typeface="Cambria Math" panose="02040503050406030204" pitchFamily="18" charset="0"/>
                                  </a:rPr>
                                  <m:t>𝑘</m:t>
                                </m:r>
                              </m:sup>
                            </m:sSubSup>
                          </m:den>
                        </m:f>
                        <m:r>
                          <a:rPr kumimoji="1" lang="en-US" altLang="ja-JP" sz="2400" i="1">
                            <a:solidFill>
                              <a:prstClr val="black"/>
                            </a:solidFill>
                            <a:latin typeface="Cambria Math" panose="02040503050406030204" pitchFamily="18" charset="0"/>
                            <a:ea typeface="Cambria Math" panose="02040503050406030204" pitchFamily="18" charset="0"/>
                          </a:rPr>
                          <m:t>×</m:t>
                        </m:r>
                        <m:f>
                          <m:fPr>
                            <m:ctrlPr>
                              <a:rPr kumimoji="1" lang="en-US" altLang="ja-JP" sz="2400" i="1">
                                <a:solidFill>
                                  <a:prstClr val="black"/>
                                </a:solidFill>
                                <a:latin typeface="Cambria Math" panose="02040503050406030204" pitchFamily="18" charset="0"/>
                                <a:ea typeface="Cambria Math" panose="02040503050406030204" pitchFamily="18" charset="0"/>
                              </a:rPr>
                            </m:ctrlPr>
                          </m:fPr>
                          <m:num>
                            <m:sSubSup>
                              <m:sSubSupPr>
                                <m:ctrlPr>
                                  <a:rPr kumimoji="1" lang="en-US" altLang="ja-JP" sz="2400" i="1">
                                    <a:solidFill>
                                      <a:prstClr val="black"/>
                                    </a:solidFill>
                                    <a:latin typeface="Cambria Math" panose="02040503050406030204" pitchFamily="18" charset="0"/>
                                    <a:ea typeface="Cambria Math" panose="02040503050406030204" pitchFamily="18" charset="0"/>
                                  </a:rPr>
                                </m:ctrlPr>
                              </m:sSubSupPr>
                              <m:e>
                                <m:r>
                                  <a:rPr kumimoji="1" lang="ja-JP" altLang="en-US" sz="2400" i="1">
                                    <a:solidFill>
                                      <a:prstClr val="black"/>
                                    </a:solidFill>
                                    <a:latin typeface="Cambria Math" panose="02040503050406030204" pitchFamily="18" charset="0"/>
                                    <a:ea typeface="Cambria Math" panose="02040503050406030204" pitchFamily="18" charset="0"/>
                                  </a:rPr>
                                  <m:t>𝜕</m:t>
                                </m:r>
                                <m:r>
                                  <a:rPr kumimoji="1" lang="en-US" altLang="ja-JP" sz="2400" i="1">
                                    <a:solidFill>
                                      <a:prstClr val="black"/>
                                    </a:solidFill>
                                    <a:latin typeface="Cambria Math" panose="02040503050406030204" pitchFamily="18" charset="0"/>
                                    <a:ea typeface="Cambria Math" panose="02040503050406030204" pitchFamily="18" charset="0"/>
                                  </a:rPr>
                                  <m:t>𝑦</m:t>
                                </m:r>
                              </m:e>
                              <m:sub>
                                <m:r>
                                  <a:rPr kumimoji="1" lang="en-US" altLang="ja-JP" sz="2400" i="1">
                                    <a:solidFill>
                                      <a:prstClr val="black"/>
                                    </a:solidFill>
                                    <a:latin typeface="Cambria Math" panose="02040503050406030204" pitchFamily="18" charset="0"/>
                                    <a:ea typeface="Cambria Math" panose="02040503050406030204" pitchFamily="18" charset="0"/>
                                  </a:rPr>
                                  <m:t>𝑙</m:t>
                                </m:r>
                              </m:sub>
                              <m:sup>
                                <m:r>
                                  <a:rPr kumimoji="1" lang="en-US" altLang="ja-JP" sz="2400" i="1">
                                    <a:solidFill>
                                      <a:prstClr val="black"/>
                                    </a:solidFill>
                                    <a:latin typeface="Cambria Math" panose="02040503050406030204" pitchFamily="18" charset="0"/>
                                    <a:ea typeface="Cambria Math" panose="02040503050406030204" pitchFamily="18" charset="0"/>
                                  </a:rPr>
                                  <m:t>𝑘</m:t>
                                </m:r>
                              </m:sup>
                            </m:sSubSup>
                          </m:num>
                          <m:den>
                            <m:r>
                              <a:rPr kumimoji="1" lang="en-US" altLang="ja-JP" sz="2400" i="1">
                                <a:solidFill>
                                  <a:prstClr val="black"/>
                                </a:solidFill>
                                <a:latin typeface="Cambria Math" panose="02040503050406030204" pitchFamily="18" charset="0"/>
                                <a:ea typeface="Cambria Math" panose="02040503050406030204" pitchFamily="18" charset="0"/>
                              </a:rPr>
                              <m:t>𝜕</m:t>
                            </m:r>
                            <m:sSubSup>
                              <m:sSubSupPr>
                                <m:ctrlPr>
                                  <a:rPr kumimoji="1" lang="en-US" altLang="ja-JP" sz="2400" i="1">
                                    <a:solidFill>
                                      <a:prstClr val="black"/>
                                    </a:solidFill>
                                    <a:latin typeface="Cambria Math" panose="02040503050406030204" pitchFamily="18" charset="0"/>
                                    <a:ea typeface="Cambria Math" panose="02040503050406030204" pitchFamily="18" charset="0"/>
                                  </a:rPr>
                                </m:ctrlPr>
                              </m:sSubSupPr>
                              <m:e>
                                <m:r>
                                  <a:rPr kumimoji="1" lang="en-US" altLang="ja-JP" sz="2400" i="1">
                                    <a:solidFill>
                                      <a:prstClr val="black"/>
                                    </a:solidFill>
                                    <a:latin typeface="Cambria Math" panose="02040503050406030204" pitchFamily="18" charset="0"/>
                                    <a:ea typeface="Cambria Math" panose="02040503050406030204" pitchFamily="18" charset="0"/>
                                  </a:rPr>
                                  <m:t>𝑖</m:t>
                                </m:r>
                              </m:e>
                              <m:sub>
                                <m:r>
                                  <a:rPr kumimoji="1" lang="en-US" altLang="ja-JP" sz="2400" i="1">
                                    <a:solidFill>
                                      <a:prstClr val="black"/>
                                    </a:solidFill>
                                    <a:latin typeface="Cambria Math" panose="02040503050406030204" pitchFamily="18" charset="0"/>
                                    <a:ea typeface="Cambria Math" panose="02040503050406030204" pitchFamily="18" charset="0"/>
                                  </a:rPr>
                                  <m:t>𝑙</m:t>
                                </m:r>
                              </m:sub>
                              <m:sup>
                                <m:r>
                                  <a:rPr kumimoji="1" lang="en-US" altLang="ja-JP" sz="2400" i="1">
                                    <a:solidFill>
                                      <a:prstClr val="black"/>
                                    </a:solidFill>
                                    <a:latin typeface="Cambria Math" panose="02040503050406030204" pitchFamily="18" charset="0"/>
                                    <a:ea typeface="Cambria Math" panose="02040503050406030204" pitchFamily="18" charset="0"/>
                                  </a:rPr>
                                  <m:t>𝑘</m:t>
                                </m:r>
                              </m:sup>
                            </m:sSubSup>
                          </m:den>
                        </m:f>
                        <m:r>
                          <a:rPr kumimoji="1" lang="en-US" altLang="ja-JP" sz="2400" i="1">
                            <a:solidFill>
                              <a:prstClr val="black"/>
                            </a:solidFill>
                            <a:latin typeface="Cambria Math" panose="02040503050406030204" pitchFamily="18" charset="0"/>
                            <a:ea typeface="Cambria Math" panose="02040503050406030204" pitchFamily="18" charset="0"/>
                          </a:rPr>
                          <m:t>×</m:t>
                        </m:r>
                        <m:f>
                          <m:fPr>
                            <m:ctrlPr>
                              <a:rPr kumimoji="1" lang="en-US" altLang="ja-JP" sz="2400" i="1">
                                <a:solidFill>
                                  <a:prstClr val="black"/>
                                </a:solidFill>
                                <a:latin typeface="Cambria Math" panose="02040503050406030204" pitchFamily="18" charset="0"/>
                                <a:ea typeface="Cambria Math" panose="02040503050406030204" pitchFamily="18" charset="0"/>
                              </a:rPr>
                            </m:ctrlPr>
                          </m:fPr>
                          <m:num>
                            <m:r>
                              <a:rPr kumimoji="1" lang="ja-JP" altLang="en-US" sz="2400" i="1">
                                <a:solidFill>
                                  <a:prstClr val="black"/>
                                </a:solidFill>
                                <a:latin typeface="Cambria Math" panose="02040503050406030204" pitchFamily="18" charset="0"/>
                                <a:ea typeface="Cambria Math" panose="02040503050406030204" pitchFamily="18" charset="0"/>
                              </a:rPr>
                              <m:t>𝜕</m:t>
                            </m:r>
                            <m:sSubSup>
                              <m:sSubSupPr>
                                <m:ctrlPr>
                                  <a:rPr kumimoji="1" lang="en-US" altLang="ja-JP" sz="2400" i="1">
                                    <a:solidFill>
                                      <a:prstClr val="black"/>
                                    </a:solidFill>
                                    <a:latin typeface="Cambria Math" panose="02040503050406030204" pitchFamily="18" charset="0"/>
                                    <a:ea typeface="Cambria Math" panose="02040503050406030204" pitchFamily="18" charset="0"/>
                                  </a:rPr>
                                </m:ctrlPr>
                              </m:sSubSupPr>
                              <m:e>
                                <m:r>
                                  <a:rPr kumimoji="1" lang="en-US" altLang="ja-JP" sz="2400" i="1">
                                    <a:solidFill>
                                      <a:prstClr val="black"/>
                                    </a:solidFill>
                                    <a:latin typeface="Cambria Math" panose="02040503050406030204" pitchFamily="18" charset="0"/>
                                    <a:ea typeface="Cambria Math" panose="02040503050406030204" pitchFamily="18" charset="0"/>
                                  </a:rPr>
                                  <m:t>𝑖</m:t>
                                </m:r>
                              </m:e>
                              <m:sub>
                                <m:r>
                                  <a:rPr kumimoji="1" lang="en-US" altLang="ja-JP" sz="2400" i="1">
                                    <a:solidFill>
                                      <a:prstClr val="black"/>
                                    </a:solidFill>
                                    <a:latin typeface="Cambria Math" panose="02040503050406030204" pitchFamily="18" charset="0"/>
                                    <a:ea typeface="Cambria Math" panose="02040503050406030204" pitchFamily="18" charset="0"/>
                                  </a:rPr>
                                  <m:t>𝑙</m:t>
                                </m:r>
                              </m:sub>
                              <m:sup>
                                <m:r>
                                  <a:rPr kumimoji="1" lang="en-US" altLang="ja-JP" sz="2400" i="1">
                                    <a:solidFill>
                                      <a:prstClr val="black"/>
                                    </a:solidFill>
                                    <a:latin typeface="Cambria Math" panose="02040503050406030204" pitchFamily="18" charset="0"/>
                                    <a:ea typeface="Cambria Math" panose="02040503050406030204" pitchFamily="18" charset="0"/>
                                  </a:rPr>
                                  <m:t>𝑘</m:t>
                                </m:r>
                              </m:sup>
                            </m:sSubSup>
                          </m:num>
                          <m:den>
                            <m:sSubSup>
                              <m:sSubSupPr>
                                <m:ctrlPr>
                                  <a:rPr kumimoji="1" lang="en-US" altLang="ja-JP" sz="2400" i="1">
                                    <a:solidFill>
                                      <a:prstClr val="black"/>
                                    </a:solidFill>
                                    <a:latin typeface="Cambria Math" panose="02040503050406030204" pitchFamily="18" charset="0"/>
                                    <a:ea typeface="Cambria Math" panose="02040503050406030204" pitchFamily="18" charset="0"/>
                                  </a:rPr>
                                </m:ctrlPr>
                              </m:sSubSupPr>
                              <m:e>
                                <m:r>
                                  <a:rPr kumimoji="1" lang="ja-JP" altLang="en-US" sz="2400" i="1">
                                    <a:solidFill>
                                      <a:prstClr val="black"/>
                                    </a:solidFill>
                                    <a:latin typeface="Cambria Math" panose="02040503050406030204" pitchFamily="18" charset="0"/>
                                    <a:ea typeface="Cambria Math" panose="02040503050406030204" pitchFamily="18" charset="0"/>
                                  </a:rPr>
                                  <m:t>𝜕</m:t>
                                </m:r>
                                <m:r>
                                  <a:rPr kumimoji="1" lang="en-US" altLang="ja-JP" sz="2400" i="1">
                                    <a:solidFill>
                                      <a:prstClr val="black"/>
                                    </a:solidFill>
                                    <a:latin typeface="Cambria Math" panose="02040503050406030204" pitchFamily="18" charset="0"/>
                                    <a:ea typeface="Cambria Math" panose="02040503050406030204" pitchFamily="18" charset="0"/>
                                  </a:rPr>
                                  <m:t>𝑤</m:t>
                                </m:r>
                              </m:e>
                              <m:sub>
                                <m:r>
                                  <a:rPr kumimoji="1" lang="en-US" altLang="ja-JP" sz="2400" i="1">
                                    <a:solidFill>
                                      <a:prstClr val="black"/>
                                    </a:solidFill>
                                    <a:latin typeface="Cambria Math" panose="02040503050406030204" pitchFamily="18" charset="0"/>
                                    <a:ea typeface="Cambria Math" panose="02040503050406030204" pitchFamily="18" charset="0"/>
                                  </a:rPr>
                                  <m:t>𝑙</m:t>
                                </m:r>
                              </m:sub>
                              <m:sup>
                                <m:r>
                                  <a:rPr kumimoji="1" lang="en-US" altLang="ja-JP" sz="2400" i="1">
                                    <a:solidFill>
                                      <a:prstClr val="black"/>
                                    </a:solidFill>
                                    <a:latin typeface="Cambria Math" panose="02040503050406030204" pitchFamily="18" charset="0"/>
                                    <a:ea typeface="Cambria Math" panose="02040503050406030204" pitchFamily="18" charset="0"/>
                                  </a:rPr>
                                  <m:t>𝑘</m:t>
                                </m:r>
                              </m:sup>
                            </m:sSubSup>
                          </m:den>
                        </m:f>
                      </m:oMath>
                      <m:oMath xmlns:m="http://schemas.openxmlformats.org/officeDocument/2006/math">
                        <m:r>
                          <a:rPr kumimoji="1" lang="en-US" altLang="ja-JP" sz="2400" b="0" i="1" smtClean="0">
                            <a:solidFill>
                              <a:prstClr val="black"/>
                            </a:solidFill>
                            <a:latin typeface="Cambria Math" panose="02040503050406030204" pitchFamily="18" charset="0"/>
                            <a:ea typeface="Cambria Math" panose="02040503050406030204" pitchFamily="18" charset="0"/>
                          </a:rPr>
                          <m:t>=</m:t>
                        </m:r>
                        <m:sSubSup>
                          <m:sSubSupPr>
                            <m:ctrlPr>
                              <a:rPr kumimoji="1" lang="en-US" altLang="ja-JP" sz="2400" i="1">
                                <a:latin typeface="Cambria Math" panose="02040503050406030204" pitchFamily="18" charset="0"/>
                                <a:ea typeface="Cambria Math" panose="02040503050406030204" pitchFamily="18" charset="0"/>
                              </a:rPr>
                            </m:ctrlPr>
                          </m:sSubSupPr>
                          <m:e>
                            <m:r>
                              <a:rPr kumimoji="1" lang="en-US" altLang="ja-JP" sz="2400" i="1">
                                <a:latin typeface="Cambria Math" panose="02040503050406030204" pitchFamily="18" charset="0"/>
                                <a:ea typeface="Cambria Math" panose="02040503050406030204" pitchFamily="18" charset="0"/>
                              </a:rPr>
                              <m:t>𝑤</m:t>
                            </m:r>
                          </m:e>
                          <m:sub>
                            <m:r>
                              <a:rPr kumimoji="1" lang="en-US" altLang="ja-JP" sz="2400" i="1">
                                <a:latin typeface="Cambria Math" panose="02040503050406030204" pitchFamily="18" charset="0"/>
                                <a:ea typeface="Cambria Math" panose="02040503050406030204" pitchFamily="18" charset="0"/>
                              </a:rPr>
                              <m:t>𝑙</m:t>
                            </m:r>
                          </m:sub>
                          <m:sup>
                            <m:r>
                              <a:rPr kumimoji="1" lang="en-US" altLang="ja-JP" sz="2400" i="1">
                                <a:latin typeface="Cambria Math" panose="02040503050406030204" pitchFamily="18" charset="0"/>
                                <a:ea typeface="Cambria Math" panose="02040503050406030204" pitchFamily="18" charset="0"/>
                              </a:rPr>
                              <m:t>𝑘</m:t>
                            </m:r>
                          </m:sup>
                        </m:sSubSup>
                        <m:r>
                          <a:rPr kumimoji="1" lang="en-US" altLang="ja-JP" sz="2400">
                            <a:latin typeface="Cambria Math" panose="02040503050406030204" pitchFamily="18" charset="0"/>
                            <a:ea typeface="Cambria Math" panose="02040503050406030204" pitchFamily="18" charset="0"/>
                          </a:rPr>
                          <m:t> − </m:t>
                        </m:r>
                        <m:r>
                          <a:rPr kumimoji="1" lang="ja-JP" altLang="en-US" sz="2400" i="1">
                            <a:latin typeface="Cambria Math" panose="02040503050406030204" pitchFamily="18" charset="0"/>
                          </a:rPr>
                          <m:t>𝜂</m:t>
                        </m:r>
                        <m:f>
                          <m:fPr>
                            <m:ctrlPr>
                              <a:rPr kumimoji="1" lang="en-US" altLang="ja-JP" sz="2400" i="1">
                                <a:latin typeface="Cambria Math" panose="02040503050406030204" pitchFamily="18" charset="0"/>
                                <a:ea typeface="Cambria Math" panose="02040503050406030204" pitchFamily="18" charset="0"/>
                              </a:rPr>
                            </m:ctrlPr>
                          </m:fPr>
                          <m:num>
                            <m:r>
                              <a:rPr kumimoji="1" lang="en-US" altLang="ja-JP" sz="2400" i="1">
                                <a:latin typeface="Cambria Math" panose="02040503050406030204" pitchFamily="18" charset="0"/>
                                <a:ea typeface="Cambria Math" panose="02040503050406030204" pitchFamily="18" charset="0"/>
                              </a:rPr>
                              <m:t>𝜕</m:t>
                            </m:r>
                            <m:r>
                              <a:rPr kumimoji="1" lang="en-US" altLang="ja-JP" sz="2400" i="1">
                                <a:latin typeface="Cambria Math" panose="02040503050406030204" pitchFamily="18" charset="0"/>
                                <a:ea typeface="Cambria Math" panose="02040503050406030204" pitchFamily="18" charset="0"/>
                              </a:rPr>
                              <m:t>𝐸</m:t>
                            </m:r>
                          </m:num>
                          <m:den>
                            <m:r>
                              <a:rPr kumimoji="1" lang="en-US" altLang="ja-JP" sz="2400" i="1">
                                <a:latin typeface="Cambria Math" panose="02040503050406030204" pitchFamily="18" charset="0"/>
                                <a:ea typeface="Cambria Math" panose="02040503050406030204" pitchFamily="18" charset="0"/>
                              </a:rPr>
                              <m:t>𝜕</m:t>
                            </m:r>
                            <m:sSubSup>
                              <m:sSubSupPr>
                                <m:ctrlPr>
                                  <a:rPr kumimoji="1" lang="en-US" altLang="ja-JP" sz="2400" i="1">
                                    <a:latin typeface="Cambria Math" panose="02040503050406030204" pitchFamily="18" charset="0"/>
                                    <a:ea typeface="Cambria Math" panose="02040503050406030204" pitchFamily="18" charset="0"/>
                                  </a:rPr>
                                </m:ctrlPr>
                              </m:sSubSupPr>
                              <m:e>
                                <m:r>
                                  <a:rPr kumimoji="1" lang="en-US" altLang="ja-JP" sz="2400" b="0" i="1" smtClean="0">
                                    <a:latin typeface="Cambria Math" panose="02040503050406030204" pitchFamily="18" charset="0"/>
                                    <a:ea typeface="Cambria Math" panose="02040503050406030204" pitchFamily="18" charset="0"/>
                                  </a:rPr>
                                  <m:t>𝑦</m:t>
                                </m:r>
                              </m:e>
                              <m:sub>
                                <m:r>
                                  <a:rPr kumimoji="1" lang="en-US" altLang="ja-JP" sz="2400" i="1">
                                    <a:latin typeface="Cambria Math" panose="02040503050406030204" pitchFamily="18" charset="0"/>
                                    <a:ea typeface="Cambria Math" panose="02040503050406030204" pitchFamily="18" charset="0"/>
                                  </a:rPr>
                                  <m:t>𝑙</m:t>
                                </m:r>
                              </m:sub>
                              <m:sup>
                                <m:r>
                                  <a:rPr kumimoji="1" lang="en-US" altLang="ja-JP" sz="2400" i="1">
                                    <a:latin typeface="Cambria Math" panose="02040503050406030204" pitchFamily="18" charset="0"/>
                                    <a:ea typeface="Cambria Math" panose="02040503050406030204" pitchFamily="18" charset="0"/>
                                  </a:rPr>
                                  <m:t>𝑘</m:t>
                                </m:r>
                              </m:sup>
                            </m:sSubSup>
                          </m:den>
                        </m:f>
                        <m:r>
                          <a:rPr kumimoji="1" lang="en-US" altLang="ja-JP" sz="2400" i="1">
                            <a:solidFill>
                              <a:prstClr val="black"/>
                            </a:solidFill>
                            <a:latin typeface="Cambria Math" panose="02040503050406030204" pitchFamily="18" charset="0"/>
                          </a:rPr>
                          <m:t>𝑓</m:t>
                        </m:r>
                        <m:r>
                          <a:rPr kumimoji="1" lang="en-US" altLang="ja-JP" sz="2400" i="1">
                            <a:solidFill>
                              <a:prstClr val="black"/>
                            </a:solidFill>
                            <a:latin typeface="Cambria Math" panose="02040503050406030204" pitchFamily="18" charset="0"/>
                          </a:rPr>
                          <m:t>′</m:t>
                        </m:r>
                        <m:d>
                          <m:dPr>
                            <m:ctrlPr>
                              <a:rPr kumimoji="1" lang="en-US" altLang="ja-JP" sz="2400" i="1">
                                <a:solidFill>
                                  <a:prstClr val="black"/>
                                </a:solidFill>
                                <a:latin typeface="Cambria Math" panose="02040503050406030204" pitchFamily="18" charset="0"/>
                              </a:rPr>
                            </m:ctrlPr>
                          </m:dPr>
                          <m:e>
                            <m:sSubSup>
                              <m:sSubSupPr>
                                <m:ctrlPr>
                                  <a:rPr kumimoji="1" lang="en-US" altLang="ja-JP" sz="2400" i="1">
                                    <a:solidFill>
                                      <a:prstClr val="black"/>
                                    </a:solidFill>
                                    <a:latin typeface="Cambria Math" panose="02040503050406030204" pitchFamily="18" charset="0"/>
                                    <a:ea typeface="Cambria Math" panose="02040503050406030204" pitchFamily="18" charset="0"/>
                                  </a:rPr>
                                </m:ctrlPr>
                              </m:sSubSupPr>
                              <m:e>
                                <m:r>
                                  <a:rPr kumimoji="1" lang="en-US" altLang="ja-JP" sz="2400" i="1">
                                    <a:solidFill>
                                      <a:prstClr val="black"/>
                                    </a:solidFill>
                                    <a:latin typeface="Cambria Math" panose="02040503050406030204" pitchFamily="18" charset="0"/>
                                    <a:ea typeface="Cambria Math" panose="02040503050406030204" pitchFamily="18" charset="0"/>
                                  </a:rPr>
                                  <m:t>𝑖</m:t>
                                </m:r>
                              </m:e>
                              <m:sub>
                                <m:r>
                                  <a:rPr kumimoji="1" lang="en-US" altLang="ja-JP" sz="2400" i="1">
                                    <a:solidFill>
                                      <a:prstClr val="black"/>
                                    </a:solidFill>
                                    <a:latin typeface="Cambria Math" panose="02040503050406030204" pitchFamily="18" charset="0"/>
                                    <a:ea typeface="Cambria Math" panose="02040503050406030204" pitchFamily="18" charset="0"/>
                                  </a:rPr>
                                  <m:t>𝑙</m:t>
                                </m:r>
                              </m:sub>
                              <m:sup>
                                <m:r>
                                  <a:rPr kumimoji="1" lang="en-US" altLang="ja-JP" sz="2400" i="1">
                                    <a:solidFill>
                                      <a:prstClr val="black"/>
                                    </a:solidFill>
                                    <a:latin typeface="Cambria Math" panose="02040503050406030204" pitchFamily="18" charset="0"/>
                                    <a:ea typeface="Cambria Math" panose="02040503050406030204" pitchFamily="18" charset="0"/>
                                  </a:rPr>
                                  <m:t>𝑘</m:t>
                                </m:r>
                              </m:sup>
                            </m:sSubSup>
                          </m:e>
                        </m:d>
                        <m:sSub>
                          <m:sSubPr>
                            <m:ctrlPr>
                              <a:rPr kumimoji="1" lang="en-US" altLang="ja-JP" sz="2400" i="1">
                                <a:solidFill>
                                  <a:prstClr val="black"/>
                                </a:solidFill>
                                <a:latin typeface="Cambria Math" panose="02040503050406030204" pitchFamily="18" charset="0"/>
                              </a:rPr>
                            </m:ctrlPr>
                          </m:sSubPr>
                          <m:e>
                            <m:r>
                              <a:rPr kumimoji="1" lang="en-US" altLang="ja-JP" sz="2400" i="1">
                                <a:solidFill>
                                  <a:prstClr val="black"/>
                                </a:solidFill>
                                <a:latin typeface="Cambria Math" panose="02040503050406030204" pitchFamily="18" charset="0"/>
                              </a:rPr>
                              <m:t>𝑥</m:t>
                            </m:r>
                          </m:e>
                          <m:sub>
                            <m:r>
                              <a:rPr kumimoji="1" lang="en-US" altLang="ja-JP" sz="2400" b="0" i="1" smtClean="0">
                                <a:solidFill>
                                  <a:prstClr val="black"/>
                                </a:solidFill>
                                <a:latin typeface="Cambria Math" panose="02040503050406030204" pitchFamily="18" charset="0"/>
                              </a:rPr>
                              <m:t>𝑙</m:t>
                            </m:r>
                          </m:sub>
                        </m:sSub>
                      </m:oMath>
                    </m:oMathPara>
                  </a14:m>
                  <a:endParaRPr kumimoji="1" lang="en-US" altLang="ja-JP" sz="2400" dirty="0">
                    <a:solidFill>
                      <a:schemeClr val="tx1"/>
                    </a:solidFill>
                    <a:latin typeface="Cambria Math" panose="02040503050406030204" pitchFamily="18" charset="0"/>
                    <a:ea typeface="Cambria Math" panose="02040503050406030204" pitchFamily="18" charset="0"/>
                  </a:endParaRPr>
                </a:p>
                <a:p>
                  <a:pPr lvl="0" algn="ctr" defTabSz="914400">
                    <a:lnSpc>
                      <a:spcPct val="150000"/>
                    </a:lnSpc>
                    <a:defRPr/>
                  </a:pPr>
                  <a:r>
                    <a:rPr kumimoji="1" lang="en-US" altLang="ja-JP" sz="2400" dirty="0">
                      <a:latin typeface="Cambria Math" panose="02040503050406030204" pitchFamily="18" charset="0"/>
                      <a:ea typeface="Cambria Math" panose="02040503050406030204" pitchFamily="18" charset="0"/>
                    </a:rPr>
                    <a:t>                               </a:t>
                  </a:r>
                  <a:endParaRPr kumimoji="1" lang="ja-JP" altLang="en-US" sz="2400" dirty="0">
                    <a:latin typeface="Cambria Math" panose="02040503050406030204" pitchFamily="18" charset="0"/>
                  </a:endParaRPr>
                </a:p>
              </p:txBody>
            </p:sp>
          </mc:Choice>
          <mc:Fallback xmlns="">
            <p:sp>
              <p:nvSpPr>
                <p:cNvPr id="3" name="テキスト ボックス 2">
                  <a:extLst>
                    <a:ext uri="{FF2B5EF4-FFF2-40B4-BE49-F238E27FC236}">
                      <a16:creationId xmlns:a16="http://schemas.microsoft.com/office/drawing/2014/main" id="{E122D6AA-4971-4277-9DD6-AECB6819F173}"/>
                    </a:ext>
                  </a:extLst>
                </p:cNvPr>
                <p:cNvSpPr txBox="1">
                  <a:spLocks noRot="1" noChangeAspect="1" noMove="1" noResize="1" noEditPoints="1" noAdjustHandles="1" noChangeArrowheads="1" noChangeShapeType="1" noTextEdit="1"/>
                </p:cNvSpPr>
                <p:nvPr/>
              </p:nvSpPr>
              <p:spPr>
                <a:xfrm>
                  <a:off x="865799" y="733651"/>
                  <a:ext cx="4549932" cy="5319854"/>
                </a:xfrm>
                <a:prstGeom prst="rect">
                  <a:avLst/>
                </a:prstGeom>
                <a:blipFill>
                  <a:blip r:embed="rId3"/>
                  <a:stretch>
                    <a:fillRect/>
                  </a:stretch>
                </a:blipFill>
              </p:spPr>
              <p:txBody>
                <a:bodyPr/>
                <a:lstStyle/>
                <a:p>
                  <a:r>
                    <a:rPr lang="ja-JP" altLang="en-US">
                      <a:noFill/>
                    </a:rPr>
                    <a:t> </a:t>
                  </a:r>
                </a:p>
              </p:txBody>
            </p:sp>
          </mc:Fallback>
        </mc:AlternateContent>
        <p:cxnSp>
          <p:nvCxnSpPr>
            <p:cNvPr id="6" name="直線コネクタ 5">
              <a:extLst>
                <a:ext uri="{FF2B5EF4-FFF2-40B4-BE49-F238E27FC236}">
                  <a16:creationId xmlns:a16="http://schemas.microsoft.com/office/drawing/2014/main" id="{7912213F-4456-4BBC-BD8D-B499CAE977DD}"/>
                </a:ext>
              </a:extLst>
            </p:cNvPr>
            <p:cNvCxnSpPr>
              <a:cxnSpLocks/>
            </p:cNvCxnSpPr>
            <p:nvPr/>
          </p:nvCxnSpPr>
          <p:spPr>
            <a:xfrm>
              <a:off x="3401810" y="4198966"/>
              <a:ext cx="6653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D16380C9-8A78-4CED-A208-B670DAB36304}"/>
                </a:ext>
              </a:extLst>
            </p:cNvPr>
            <p:cNvCxnSpPr>
              <a:cxnSpLocks/>
            </p:cNvCxnSpPr>
            <p:nvPr/>
          </p:nvCxnSpPr>
          <p:spPr>
            <a:xfrm>
              <a:off x="4371914" y="4193789"/>
              <a:ext cx="7715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A93DBA7B-5A25-4767-B964-252A4806F177}"/>
                </a:ext>
              </a:extLst>
            </p:cNvPr>
            <p:cNvSpPr txBox="1"/>
            <p:nvPr/>
          </p:nvSpPr>
          <p:spPr>
            <a:xfrm>
              <a:off x="3518203" y="4259680"/>
              <a:ext cx="416690" cy="400110"/>
            </a:xfrm>
            <a:prstGeom prst="rect">
              <a:avLst/>
            </a:prstGeom>
            <a:noFill/>
          </p:spPr>
          <p:txBody>
            <a:bodyPr wrap="square" rtlCol="0">
              <a:spAutoFit/>
            </a:bodyPr>
            <a:lstStyle/>
            <a:p>
              <a:r>
                <a:rPr kumimoji="1" lang="ja-JP" altLang="en-US" sz="2000" dirty="0">
                  <a:solidFill>
                    <a:srgbClr val="FF0000"/>
                  </a:solidFill>
                </a:rPr>
                <a:t>①</a:t>
              </a:r>
            </a:p>
          </p:txBody>
        </p:sp>
        <p:sp>
          <p:nvSpPr>
            <p:cNvPr id="10" name="テキスト ボックス 9">
              <a:extLst>
                <a:ext uri="{FF2B5EF4-FFF2-40B4-BE49-F238E27FC236}">
                  <a16:creationId xmlns:a16="http://schemas.microsoft.com/office/drawing/2014/main" id="{A046C36D-BFAC-4AF8-9F46-92119E8FD7F0}"/>
                </a:ext>
              </a:extLst>
            </p:cNvPr>
            <p:cNvSpPr txBox="1"/>
            <p:nvPr/>
          </p:nvSpPr>
          <p:spPr>
            <a:xfrm>
              <a:off x="4549362" y="4261745"/>
              <a:ext cx="416690" cy="400110"/>
            </a:xfrm>
            <a:prstGeom prst="rect">
              <a:avLst/>
            </a:prstGeom>
            <a:noFill/>
          </p:spPr>
          <p:txBody>
            <a:bodyPr wrap="square" rtlCol="0">
              <a:spAutoFit/>
            </a:bodyPr>
            <a:lstStyle/>
            <a:p>
              <a:r>
                <a:rPr kumimoji="1" lang="ja-JP" altLang="en-US" sz="2000" dirty="0">
                  <a:solidFill>
                    <a:srgbClr val="FF0000"/>
                  </a:solidFill>
                </a:rPr>
                <a:t>②</a:t>
              </a:r>
            </a:p>
          </p:txBody>
        </p:sp>
      </p:grpSp>
      <p:sp>
        <p:nvSpPr>
          <p:cNvPr id="12" name="テキスト ボックス 11">
            <a:extLst>
              <a:ext uri="{FF2B5EF4-FFF2-40B4-BE49-F238E27FC236}">
                <a16:creationId xmlns:a16="http://schemas.microsoft.com/office/drawing/2014/main" id="{B5A6A7A4-71CE-4865-AC31-25D43612BE60}"/>
              </a:ext>
            </a:extLst>
          </p:cNvPr>
          <p:cNvSpPr txBox="1"/>
          <p:nvPr/>
        </p:nvSpPr>
        <p:spPr>
          <a:xfrm>
            <a:off x="6777405" y="1192446"/>
            <a:ext cx="416690" cy="400110"/>
          </a:xfrm>
          <a:prstGeom prst="rect">
            <a:avLst/>
          </a:prstGeom>
          <a:noFill/>
        </p:spPr>
        <p:txBody>
          <a:bodyPr wrap="square" rtlCol="0">
            <a:spAutoFit/>
          </a:bodyPr>
          <a:lstStyle/>
          <a:p>
            <a:r>
              <a:rPr kumimoji="1" lang="ja-JP" altLang="en-US" sz="2000" dirty="0">
                <a:solidFill>
                  <a:srgbClr val="FF0000"/>
                </a:solidFill>
              </a:rPr>
              <a:t>①</a:t>
            </a:r>
          </a:p>
        </p:txBody>
      </p:sp>
      <p:sp>
        <p:nvSpPr>
          <p:cNvPr id="13" name="テキスト ボックス 12">
            <a:extLst>
              <a:ext uri="{FF2B5EF4-FFF2-40B4-BE49-F238E27FC236}">
                <a16:creationId xmlns:a16="http://schemas.microsoft.com/office/drawing/2014/main" id="{1DC7DB6C-EB8F-4245-A081-92B1C78718FC}"/>
              </a:ext>
            </a:extLst>
          </p:cNvPr>
          <p:cNvSpPr txBox="1"/>
          <p:nvPr/>
        </p:nvSpPr>
        <p:spPr>
          <a:xfrm>
            <a:off x="6777405" y="3739046"/>
            <a:ext cx="416690" cy="400110"/>
          </a:xfrm>
          <a:prstGeom prst="rect">
            <a:avLst/>
          </a:prstGeom>
          <a:noFill/>
        </p:spPr>
        <p:txBody>
          <a:bodyPr wrap="square" rtlCol="0">
            <a:spAutoFit/>
          </a:bodyPr>
          <a:lstStyle/>
          <a:p>
            <a:r>
              <a:rPr kumimoji="1" lang="ja-JP" altLang="en-US" sz="2000" dirty="0">
                <a:solidFill>
                  <a:srgbClr val="FF0000"/>
                </a:solidFill>
              </a:rPr>
              <a:t>②</a:t>
            </a: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0F9A7F91-AE3F-4CAB-BF38-73EE3B05F1CF}"/>
                  </a:ext>
                </a:extLst>
              </p:cNvPr>
              <p:cNvSpPr txBox="1"/>
              <p:nvPr/>
            </p:nvSpPr>
            <p:spPr>
              <a:xfrm>
                <a:off x="7495373" y="583305"/>
                <a:ext cx="2665768" cy="2018501"/>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f>
                        <m:fPr>
                          <m:ctrlPr>
                            <a:rPr kumimoji="1" lang="en-US" altLang="ja-JP" sz="2400" i="1" smtClean="0">
                              <a:latin typeface="Cambria Math" panose="02040503050406030204" pitchFamily="18" charset="0"/>
                              <a:ea typeface="Cambria Math" panose="02040503050406030204" pitchFamily="18" charset="0"/>
                            </a:rPr>
                          </m:ctrlPr>
                        </m:fPr>
                        <m:num>
                          <m:sSubSup>
                            <m:sSubSupPr>
                              <m:ctrlPr>
                                <a:rPr kumimoji="1" lang="en-US" altLang="ja-JP" sz="2400" i="1">
                                  <a:latin typeface="Cambria Math" panose="02040503050406030204" pitchFamily="18" charset="0"/>
                                  <a:ea typeface="Cambria Math" panose="02040503050406030204" pitchFamily="18" charset="0"/>
                                </a:rPr>
                              </m:ctrlPr>
                            </m:sSubSupPr>
                            <m:e>
                              <m:r>
                                <a:rPr kumimoji="1" lang="ja-JP" altLang="en-US" sz="2400" i="1">
                                  <a:latin typeface="Cambria Math" panose="02040503050406030204" pitchFamily="18" charset="0"/>
                                  <a:ea typeface="Cambria Math" panose="02040503050406030204" pitchFamily="18" charset="0"/>
                                </a:rPr>
                                <m:t>𝜕</m:t>
                              </m:r>
                              <m:r>
                                <a:rPr kumimoji="1" lang="en-US" altLang="ja-JP" sz="2400" i="1">
                                  <a:latin typeface="Cambria Math" panose="02040503050406030204" pitchFamily="18" charset="0"/>
                                  <a:ea typeface="Cambria Math" panose="02040503050406030204" pitchFamily="18" charset="0"/>
                                </a:rPr>
                                <m:t>𝑦</m:t>
                              </m:r>
                            </m:e>
                            <m:sub>
                              <m:r>
                                <a:rPr kumimoji="1" lang="en-US" altLang="ja-JP" sz="2400" i="1">
                                  <a:latin typeface="Cambria Math" panose="02040503050406030204" pitchFamily="18" charset="0"/>
                                  <a:ea typeface="Cambria Math" panose="02040503050406030204" pitchFamily="18" charset="0"/>
                                </a:rPr>
                                <m:t>𝑙</m:t>
                              </m:r>
                            </m:sub>
                            <m:sup>
                              <m:r>
                                <a:rPr kumimoji="1" lang="en-US" altLang="ja-JP" sz="2400" i="1">
                                  <a:latin typeface="Cambria Math" panose="02040503050406030204" pitchFamily="18" charset="0"/>
                                  <a:ea typeface="Cambria Math" panose="02040503050406030204" pitchFamily="18" charset="0"/>
                                </a:rPr>
                                <m:t>𝑘</m:t>
                              </m:r>
                            </m:sup>
                          </m:sSubSup>
                        </m:num>
                        <m:den>
                          <m:r>
                            <a:rPr kumimoji="1" lang="en-US" altLang="ja-JP" sz="2400" i="1">
                              <a:latin typeface="Cambria Math" panose="02040503050406030204" pitchFamily="18" charset="0"/>
                              <a:ea typeface="Cambria Math" panose="02040503050406030204" pitchFamily="18" charset="0"/>
                            </a:rPr>
                            <m:t>𝜕</m:t>
                          </m:r>
                          <m:sSubSup>
                            <m:sSubSupPr>
                              <m:ctrlPr>
                                <a:rPr kumimoji="1" lang="en-US" altLang="ja-JP" sz="2400" i="1">
                                  <a:latin typeface="Cambria Math" panose="02040503050406030204" pitchFamily="18" charset="0"/>
                                  <a:ea typeface="Cambria Math" panose="02040503050406030204" pitchFamily="18" charset="0"/>
                                </a:rPr>
                              </m:ctrlPr>
                            </m:sSubSupPr>
                            <m:e>
                              <m:r>
                                <a:rPr kumimoji="1" lang="en-US" altLang="ja-JP" sz="2400" i="1">
                                  <a:latin typeface="Cambria Math" panose="02040503050406030204" pitchFamily="18" charset="0"/>
                                  <a:ea typeface="Cambria Math" panose="02040503050406030204" pitchFamily="18" charset="0"/>
                                </a:rPr>
                                <m:t>𝑖</m:t>
                              </m:r>
                            </m:e>
                            <m:sub>
                              <m:r>
                                <a:rPr kumimoji="1" lang="en-US" altLang="ja-JP" sz="2400" i="1">
                                  <a:latin typeface="Cambria Math" panose="02040503050406030204" pitchFamily="18" charset="0"/>
                                  <a:ea typeface="Cambria Math" panose="02040503050406030204" pitchFamily="18" charset="0"/>
                                </a:rPr>
                                <m:t>𝑙</m:t>
                              </m:r>
                            </m:sub>
                            <m:sup>
                              <m:r>
                                <a:rPr kumimoji="1" lang="en-US" altLang="ja-JP" sz="2400" i="1">
                                  <a:latin typeface="Cambria Math" panose="02040503050406030204" pitchFamily="18" charset="0"/>
                                  <a:ea typeface="Cambria Math" panose="02040503050406030204" pitchFamily="18" charset="0"/>
                                </a:rPr>
                                <m:t>𝑘</m:t>
                              </m:r>
                            </m:sup>
                          </m:sSubSup>
                        </m:den>
                      </m:f>
                      <m:r>
                        <a:rPr kumimoji="1" lang="en-US" altLang="ja-JP" sz="240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ja-JP" altLang="en-US" sz="2400" i="1" smtClean="0">
                              <a:latin typeface="Cambria Math" panose="02040503050406030204" pitchFamily="18" charset="0"/>
                            </a:rPr>
                            <m:t>𝜕</m:t>
                          </m:r>
                          <m:r>
                            <a:rPr kumimoji="1" lang="en-US" altLang="ja-JP" sz="2400" b="0" i="1" smtClean="0">
                              <a:latin typeface="Cambria Math" panose="02040503050406030204" pitchFamily="18" charset="0"/>
                            </a:rPr>
                            <m:t>𝑓</m:t>
                          </m:r>
                          <m:d>
                            <m:dPr>
                              <m:ctrlPr>
                                <a:rPr kumimoji="1" lang="en-US" altLang="ja-JP" sz="2400" b="0" i="1" smtClean="0">
                                  <a:latin typeface="Cambria Math" panose="02040503050406030204" pitchFamily="18" charset="0"/>
                                </a:rPr>
                              </m:ctrlPr>
                            </m:dPr>
                            <m:e>
                              <m:sSubSup>
                                <m:sSubSupPr>
                                  <m:ctrlPr>
                                    <a:rPr kumimoji="1" lang="en-US" altLang="ja-JP" sz="2400" i="1">
                                      <a:latin typeface="Cambria Math" panose="02040503050406030204" pitchFamily="18" charset="0"/>
                                      <a:ea typeface="Cambria Math" panose="02040503050406030204" pitchFamily="18" charset="0"/>
                                    </a:rPr>
                                  </m:ctrlPr>
                                </m:sSubSupPr>
                                <m:e>
                                  <m:r>
                                    <a:rPr kumimoji="1" lang="en-US" altLang="ja-JP" sz="2400" i="1">
                                      <a:latin typeface="Cambria Math" panose="02040503050406030204" pitchFamily="18" charset="0"/>
                                      <a:ea typeface="Cambria Math" panose="02040503050406030204" pitchFamily="18" charset="0"/>
                                    </a:rPr>
                                    <m:t>𝑖</m:t>
                                  </m:r>
                                </m:e>
                                <m:sub>
                                  <m:r>
                                    <a:rPr kumimoji="1" lang="en-US" altLang="ja-JP" sz="2400" i="1">
                                      <a:latin typeface="Cambria Math" panose="02040503050406030204" pitchFamily="18" charset="0"/>
                                      <a:ea typeface="Cambria Math" panose="02040503050406030204" pitchFamily="18" charset="0"/>
                                    </a:rPr>
                                    <m:t>𝑙</m:t>
                                  </m:r>
                                </m:sub>
                                <m:sup>
                                  <m:r>
                                    <a:rPr kumimoji="1" lang="en-US" altLang="ja-JP" sz="2400" i="1">
                                      <a:latin typeface="Cambria Math" panose="02040503050406030204" pitchFamily="18" charset="0"/>
                                      <a:ea typeface="Cambria Math" panose="02040503050406030204" pitchFamily="18" charset="0"/>
                                    </a:rPr>
                                    <m:t>𝑘</m:t>
                                  </m:r>
                                </m:sup>
                              </m:sSubSup>
                            </m:e>
                          </m:d>
                        </m:num>
                        <m:den>
                          <m:r>
                            <a:rPr kumimoji="1" lang="en-US" altLang="ja-JP" sz="2400" i="1">
                              <a:latin typeface="Cambria Math" panose="02040503050406030204" pitchFamily="18" charset="0"/>
                              <a:ea typeface="Cambria Math" panose="02040503050406030204" pitchFamily="18" charset="0"/>
                            </a:rPr>
                            <m:t>𝜕</m:t>
                          </m:r>
                          <m:sSubSup>
                            <m:sSubSupPr>
                              <m:ctrlPr>
                                <a:rPr kumimoji="1" lang="en-US" altLang="ja-JP" sz="2400" i="1">
                                  <a:latin typeface="Cambria Math" panose="02040503050406030204" pitchFamily="18" charset="0"/>
                                  <a:ea typeface="Cambria Math" panose="02040503050406030204" pitchFamily="18" charset="0"/>
                                </a:rPr>
                              </m:ctrlPr>
                            </m:sSubSupPr>
                            <m:e>
                              <m:r>
                                <a:rPr kumimoji="1" lang="en-US" altLang="ja-JP" sz="2400" i="1">
                                  <a:latin typeface="Cambria Math" panose="02040503050406030204" pitchFamily="18" charset="0"/>
                                  <a:ea typeface="Cambria Math" panose="02040503050406030204" pitchFamily="18" charset="0"/>
                                </a:rPr>
                                <m:t>𝑖</m:t>
                              </m:r>
                            </m:e>
                            <m:sub>
                              <m:r>
                                <a:rPr kumimoji="1" lang="en-US" altLang="ja-JP" sz="2400" i="1">
                                  <a:latin typeface="Cambria Math" panose="02040503050406030204" pitchFamily="18" charset="0"/>
                                  <a:ea typeface="Cambria Math" panose="02040503050406030204" pitchFamily="18" charset="0"/>
                                </a:rPr>
                                <m:t>𝑙</m:t>
                              </m:r>
                            </m:sub>
                            <m:sup>
                              <m:r>
                                <a:rPr kumimoji="1" lang="en-US" altLang="ja-JP" sz="2400" i="1">
                                  <a:latin typeface="Cambria Math" panose="02040503050406030204" pitchFamily="18" charset="0"/>
                                  <a:ea typeface="Cambria Math" panose="02040503050406030204" pitchFamily="18" charset="0"/>
                                </a:rPr>
                                <m:t>𝑘</m:t>
                              </m:r>
                            </m:sup>
                          </m:sSubSup>
                        </m:den>
                      </m:f>
                    </m:oMath>
                    <m:oMath xmlns:m="http://schemas.openxmlformats.org/officeDocument/2006/math">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𝑓</m:t>
                      </m:r>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sSubSup>
                            <m:sSubSupPr>
                              <m:ctrlPr>
                                <a:rPr kumimoji="1" lang="en-US" altLang="ja-JP" sz="2400" i="1">
                                  <a:latin typeface="Cambria Math" panose="02040503050406030204" pitchFamily="18" charset="0"/>
                                  <a:ea typeface="Cambria Math" panose="02040503050406030204" pitchFamily="18" charset="0"/>
                                </a:rPr>
                              </m:ctrlPr>
                            </m:sSubSupPr>
                            <m:e>
                              <m:r>
                                <a:rPr kumimoji="1" lang="en-US" altLang="ja-JP" sz="2400" i="1">
                                  <a:latin typeface="Cambria Math" panose="02040503050406030204" pitchFamily="18" charset="0"/>
                                  <a:ea typeface="Cambria Math" panose="02040503050406030204" pitchFamily="18" charset="0"/>
                                </a:rPr>
                                <m:t>𝑖</m:t>
                              </m:r>
                            </m:e>
                            <m:sub>
                              <m:r>
                                <a:rPr kumimoji="1" lang="en-US" altLang="ja-JP" sz="2400" i="1">
                                  <a:latin typeface="Cambria Math" panose="02040503050406030204" pitchFamily="18" charset="0"/>
                                  <a:ea typeface="Cambria Math" panose="02040503050406030204" pitchFamily="18" charset="0"/>
                                </a:rPr>
                                <m:t>𝑙</m:t>
                              </m:r>
                            </m:sub>
                            <m:sup>
                              <m:r>
                                <a:rPr kumimoji="1" lang="en-US" altLang="ja-JP" sz="2400" i="1">
                                  <a:latin typeface="Cambria Math" panose="02040503050406030204" pitchFamily="18" charset="0"/>
                                  <a:ea typeface="Cambria Math" panose="02040503050406030204" pitchFamily="18" charset="0"/>
                                </a:rPr>
                                <m:t>𝑘</m:t>
                              </m:r>
                            </m:sup>
                          </m:sSubSup>
                        </m:e>
                      </m:d>
                    </m:oMath>
                  </m:oMathPara>
                </a14:m>
                <a:endParaRPr kumimoji="1" lang="en-US" altLang="ja-JP" sz="2400" dirty="0"/>
              </a:p>
            </p:txBody>
          </p:sp>
        </mc:Choice>
        <mc:Fallback xmlns="">
          <p:sp>
            <p:nvSpPr>
              <p:cNvPr id="15" name="テキスト ボックス 14">
                <a:extLst>
                  <a:ext uri="{FF2B5EF4-FFF2-40B4-BE49-F238E27FC236}">
                    <a16:creationId xmlns:a16="http://schemas.microsoft.com/office/drawing/2014/main" id="{0F9A7F91-AE3F-4CAB-BF38-73EE3B05F1CF}"/>
                  </a:ext>
                </a:extLst>
              </p:cNvPr>
              <p:cNvSpPr txBox="1">
                <a:spLocks noRot="1" noChangeAspect="1" noMove="1" noResize="1" noEditPoints="1" noAdjustHandles="1" noChangeArrowheads="1" noChangeShapeType="1" noTextEdit="1"/>
              </p:cNvSpPr>
              <p:nvPr/>
            </p:nvSpPr>
            <p:spPr>
              <a:xfrm>
                <a:off x="7495373" y="583305"/>
                <a:ext cx="2665768" cy="201850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53A17EC-A838-4CE6-9086-B95705669BCF}"/>
                  </a:ext>
                </a:extLst>
              </p:cNvPr>
              <p:cNvSpPr txBox="1"/>
              <p:nvPr/>
            </p:nvSpPr>
            <p:spPr>
              <a:xfrm>
                <a:off x="7495373" y="3292396"/>
                <a:ext cx="4135082" cy="23346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kumimoji="1" lang="pt-BR" altLang="ja-JP" sz="2400" i="1" smtClean="0">
                              <a:latin typeface="Cambria Math" panose="02040503050406030204" pitchFamily="18" charset="0"/>
                            </a:rPr>
                          </m:ctrlPr>
                        </m:naryPr>
                        <m:sub/>
                        <m:sup/>
                        <m:e>
                          <m:r>
                            <a:rPr kumimoji="1" lang="en-US" altLang="ja-JP" sz="2400" b="0" i="1" smtClean="0">
                              <a:latin typeface="Cambria Math" panose="02040503050406030204" pitchFamily="18" charset="0"/>
                            </a:rPr>
                            <m:t>𝑖</m:t>
                          </m:r>
                        </m:e>
                      </m:nary>
                      <m:r>
                        <a:rPr kumimoji="1" lang="en-US" altLang="ja-JP" sz="2400" i="1" smtClean="0">
                          <a:latin typeface="Cambria Math" panose="02040503050406030204" pitchFamily="18" charset="0"/>
                        </a:rPr>
                        <m:t>=</m:t>
                      </m:r>
                      <m:nary>
                        <m:naryPr>
                          <m:chr m:val="∑"/>
                          <m:ctrlPr>
                            <a:rPr kumimoji="1" lang="en-US" altLang="ja-JP" sz="2400" i="1" smtClean="0">
                              <a:latin typeface="Cambria Math" panose="02040503050406030204" pitchFamily="18" charset="0"/>
                            </a:rPr>
                          </m:ctrlPr>
                        </m:naryPr>
                        <m:sub>
                          <m:r>
                            <m:rPr>
                              <m:brk m:alnAt="23"/>
                            </m:rPr>
                            <a:rPr kumimoji="1" lang="en-US" altLang="ja-JP" sz="2400" b="0" i="1" smtClean="0">
                              <a:latin typeface="Cambria Math" panose="02040503050406030204" pitchFamily="18" charset="0"/>
                            </a:rPr>
                            <m:t>𝑖</m:t>
                          </m:r>
                          <m:r>
                            <a:rPr kumimoji="1" lang="en-US" altLang="ja-JP" sz="2400" b="0" i="1" smtClean="0">
                              <a:latin typeface="Cambria Math" panose="02040503050406030204" pitchFamily="18" charset="0"/>
                            </a:rPr>
                            <m:t>=0</m:t>
                          </m:r>
                        </m:sub>
                        <m:sup>
                          <m:r>
                            <a:rPr kumimoji="1" lang="en-US" altLang="ja-JP" sz="2400" b="0" i="1" smtClean="0">
                              <a:latin typeface="Cambria Math" panose="02040503050406030204" pitchFamily="18" charset="0"/>
                            </a:rPr>
                            <m:t>𝑛</m:t>
                          </m:r>
                        </m:sup>
                        <m:e>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𝑖</m:t>
                              </m:r>
                            </m:sub>
                          </m:sSub>
                          <m:sSub>
                            <m:sSubPr>
                              <m:ctrlPr>
                                <a:rPr kumimoji="1" lang="en-US" altLang="ja-JP" sz="2400" i="1" smtClean="0">
                                  <a:latin typeface="Cambria Math" panose="02040503050406030204" pitchFamily="18" charset="0"/>
                                </a:rPr>
                              </m:ctrlPr>
                            </m:sSubPr>
                            <m:e>
                              <m:r>
                                <a:rPr kumimoji="1" lang="en-US" altLang="ja-JP" sz="240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rPr>
                                <m:t>𝑥</m:t>
                              </m:r>
                            </m:e>
                            <m:sub>
                              <m:r>
                                <a:rPr kumimoji="1" lang="en-US" altLang="ja-JP" sz="2400" b="0" i="1" smtClean="0">
                                  <a:latin typeface="Cambria Math" panose="02040503050406030204" pitchFamily="18" charset="0"/>
                                </a:rPr>
                                <m:t>𝑖</m:t>
                              </m:r>
                            </m:sub>
                          </m:sSub>
                        </m:e>
                      </m:nary>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𝑏</m:t>
                      </m:r>
                      <m:r>
                        <a:rPr kumimoji="1" lang="ja-JP" altLang="en-US" sz="2400" i="1">
                          <a:latin typeface="Cambria Math" panose="02040503050406030204" pitchFamily="18" charset="0"/>
                        </a:rPr>
                        <m:t>より</m:t>
                      </m:r>
                    </m:oMath>
                    <m:oMath xmlns:m="http://schemas.openxmlformats.org/officeDocument/2006/math">
                      <m:r>
                        <a:rPr kumimoji="1" lang="en-US" altLang="ja-JP" sz="2400" i="1" smtClean="0">
                          <a:latin typeface="Cambria Math" panose="02040503050406030204" pitchFamily="18" charset="0"/>
                          <a:ea typeface="Cambria Math" panose="02040503050406030204" pitchFamily="18" charset="0"/>
                        </a:rPr>
                        <m:t>∴</m:t>
                      </m:r>
                      <m:f>
                        <m:fPr>
                          <m:ctrlPr>
                            <a:rPr kumimoji="1" lang="en-US" altLang="ja-JP" sz="2400" i="1">
                              <a:latin typeface="Cambria Math" panose="02040503050406030204" pitchFamily="18" charset="0"/>
                              <a:ea typeface="Cambria Math" panose="02040503050406030204" pitchFamily="18" charset="0"/>
                            </a:rPr>
                          </m:ctrlPr>
                        </m:fPr>
                        <m:num>
                          <m:r>
                            <a:rPr kumimoji="1" lang="ja-JP" altLang="en-US" sz="2400" i="1">
                              <a:latin typeface="Cambria Math" panose="02040503050406030204" pitchFamily="18" charset="0"/>
                              <a:ea typeface="Cambria Math" panose="02040503050406030204" pitchFamily="18" charset="0"/>
                            </a:rPr>
                            <m:t>𝜕</m:t>
                          </m:r>
                          <m:sSubSup>
                            <m:sSubSupPr>
                              <m:ctrlPr>
                                <a:rPr kumimoji="1" lang="en-US" altLang="ja-JP" sz="2400" i="1">
                                  <a:latin typeface="Cambria Math" panose="02040503050406030204" pitchFamily="18" charset="0"/>
                                  <a:ea typeface="Cambria Math" panose="02040503050406030204" pitchFamily="18" charset="0"/>
                                </a:rPr>
                              </m:ctrlPr>
                            </m:sSubSupPr>
                            <m:e>
                              <m:r>
                                <a:rPr kumimoji="1" lang="en-US" altLang="ja-JP" sz="2400" i="1">
                                  <a:latin typeface="Cambria Math" panose="02040503050406030204" pitchFamily="18" charset="0"/>
                                  <a:ea typeface="Cambria Math" panose="02040503050406030204" pitchFamily="18" charset="0"/>
                                </a:rPr>
                                <m:t>𝑖</m:t>
                              </m:r>
                            </m:e>
                            <m:sub>
                              <m:r>
                                <a:rPr kumimoji="1" lang="en-US" altLang="ja-JP" sz="2400" i="1">
                                  <a:latin typeface="Cambria Math" panose="02040503050406030204" pitchFamily="18" charset="0"/>
                                  <a:ea typeface="Cambria Math" panose="02040503050406030204" pitchFamily="18" charset="0"/>
                                </a:rPr>
                                <m:t>𝑙</m:t>
                              </m:r>
                            </m:sub>
                            <m:sup>
                              <m:r>
                                <a:rPr kumimoji="1" lang="en-US" altLang="ja-JP" sz="2400" i="1">
                                  <a:latin typeface="Cambria Math" panose="02040503050406030204" pitchFamily="18" charset="0"/>
                                  <a:ea typeface="Cambria Math" panose="02040503050406030204" pitchFamily="18" charset="0"/>
                                </a:rPr>
                                <m:t>𝑘</m:t>
                              </m:r>
                            </m:sup>
                          </m:sSubSup>
                        </m:num>
                        <m:den>
                          <m:sSubSup>
                            <m:sSubSupPr>
                              <m:ctrlPr>
                                <a:rPr kumimoji="1" lang="en-US" altLang="ja-JP" sz="2400" i="1">
                                  <a:latin typeface="Cambria Math" panose="02040503050406030204" pitchFamily="18" charset="0"/>
                                  <a:ea typeface="Cambria Math" panose="02040503050406030204" pitchFamily="18" charset="0"/>
                                </a:rPr>
                              </m:ctrlPr>
                            </m:sSubSupPr>
                            <m:e>
                              <m:r>
                                <a:rPr kumimoji="1" lang="ja-JP" altLang="en-US" sz="2400" i="1">
                                  <a:latin typeface="Cambria Math" panose="02040503050406030204" pitchFamily="18" charset="0"/>
                                  <a:ea typeface="Cambria Math" panose="02040503050406030204" pitchFamily="18" charset="0"/>
                                </a:rPr>
                                <m:t>𝜕</m:t>
                              </m:r>
                              <m:r>
                                <a:rPr kumimoji="1" lang="en-US" altLang="ja-JP" sz="2400" i="1">
                                  <a:latin typeface="Cambria Math" panose="02040503050406030204" pitchFamily="18" charset="0"/>
                                  <a:ea typeface="Cambria Math" panose="02040503050406030204" pitchFamily="18" charset="0"/>
                                </a:rPr>
                                <m:t>𝑤</m:t>
                              </m:r>
                            </m:e>
                            <m:sub>
                              <m:r>
                                <a:rPr kumimoji="1" lang="en-US" altLang="ja-JP" sz="2400" i="1">
                                  <a:latin typeface="Cambria Math" panose="02040503050406030204" pitchFamily="18" charset="0"/>
                                  <a:ea typeface="Cambria Math" panose="02040503050406030204" pitchFamily="18" charset="0"/>
                                </a:rPr>
                                <m:t>𝑙</m:t>
                              </m:r>
                            </m:sub>
                            <m:sup>
                              <m:r>
                                <a:rPr kumimoji="1" lang="en-US" altLang="ja-JP" sz="2400" i="1">
                                  <a:latin typeface="Cambria Math" panose="02040503050406030204" pitchFamily="18" charset="0"/>
                                  <a:ea typeface="Cambria Math" panose="02040503050406030204" pitchFamily="18" charset="0"/>
                                </a:rPr>
                                <m:t>𝑘</m:t>
                              </m:r>
                            </m:sup>
                          </m:sSubSup>
                        </m:den>
                      </m:f>
                      <m:r>
                        <a:rPr kumimoji="1" lang="en-US" altLang="ja-JP" sz="2400" b="0" i="1" smtClean="0">
                          <a:latin typeface="Cambria Math" panose="02040503050406030204" pitchFamily="18" charset="0"/>
                          <a:ea typeface="Cambria Math" panose="02040503050406030204" pitchFamily="18" charset="0"/>
                        </a:rPr>
                        <m:t>=</m:t>
                      </m:r>
                      <m:sSubSup>
                        <m:sSubSupPr>
                          <m:ctrlPr>
                            <a:rPr kumimoji="1" lang="en-US" altLang="ja-JP" sz="2400" b="0" i="1" smtClean="0">
                              <a:latin typeface="Cambria Math" panose="02040503050406030204" pitchFamily="18" charset="0"/>
                              <a:ea typeface="Cambria Math" panose="02040503050406030204" pitchFamily="18" charset="0"/>
                            </a:rPr>
                          </m:ctrlPr>
                        </m:sSubSupPr>
                        <m:e>
                          <m:r>
                            <a:rPr kumimoji="1" lang="en-US" altLang="ja-JP" sz="2400" b="0" i="1" smtClean="0">
                              <a:latin typeface="Cambria Math" panose="02040503050406030204" pitchFamily="18" charset="0"/>
                              <a:ea typeface="Cambria Math" panose="02040503050406030204" pitchFamily="18" charset="0"/>
                            </a:rPr>
                            <m:t>𝑥</m:t>
                          </m:r>
                        </m:e>
                        <m:sub>
                          <m:r>
                            <a:rPr kumimoji="1" lang="en-US" altLang="ja-JP" sz="2400" b="0" i="1" smtClean="0">
                              <a:latin typeface="Cambria Math" panose="02040503050406030204" pitchFamily="18" charset="0"/>
                              <a:ea typeface="Cambria Math" panose="02040503050406030204" pitchFamily="18" charset="0"/>
                            </a:rPr>
                            <m:t>𝑙</m:t>
                          </m:r>
                        </m:sub>
                        <m:sup>
                          <m:r>
                            <a:rPr kumimoji="1" lang="en-US" altLang="ja-JP" sz="2400" b="0" i="1" smtClean="0">
                              <a:latin typeface="Cambria Math" panose="02040503050406030204" pitchFamily="18" charset="0"/>
                              <a:ea typeface="Cambria Math" panose="02040503050406030204" pitchFamily="18" charset="0"/>
                            </a:rPr>
                            <m:t>𝑘</m:t>
                          </m:r>
                        </m:sup>
                      </m:sSubSup>
                    </m:oMath>
                  </m:oMathPara>
                </a14:m>
                <a:endParaRPr kumimoji="1" lang="ja-JP" altLang="en-US" sz="2400" dirty="0"/>
              </a:p>
              <a:p>
                <a:endParaRPr kumimoji="1" lang="ja-JP" altLang="en-US" sz="2400" dirty="0"/>
              </a:p>
            </p:txBody>
          </p:sp>
        </mc:Choice>
        <mc:Fallback xmlns="">
          <p:sp>
            <p:nvSpPr>
              <p:cNvPr id="16" name="テキスト ボックス 15">
                <a:extLst>
                  <a:ext uri="{FF2B5EF4-FFF2-40B4-BE49-F238E27FC236}">
                    <a16:creationId xmlns:a16="http://schemas.microsoft.com/office/drawing/2014/main" id="{553A17EC-A838-4CE6-9086-B95705669BCF}"/>
                  </a:ext>
                </a:extLst>
              </p:cNvPr>
              <p:cNvSpPr txBox="1">
                <a:spLocks noRot="1" noChangeAspect="1" noMove="1" noResize="1" noEditPoints="1" noAdjustHandles="1" noChangeArrowheads="1" noChangeShapeType="1" noTextEdit="1"/>
              </p:cNvSpPr>
              <p:nvPr/>
            </p:nvSpPr>
            <p:spPr>
              <a:xfrm>
                <a:off x="7495373" y="3292396"/>
                <a:ext cx="4135082" cy="2334678"/>
              </a:xfrm>
              <a:prstGeom prst="rect">
                <a:avLst/>
              </a:prstGeom>
              <a:blipFill>
                <a:blip r:embed="rId5"/>
                <a:stretch>
                  <a:fillRect/>
                </a:stretch>
              </a:blipFill>
            </p:spPr>
            <p:txBody>
              <a:bodyPr/>
              <a:lstStyle/>
              <a:p>
                <a:r>
                  <a:rPr lang="ja-JP" altLang="en-US">
                    <a:noFill/>
                  </a:rPr>
                  <a:t> </a:t>
                </a:r>
              </a:p>
            </p:txBody>
          </p:sp>
        </mc:Fallback>
      </mc:AlternateContent>
      <p:sp>
        <p:nvSpPr>
          <p:cNvPr id="2" name="正方形/長方形 1">
            <a:extLst>
              <a:ext uri="{FF2B5EF4-FFF2-40B4-BE49-F238E27FC236}">
                <a16:creationId xmlns:a16="http://schemas.microsoft.com/office/drawing/2014/main" id="{B9313A10-7A84-4023-BC79-E8E14E4E4407}"/>
              </a:ext>
            </a:extLst>
          </p:cNvPr>
          <p:cNvSpPr/>
          <p:nvPr/>
        </p:nvSpPr>
        <p:spPr>
          <a:xfrm>
            <a:off x="1903445" y="4799251"/>
            <a:ext cx="2920482" cy="9110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560758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96CBAC-688B-40AF-842A-2A0815B8E794}"/>
              </a:ext>
            </a:extLst>
          </p:cNvPr>
          <p:cNvSpPr>
            <a:spLocks noGrp="1"/>
          </p:cNvSpPr>
          <p:nvPr>
            <p:ph type="title"/>
          </p:nvPr>
        </p:nvSpPr>
        <p:spPr/>
        <p:txBody>
          <a:bodyPr/>
          <a:lstStyle/>
          <a:p>
            <a:r>
              <a:rPr kumimoji="1" lang="en-US" altLang="ja-JP" dirty="0">
                <a:latin typeface="Cambria Math" panose="02040503050406030204" pitchFamily="18" charset="0"/>
                <a:ea typeface="Cambria Math" panose="02040503050406030204" pitchFamily="18" charset="0"/>
              </a:rPr>
              <a:t>Adam</a:t>
            </a:r>
            <a:r>
              <a:rPr kumimoji="1" lang="ja-JP" altLang="en-US" dirty="0">
                <a:latin typeface="+mj-ea"/>
              </a:rPr>
              <a:t>について</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526E6E9-0387-410B-A37E-4E2B9E94A918}"/>
                  </a:ext>
                </a:extLst>
              </p:cNvPr>
              <p:cNvSpPr txBox="1"/>
              <p:nvPr/>
            </p:nvSpPr>
            <p:spPr>
              <a:xfrm>
                <a:off x="499382" y="2084832"/>
                <a:ext cx="11910331" cy="2166491"/>
              </a:xfrm>
              <a:prstGeom prst="rect">
                <a:avLst/>
              </a:prstGeom>
              <a:noFill/>
            </p:spPr>
            <p:txBody>
              <a:bodyPr wrap="square">
                <a:spAutoFit/>
              </a:bodyPr>
              <a:lstStyle/>
              <a:p>
                <a14:m>
                  <m:oMath xmlns:m="http://schemas.openxmlformats.org/officeDocument/2006/math">
                    <m:sSubSup>
                      <m:sSubSupPr>
                        <m:ctrlPr>
                          <a:rPr kumimoji="1" lang="en-US" altLang="ja-JP" sz="3600" i="1" smtClean="0">
                            <a:solidFill>
                              <a:schemeClr val="tx1"/>
                            </a:solidFill>
                            <a:latin typeface="Cambria Math" panose="02040503050406030204" pitchFamily="18" charset="0"/>
                          </a:rPr>
                        </m:ctrlPr>
                      </m:sSubSupPr>
                      <m:e>
                        <m:r>
                          <a:rPr kumimoji="1" lang="en-US" altLang="ja-JP" sz="3600" b="0" i="1" smtClean="0">
                            <a:solidFill>
                              <a:schemeClr val="tx1"/>
                            </a:solidFill>
                            <a:latin typeface="Cambria Math" panose="02040503050406030204" pitchFamily="18" charset="0"/>
                          </a:rPr>
                          <m:t>𝑤</m:t>
                        </m:r>
                      </m:e>
                      <m:sub>
                        <m:r>
                          <a:rPr kumimoji="1" lang="en-US" altLang="ja-JP" sz="3600" b="0" i="1" smtClean="0">
                            <a:solidFill>
                              <a:schemeClr val="tx1"/>
                            </a:solidFill>
                            <a:latin typeface="Cambria Math" panose="02040503050406030204" pitchFamily="18" charset="0"/>
                          </a:rPr>
                          <m:t>𝑙</m:t>
                        </m:r>
                        <m:r>
                          <a:rPr kumimoji="1" lang="en-US" altLang="ja-JP" sz="3600" b="0" i="1" smtClean="0">
                            <a:solidFill>
                              <a:schemeClr val="tx1"/>
                            </a:solidFill>
                            <a:latin typeface="Cambria Math" panose="02040503050406030204" pitchFamily="18" charset="0"/>
                          </a:rPr>
                          <m:t>+1</m:t>
                        </m:r>
                      </m:sub>
                      <m:sup>
                        <m:r>
                          <a:rPr kumimoji="1" lang="en-US" altLang="ja-JP" sz="3600" b="0" i="1" smtClean="0">
                            <a:solidFill>
                              <a:schemeClr val="tx1"/>
                            </a:solidFill>
                            <a:latin typeface="Cambria Math" panose="02040503050406030204" pitchFamily="18" charset="0"/>
                          </a:rPr>
                          <m:t>𝑘</m:t>
                        </m:r>
                      </m:sup>
                    </m:sSubSup>
                    <m:r>
                      <a:rPr kumimoji="1" lang="en-US" altLang="ja-JP" sz="3600" i="1" smtClean="0">
                        <a:solidFill>
                          <a:schemeClr val="tx1"/>
                        </a:solidFill>
                        <a:latin typeface="Cambria Math" panose="02040503050406030204" pitchFamily="18" charset="0"/>
                        <a:ea typeface="Cambria Math" panose="02040503050406030204" pitchFamily="18" charset="0"/>
                      </a:rPr>
                      <m:t>=</m:t>
                    </m:r>
                  </m:oMath>
                </a14:m>
                <a:r>
                  <a:rPr kumimoji="1" lang="en-US" altLang="ja-JP" sz="3600" dirty="0">
                    <a:solidFill>
                      <a:schemeClr val="tx1"/>
                    </a:solidFill>
                  </a:rPr>
                  <a:t> </a:t>
                </a:r>
                <a14:m>
                  <m:oMath xmlns:m="http://schemas.openxmlformats.org/officeDocument/2006/math">
                    <m:sSubSup>
                      <m:sSubSupPr>
                        <m:ctrlPr>
                          <a:rPr kumimoji="1" lang="en-US" altLang="ja-JP" sz="3600" i="1">
                            <a:solidFill>
                              <a:schemeClr val="tx1"/>
                            </a:solidFill>
                            <a:latin typeface="Cambria Math" panose="02040503050406030204" pitchFamily="18" charset="0"/>
                          </a:rPr>
                        </m:ctrlPr>
                      </m:sSubSupPr>
                      <m:e>
                        <m:r>
                          <a:rPr kumimoji="1" lang="en-US" altLang="ja-JP" sz="3600" i="1">
                            <a:solidFill>
                              <a:schemeClr val="tx1"/>
                            </a:solidFill>
                            <a:latin typeface="Cambria Math" panose="02040503050406030204" pitchFamily="18" charset="0"/>
                          </a:rPr>
                          <m:t>𝑤</m:t>
                        </m:r>
                      </m:e>
                      <m:sub>
                        <m:r>
                          <a:rPr kumimoji="1" lang="en-US" altLang="ja-JP" sz="3600" i="1">
                            <a:solidFill>
                              <a:schemeClr val="tx1"/>
                            </a:solidFill>
                            <a:latin typeface="Cambria Math" panose="02040503050406030204" pitchFamily="18" charset="0"/>
                          </a:rPr>
                          <m:t>𝑙</m:t>
                        </m:r>
                      </m:sub>
                      <m:sup>
                        <m:r>
                          <a:rPr kumimoji="1" lang="en-US" altLang="ja-JP" sz="3600" i="1">
                            <a:solidFill>
                              <a:schemeClr val="tx1"/>
                            </a:solidFill>
                            <a:latin typeface="Cambria Math" panose="02040503050406030204" pitchFamily="18" charset="0"/>
                          </a:rPr>
                          <m:t>𝑘</m:t>
                        </m:r>
                      </m:sup>
                    </m:sSubSup>
                    <m:r>
                      <a:rPr kumimoji="1" lang="en-US" altLang="ja-JP" sz="3600" b="0" i="0" smtClean="0">
                        <a:solidFill>
                          <a:schemeClr val="tx1"/>
                        </a:solidFill>
                        <a:latin typeface="Cambria Math" panose="02040503050406030204" pitchFamily="18" charset="0"/>
                      </a:rPr>
                      <m:t> − </m:t>
                    </m:r>
                    <m:r>
                      <a:rPr kumimoji="1" lang="ja-JP" altLang="en-US" sz="3600" b="0" i="1" smtClean="0">
                        <a:solidFill>
                          <a:schemeClr val="tx1"/>
                        </a:solidFill>
                        <a:latin typeface="Cambria Math" panose="02040503050406030204" pitchFamily="18" charset="0"/>
                      </a:rPr>
                      <m:t>𝜂</m:t>
                    </m:r>
                    <m:f>
                      <m:fPr>
                        <m:ctrlPr>
                          <a:rPr kumimoji="1" lang="en-US" altLang="ja-JP" sz="3600" b="0" i="1" smtClean="0">
                            <a:solidFill>
                              <a:schemeClr val="tx1"/>
                            </a:solidFill>
                            <a:latin typeface="Cambria Math" panose="02040503050406030204" pitchFamily="18" charset="0"/>
                          </a:rPr>
                        </m:ctrlPr>
                      </m:fPr>
                      <m:num>
                        <m:r>
                          <a:rPr kumimoji="1" lang="en-US" altLang="ja-JP" sz="3600" b="0" i="1" smtClean="0">
                            <a:solidFill>
                              <a:schemeClr val="tx1"/>
                            </a:solidFill>
                            <a:latin typeface="Cambria Math" panose="02040503050406030204" pitchFamily="18" charset="0"/>
                          </a:rPr>
                          <m:t>𝜕</m:t>
                        </m:r>
                        <m:r>
                          <a:rPr kumimoji="1" lang="en-US" altLang="ja-JP" sz="3600" b="0" i="1" smtClean="0">
                            <a:solidFill>
                              <a:schemeClr val="tx1"/>
                            </a:solidFill>
                            <a:latin typeface="Cambria Math" panose="02040503050406030204" pitchFamily="18" charset="0"/>
                          </a:rPr>
                          <m:t>𝐸</m:t>
                        </m:r>
                      </m:num>
                      <m:den>
                        <m:r>
                          <a:rPr kumimoji="1" lang="en-US" altLang="ja-JP" sz="3600" b="0" i="1" smtClean="0">
                            <a:solidFill>
                              <a:schemeClr val="tx1"/>
                            </a:solidFill>
                            <a:latin typeface="Cambria Math" panose="02040503050406030204" pitchFamily="18" charset="0"/>
                          </a:rPr>
                          <m:t>𝜕</m:t>
                        </m:r>
                        <m:sSubSup>
                          <m:sSubSupPr>
                            <m:ctrlPr>
                              <a:rPr kumimoji="1" lang="en-US" altLang="ja-JP" sz="3600" i="1">
                                <a:solidFill>
                                  <a:schemeClr val="tx1"/>
                                </a:solidFill>
                                <a:latin typeface="Cambria Math" panose="02040503050406030204" pitchFamily="18" charset="0"/>
                              </a:rPr>
                            </m:ctrlPr>
                          </m:sSubSupPr>
                          <m:e>
                            <m:r>
                              <a:rPr kumimoji="1" lang="en-US" altLang="ja-JP" sz="3600" i="1">
                                <a:solidFill>
                                  <a:schemeClr val="tx1"/>
                                </a:solidFill>
                                <a:latin typeface="Cambria Math" panose="02040503050406030204" pitchFamily="18" charset="0"/>
                              </a:rPr>
                              <m:t>𝑤</m:t>
                            </m:r>
                          </m:e>
                          <m:sub>
                            <m:r>
                              <a:rPr kumimoji="1" lang="en-US" altLang="ja-JP" sz="3600" i="1">
                                <a:solidFill>
                                  <a:schemeClr val="tx1"/>
                                </a:solidFill>
                                <a:latin typeface="Cambria Math" panose="02040503050406030204" pitchFamily="18" charset="0"/>
                              </a:rPr>
                              <m:t>𝑙</m:t>
                            </m:r>
                          </m:sub>
                          <m:sup>
                            <m:r>
                              <a:rPr kumimoji="1" lang="en-US" altLang="ja-JP" sz="3600" i="1">
                                <a:solidFill>
                                  <a:schemeClr val="tx1"/>
                                </a:solidFill>
                                <a:latin typeface="Cambria Math" panose="02040503050406030204" pitchFamily="18" charset="0"/>
                              </a:rPr>
                              <m:t>𝑘</m:t>
                            </m:r>
                          </m:sup>
                        </m:sSubSup>
                      </m:den>
                    </m:f>
                    <m:r>
                      <a:rPr kumimoji="1" lang="en-US" altLang="ja-JP" sz="3600" b="0" i="1" smtClean="0">
                        <a:solidFill>
                          <a:srgbClr val="FF0000"/>
                        </a:solidFill>
                        <a:latin typeface="Cambria Math" panose="02040503050406030204" pitchFamily="18" charset="0"/>
                      </a:rPr>
                      <m:t>−</m:t>
                    </m:r>
                    <m:r>
                      <a:rPr kumimoji="1" lang="ja-JP" altLang="en-US" sz="3600" b="0" i="1" smtClean="0">
                        <a:solidFill>
                          <a:srgbClr val="FF0000"/>
                        </a:solidFill>
                        <a:latin typeface="Cambria Math" panose="02040503050406030204" pitchFamily="18" charset="0"/>
                      </a:rPr>
                      <m:t>𝛽</m:t>
                    </m:r>
                    <m:nary>
                      <m:naryPr>
                        <m:chr m:val="∑"/>
                        <m:ctrlPr>
                          <a:rPr kumimoji="1" lang="ja-JP" altLang="en-US" sz="3600" b="0" i="1" smtClean="0">
                            <a:solidFill>
                              <a:srgbClr val="FF0000"/>
                            </a:solidFill>
                            <a:latin typeface="Cambria Math" panose="02040503050406030204" pitchFamily="18" charset="0"/>
                          </a:rPr>
                        </m:ctrlPr>
                      </m:naryPr>
                      <m:sub>
                        <m:r>
                          <a:rPr kumimoji="1" lang="en-US" altLang="ja-JP" sz="3600" b="0" i="1" smtClean="0">
                            <a:solidFill>
                              <a:srgbClr val="FF0000"/>
                            </a:solidFill>
                            <a:latin typeface="Cambria Math" panose="02040503050406030204" pitchFamily="18" charset="0"/>
                          </a:rPr>
                          <m:t>𝑖</m:t>
                        </m:r>
                        <m:r>
                          <a:rPr kumimoji="1" lang="en-US" altLang="ja-JP" sz="3600" b="0" i="1" smtClean="0">
                            <a:solidFill>
                              <a:srgbClr val="FF0000"/>
                            </a:solidFill>
                            <a:latin typeface="Cambria Math" panose="02040503050406030204" pitchFamily="18" charset="0"/>
                          </a:rPr>
                          <m:t>=0</m:t>
                        </m:r>
                      </m:sub>
                      <m:sup>
                        <m:r>
                          <a:rPr kumimoji="1" lang="en-US" altLang="ja-JP" sz="3600" b="0" i="1" smtClean="0">
                            <a:solidFill>
                              <a:srgbClr val="FF0000"/>
                            </a:solidFill>
                            <a:latin typeface="Cambria Math" panose="02040503050406030204" pitchFamily="18" charset="0"/>
                          </a:rPr>
                          <m:t>𝑙</m:t>
                        </m:r>
                        <m:r>
                          <a:rPr kumimoji="1" lang="en-US" altLang="ja-JP" sz="3600" b="0" i="1" smtClean="0">
                            <a:solidFill>
                              <a:srgbClr val="FF0000"/>
                            </a:solidFill>
                            <a:latin typeface="Cambria Math" panose="02040503050406030204" pitchFamily="18" charset="0"/>
                          </a:rPr>
                          <m:t>−1</m:t>
                        </m:r>
                      </m:sup>
                      <m:e>
                        <m:f>
                          <m:fPr>
                            <m:ctrlPr>
                              <a:rPr kumimoji="1" lang="en-US" altLang="ja-JP" sz="3600" b="0" i="1" smtClean="0">
                                <a:solidFill>
                                  <a:srgbClr val="FF0000"/>
                                </a:solidFill>
                                <a:latin typeface="Cambria Math" panose="02040503050406030204" pitchFamily="18" charset="0"/>
                              </a:rPr>
                            </m:ctrlPr>
                          </m:fPr>
                          <m:num>
                            <m:r>
                              <a:rPr kumimoji="1" lang="en-US" altLang="ja-JP" sz="3600" b="0" i="1" smtClean="0">
                                <a:solidFill>
                                  <a:srgbClr val="FF0000"/>
                                </a:solidFill>
                                <a:latin typeface="Cambria Math" panose="02040503050406030204" pitchFamily="18" charset="0"/>
                              </a:rPr>
                              <m:t>1</m:t>
                            </m:r>
                          </m:num>
                          <m:den>
                            <m:r>
                              <a:rPr kumimoji="1" lang="en-US" altLang="ja-JP" sz="3600" b="0" i="1" smtClean="0">
                                <a:solidFill>
                                  <a:srgbClr val="FF0000"/>
                                </a:solidFill>
                                <a:latin typeface="Cambria Math" panose="02040503050406030204" pitchFamily="18" charset="0"/>
                              </a:rPr>
                              <m:t>𝑙</m:t>
                            </m:r>
                            <m:r>
                              <a:rPr kumimoji="1" lang="en-US" altLang="ja-JP" sz="3600" b="0" i="1" smtClean="0">
                                <a:solidFill>
                                  <a:srgbClr val="FF0000"/>
                                </a:solidFill>
                                <a:latin typeface="Cambria Math" panose="02040503050406030204" pitchFamily="18" charset="0"/>
                              </a:rPr>
                              <m:t>−1</m:t>
                            </m:r>
                          </m:den>
                        </m:f>
                        <m:d>
                          <m:dPr>
                            <m:ctrlPr>
                              <a:rPr kumimoji="1" lang="en-US" altLang="ja-JP" sz="3600" b="0" i="1" smtClean="0">
                                <a:solidFill>
                                  <a:srgbClr val="FF0000"/>
                                </a:solidFill>
                                <a:latin typeface="Cambria Math" panose="02040503050406030204" pitchFamily="18" charset="0"/>
                              </a:rPr>
                            </m:ctrlPr>
                          </m:dPr>
                          <m:e>
                            <m:f>
                              <m:fPr>
                                <m:ctrlPr>
                                  <a:rPr kumimoji="1" lang="en-US" altLang="ja-JP" sz="3600" i="1">
                                    <a:solidFill>
                                      <a:srgbClr val="FF0000"/>
                                    </a:solidFill>
                                    <a:latin typeface="Cambria Math" panose="02040503050406030204" pitchFamily="18" charset="0"/>
                                  </a:rPr>
                                </m:ctrlPr>
                              </m:fPr>
                              <m:num>
                                <m:r>
                                  <a:rPr kumimoji="1" lang="en-US" altLang="ja-JP" sz="3600" i="1">
                                    <a:solidFill>
                                      <a:srgbClr val="FF0000"/>
                                    </a:solidFill>
                                    <a:latin typeface="Cambria Math" panose="02040503050406030204" pitchFamily="18" charset="0"/>
                                  </a:rPr>
                                  <m:t>𝜕</m:t>
                                </m:r>
                                <m:r>
                                  <a:rPr kumimoji="1" lang="en-US" altLang="ja-JP" sz="3600" i="1">
                                    <a:solidFill>
                                      <a:srgbClr val="FF0000"/>
                                    </a:solidFill>
                                    <a:latin typeface="Cambria Math" panose="02040503050406030204" pitchFamily="18" charset="0"/>
                                  </a:rPr>
                                  <m:t>𝐸</m:t>
                                </m:r>
                              </m:num>
                              <m:den>
                                <m:r>
                                  <a:rPr kumimoji="1" lang="en-US" altLang="ja-JP" sz="3600" i="1">
                                    <a:solidFill>
                                      <a:srgbClr val="FF0000"/>
                                    </a:solidFill>
                                    <a:latin typeface="Cambria Math" panose="02040503050406030204" pitchFamily="18" charset="0"/>
                                  </a:rPr>
                                  <m:t>𝜕</m:t>
                                </m:r>
                                <m:sSubSup>
                                  <m:sSubSupPr>
                                    <m:ctrlPr>
                                      <a:rPr kumimoji="1" lang="en-US" altLang="ja-JP" sz="3600" i="1">
                                        <a:solidFill>
                                          <a:srgbClr val="FF0000"/>
                                        </a:solidFill>
                                        <a:latin typeface="Cambria Math" panose="02040503050406030204" pitchFamily="18" charset="0"/>
                                      </a:rPr>
                                    </m:ctrlPr>
                                  </m:sSubSupPr>
                                  <m:e>
                                    <m:r>
                                      <a:rPr kumimoji="1" lang="en-US" altLang="ja-JP" sz="3600" i="1">
                                        <a:solidFill>
                                          <a:srgbClr val="FF0000"/>
                                        </a:solidFill>
                                        <a:latin typeface="Cambria Math" panose="02040503050406030204" pitchFamily="18" charset="0"/>
                                      </a:rPr>
                                      <m:t>𝑤</m:t>
                                    </m:r>
                                  </m:e>
                                  <m:sub>
                                    <m:r>
                                      <a:rPr kumimoji="1" lang="en-US" altLang="ja-JP" sz="3600" b="0" i="1" smtClean="0">
                                        <a:solidFill>
                                          <a:srgbClr val="FF0000"/>
                                        </a:solidFill>
                                        <a:latin typeface="Cambria Math" panose="02040503050406030204" pitchFamily="18" charset="0"/>
                                      </a:rPr>
                                      <m:t>𝑖</m:t>
                                    </m:r>
                                  </m:sub>
                                  <m:sup>
                                    <m:r>
                                      <a:rPr kumimoji="1" lang="en-US" altLang="ja-JP" sz="3600" i="1">
                                        <a:solidFill>
                                          <a:srgbClr val="FF0000"/>
                                        </a:solidFill>
                                        <a:latin typeface="Cambria Math" panose="02040503050406030204" pitchFamily="18" charset="0"/>
                                      </a:rPr>
                                      <m:t>𝑘</m:t>
                                    </m:r>
                                  </m:sup>
                                </m:sSubSup>
                              </m:den>
                            </m:f>
                          </m:e>
                        </m:d>
                      </m:e>
                    </m:nary>
                    <m:r>
                      <a:rPr kumimoji="1" lang="en-US" altLang="ja-JP" sz="3600" b="0" i="1" smtClean="0">
                        <a:solidFill>
                          <a:schemeClr val="accent1"/>
                        </a:solidFill>
                        <a:latin typeface="Cambria Math" panose="02040503050406030204" pitchFamily="18" charset="0"/>
                      </a:rPr>
                      <m:t>−</m:t>
                    </m:r>
                    <m:f>
                      <m:fPr>
                        <m:ctrlPr>
                          <a:rPr kumimoji="1" lang="en-US" altLang="ja-JP" sz="3600" b="0" i="1" smtClean="0">
                            <a:solidFill>
                              <a:schemeClr val="accent1"/>
                            </a:solidFill>
                            <a:latin typeface="Cambria Math" panose="02040503050406030204" pitchFamily="18" charset="0"/>
                          </a:rPr>
                        </m:ctrlPr>
                      </m:fPr>
                      <m:num>
                        <m:r>
                          <a:rPr kumimoji="1" lang="en-US" altLang="ja-JP" sz="3600" i="1">
                            <a:solidFill>
                              <a:schemeClr val="accent1"/>
                            </a:solidFill>
                            <a:latin typeface="Cambria Math" panose="02040503050406030204" pitchFamily="18" charset="0"/>
                            <a:ea typeface="Cambria Math" panose="02040503050406030204" pitchFamily="18" charset="0"/>
                          </a:rPr>
                          <m:t>𝜂</m:t>
                        </m:r>
                        <m:f>
                          <m:fPr>
                            <m:ctrlPr>
                              <a:rPr kumimoji="1" lang="en-US" altLang="ja-JP" sz="3600" i="1" smtClean="0">
                                <a:solidFill>
                                  <a:schemeClr val="accent1"/>
                                </a:solidFill>
                                <a:latin typeface="Cambria Math" panose="02040503050406030204" pitchFamily="18" charset="0"/>
                              </a:rPr>
                            </m:ctrlPr>
                          </m:fPr>
                          <m:num>
                            <m:r>
                              <a:rPr kumimoji="1" lang="en-US" altLang="ja-JP" sz="3600" i="1">
                                <a:solidFill>
                                  <a:schemeClr val="accent1"/>
                                </a:solidFill>
                                <a:latin typeface="Cambria Math" panose="02040503050406030204" pitchFamily="18" charset="0"/>
                              </a:rPr>
                              <m:t>𝜕</m:t>
                            </m:r>
                            <m:r>
                              <a:rPr kumimoji="1" lang="en-US" altLang="ja-JP" sz="3600" i="1">
                                <a:solidFill>
                                  <a:schemeClr val="accent1"/>
                                </a:solidFill>
                                <a:latin typeface="Cambria Math" panose="02040503050406030204" pitchFamily="18" charset="0"/>
                              </a:rPr>
                              <m:t>𝐸</m:t>
                            </m:r>
                          </m:num>
                          <m:den>
                            <m:r>
                              <a:rPr kumimoji="1" lang="en-US" altLang="ja-JP" sz="3600" i="1">
                                <a:solidFill>
                                  <a:schemeClr val="accent1"/>
                                </a:solidFill>
                                <a:latin typeface="Cambria Math" panose="02040503050406030204" pitchFamily="18" charset="0"/>
                              </a:rPr>
                              <m:t>𝜕</m:t>
                            </m:r>
                            <m:sSubSup>
                              <m:sSubSupPr>
                                <m:ctrlPr>
                                  <a:rPr kumimoji="1" lang="en-US" altLang="ja-JP" sz="3600" i="1">
                                    <a:solidFill>
                                      <a:schemeClr val="accent1"/>
                                    </a:solidFill>
                                    <a:latin typeface="Cambria Math" panose="02040503050406030204" pitchFamily="18" charset="0"/>
                                  </a:rPr>
                                </m:ctrlPr>
                              </m:sSubSupPr>
                              <m:e>
                                <m:r>
                                  <a:rPr kumimoji="1" lang="en-US" altLang="ja-JP" sz="3600" i="1">
                                    <a:solidFill>
                                      <a:schemeClr val="accent1"/>
                                    </a:solidFill>
                                    <a:latin typeface="Cambria Math" panose="02040503050406030204" pitchFamily="18" charset="0"/>
                                  </a:rPr>
                                  <m:t>𝑤</m:t>
                                </m:r>
                              </m:e>
                              <m:sub>
                                <m:r>
                                  <a:rPr kumimoji="1" lang="en-US" altLang="ja-JP" sz="3600" i="1">
                                    <a:solidFill>
                                      <a:schemeClr val="accent1"/>
                                    </a:solidFill>
                                    <a:latin typeface="Cambria Math" panose="02040503050406030204" pitchFamily="18" charset="0"/>
                                  </a:rPr>
                                  <m:t>𝑙</m:t>
                                </m:r>
                              </m:sub>
                              <m:sup>
                                <m:r>
                                  <a:rPr kumimoji="1" lang="en-US" altLang="ja-JP" sz="3600" i="1">
                                    <a:solidFill>
                                      <a:schemeClr val="accent1"/>
                                    </a:solidFill>
                                    <a:latin typeface="Cambria Math" panose="02040503050406030204" pitchFamily="18" charset="0"/>
                                  </a:rPr>
                                  <m:t>𝑘</m:t>
                                </m:r>
                              </m:sup>
                            </m:sSubSup>
                          </m:den>
                        </m:f>
                      </m:num>
                      <m:den>
                        <m:rad>
                          <m:radPr>
                            <m:degHide m:val="on"/>
                            <m:ctrlPr>
                              <a:rPr kumimoji="1" lang="en-US" altLang="ja-JP" sz="3600" b="0" i="1" smtClean="0">
                                <a:solidFill>
                                  <a:schemeClr val="accent1"/>
                                </a:solidFill>
                                <a:latin typeface="Cambria Math" panose="02040503050406030204" pitchFamily="18" charset="0"/>
                              </a:rPr>
                            </m:ctrlPr>
                          </m:radPr>
                          <m:deg/>
                          <m:e>
                            <m:r>
                              <a:rPr kumimoji="1" lang="en-US" altLang="ja-JP" sz="3600" b="0" i="1" smtClean="0">
                                <a:solidFill>
                                  <a:schemeClr val="accent1"/>
                                </a:solidFill>
                                <a:latin typeface="Cambria Math" panose="02040503050406030204" pitchFamily="18" charset="0"/>
                              </a:rPr>
                              <m:t>𝑅h</m:t>
                            </m:r>
                            <m:r>
                              <a:rPr kumimoji="1" lang="en-US" altLang="ja-JP" sz="3600" b="0" i="1" smtClean="0">
                                <a:solidFill>
                                  <a:schemeClr val="accent1"/>
                                </a:solidFill>
                                <a:latin typeface="Cambria Math" panose="02040503050406030204" pitchFamily="18" charset="0"/>
                              </a:rPr>
                              <m:t>+</m:t>
                            </m:r>
                            <m:d>
                              <m:dPr>
                                <m:ctrlPr>
                                  <a:rPr kumimoji="1" lang="en-US" altLang="ja-JP" sz="3600" b="0" i="1" smtClean="0">
                                    <a:solidFill>
                                      <a:schemeClr val="accent1"/>
                                    </a:solidFill>
                                    <a:latin typeface="Cambria Math" panose="02040503050406030204" pitchFamily="18" charset="0"/>
                                  </a:rPr>
                                </m:ctrlPr>
                              </m:dPr>
                              <m:e>
                                <m:r>
                                  <a:rPr kumimoji="1" lang="en-US" altLang="ja-JP" sz="3600" b="0" i="1" smtClean="0">
                                    <a:solidFill>
                                      <a:schemeClr val="accent1"/>
                                    </a:solidFill>
                                    <a:latin typeface="Cambria Math" panose="02040503050406030204" pitchFamily="18" charset="0"/>
                                  </a:rPr>
                                  <m:t>1−</m:t>
                                </m:r>
                                <m:r>
                                  <a:rPr kumimoji="1" lang="en-US" altLang="ja-JP" sz="3600" b="0" i="1" smtClean="0">
                                    <a:solidFill>
                                      <a:schemeClr val="accent1"/>
                                    </a:solidFill>
                                    <a:latin typeface="Cambria Math" panose="02040503050406030204" pitchFamily="18" charset="0"/>
                                  </a:rPr>
                                  <m:t>𝑅</m:t>
                                </m:r>
                              </m:e>
                            </m:d>
                            <m:sSup>
                              <m:sSupPr>
                                <m:ctrlPr>
                                  <a:rPr kumimoji="1" lang="en-US" altLang="ja-JP" sz="3600" b="0" i="1" smtClean="0">
                                    <a:solidFill>
                                      <a:schemeClr val="accent1"/>
                                    </a:solidFill>
                                    <a:latin typeface="Cambria Math" panose="02040503050406030204" pitchFamily="18" charset="0"/>
                                  </a:rPr>
                                </m:ctrlPr>
                              </m:sSupPr>
                              <m:e>
                                <m:d>
                                  <m:dPr>
                                    <m:ctrlPr>
                                      <a:rPr kumimoji="1" lang="en-US" altLang="ja-JP" sz="3600" i="1">
                                        <a:solidFill>
                                          <a:schemeClr val="accent1"/>
                                        </a:solidFill>
                                        <a:latin typeface="Cambria Math" panose="02040503050406030204" pitchFamily="18" charset="0"/>
                                      </a:rPr>
                                    </m:ctrlPr>
                                  </m:dPr>
                                  <m:e>
                                    <m:f>
                                      <m:fPr>
                                        <m:ctrlPr>
                                          <a:rPr kumimoji="1" lang="en-US" altLang="ja-JP" sz="3600" i="1">
                                            <a:solidFill>
                                              <a:schemeClr val="accent1"/>
                                            </a:solidFill>
                                            <a:latin typeface="Cambria Math" panose="02040503050406030204" pitchFamily="18" charset="0"/>
                                          </a:rPr>
                                        </m:ctrlPr>
                                      </m:fPr>
                                      <m:num>
                                        <m:r>
                                          <a:rPr kumimoji="1" lang="en-US" altLang="ja-JP" sz="3600" i="1">
                                            <a:solidFill>
                                              <a:schemeClr val="accent1"/>
                                            </a:solidFill>
                                            <a:latin typeface="Cambria Math" panose="02040503050406030204" pitchFamily="18" charset="0"/>
                                          </a:rPr>
                                          <m:t>𝜕</m:t>
                                        </m:r>
                                        <m:r>
                                          <a:rPr kumimoji="1" lang="en-US" altLang="ja-JP" sz="3600" i="1">
                                            <a:solidFill>
                                              <a:schemeClr val="accent1"/>
                                            </a:solidFill>
                                            <a:latin typeface="Cambria Math" panose="02040503050406030204" pitchFamily="18" charset="0"/>
                                          </a:rPr>
                                          <m:t>𝐸</m:t>
                                        </m:r>
                                      </m:num>
                                      <m:den>
                                        <m:r>
                                          <a:rPr kumimoji="1" lang="en-US" altLang="ja-JP" sz="3600" i="1">
                                            <a:solidFill>
                                              <a:schemeClr val="accent1"/>
                                            </a:solidFill>
                                            <a:latin typeface="Cambria Math" panose="02040503050406030204" pitchFamily="18" charset="0"/>
                                          </a:rPr>
                                          <m:t>𝜕</m:t>
                                        </m:r>
                                        <m:sSubSup>
                                          <m:sSubSupPr>
                                            <m:ctrlPr>
                                              <a:rPr kumimoji="1" lang="en-US" altLang="ja-JP" sz="3600" i="1">
                                                <a:solidFill>
                                                  <a:schemeClr val="accent1"/>
                                                </a:solidFill>
                                                <a:latin typeface="Cambria Math" panose="02040503050406030204" pitchFamily="18" charset="0"/>
                                              </a:rPr>
                                            </m:ctrlPr>
                                          </m:sSubSupPr>
                                          <m:e>
                                            <m:r>
                                              <a:rPr kumimoji="1" lang="en-US" altLang="ja-JP" sz="3600" i="1">
                                                <a:solidFill>
                                                  <a:schemeClr val="accent1"/>
                                                </a:solidFill>
                                                <a:latin typeface="Cambria Math" panose="02040503050406030204" pitchFamily="18" charset="0"/>
                                              </a:rPr>
                                              <m:t>𝑤</m:t>
                                            </m:r>
                                          </m:e>
                                          <m:sub>
                                            <m:r>
                                              <a:rPr kumimoji="1" lang="en-US" altLang="ja-JP" sz="3600" i="1">
                                                <a:solidFill>
                                                  <a:schemeClr val="accent1"/>
                                                </a:solidFill>
                                                <a:latin typeface="Cambria Math" panose="02040503050406030204" pitchFamily="18" charset="0"/>
                                              </a:rPr>
                                              <m:t>𝑙</m:t>
                                            </m:r>
                                          </m:sub>
                                          <m:sup>
                                            <m:r>
                                              <a:rPr kumimoji="1" lang="en-US" altLang="ja-JP" sz="3600" i="1">
                                                <a:solidFill>
                                                  <a:schemeClr val="accent1"/>
                                                </a:solidFill>
                                                <a:latin typeface="Cambria Math" panose="02040503050406030204" pitchFamily="18" charset="0"/>
                                              </a:rPr>
                                              <m:t>𝑘</m:t>
                                            </m:r>
                                          </m:sup>
                                        </m:sSubSup>
                                      </m:den>
                                    </m:f>
                                  </m:e>
                                </m:d>
                              </m:e>
                              <m:sup>
                                <m:r>
                                  <a:rPr kumimoji="1" lang="en-US" altLang="ja-JP" sz="3600" b="0" i="1" smtClean="0">
                                    <a:solidFill>
                                      <a:schemeClr val="accent1"/>
                                    </a:solidFill>
                                    <a:latin typeface="Cambria Math" panose="02040503050406030204" pitchFamily="18" charset="0"/>
                                  </a:rPr>
                                  <m:t>2</m:t>
                                </m:r>
                              </m:sup>
                            </m:sSup>
                          </m:e>
                        </m:rad>
                      </m:den>
                    </m:f>
                  </m:oMath>
                </a14:m>
                <a:endParaRPr lang="ja-JP" altLang="en-US" sz="3600" dirty="0"/>
              </a:p>
            </p:txBody>
          </p:sp>
        </mc:Choice>
        <mc:Fallback xmlns="">
          <p:sp>
            <p:nvSpPr>
              <p:cNvPr id="8" name="テキスト ボックス 7">
                <a:extLst>
                  <a:ext uri="{FF2B5EF4-FFF2-40B4-BE49-F238E27FC236}">
                    <a16:creationId xmlns:a16="http://schemas.microsoft.com/office/drawing/2014/main" id="{0526E6E9-0387-410B-A37E-4E2B9E94A918}"/>
                  </a:ext>
                </a:extLst>
              </p:cNvPr>
              <p:cNvSpPr txBox="1">
                <a:spLocks noRot="1" noChangeAspect="1" noMove="1" noResize="1" noEditPoints="1" noAdjustHandles="1" noChangeArrowheads="1" noChangeShapeType="1" noTextEdit="1"/>
              </p:cNvSpPr>
              <p:nvPr/>
            </p:nvSpPr>
            <p:spPr>
              <a:xfrm>
                <a:off x="499382" y="2084832"/>
                <a:ext cx="11910331" cy="2166491"/>
              </a:xfrm>
              <a:prstGeom prst="rect">
                <a:avLst/>
              </a:prstGeom>
              <a:blipFill>
                <a:blip r:embed="rId3"/>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5B9B9BCB-798F-4B5E-AEB9-EDEE5099055A}"/>
              </a:ext>
            </a:extLst>
          </p:cNvPr>
          <p:cNvSpPr txBox="1"/>
          <p:nvPr/>
        </p:nvSpPr>
        <p:spPr>
          <a:xfrm>
            <a:off x="1175657" y="4735286"/>
            <a:ext cx="9372600" cy="954107"/>
          </a:xfrm>
          <a:prstGeom prst="rect">
            <a:avLst/>
          </a:prstGeom>
          <a:noFill/>
        </p:spPr>
        <p:txBody>
          <a:bodyPr wrap="square" rtlCol="0">
            <a:spAutoFit/>
          </a:bodyPr>
          <a:lstStyle/>
          <a:p>
            <a:r>
              <a:rPr kumimoji="1" lang="ja-JP" altLang="en-US" sz="2800" dirty="0">
                <a:solidFill>
                  <a:srgbClr val="FF0000"/>
                </a:solidFill>
              </a:rPr>
              <a:t>赤文字</a:t>
            </a:r>
            <a:r>
              <a:rPr kumimoji="1" lang="en-US" altLang="ja-JP" sz="2800" dirty="0"/>
              <a:t>:</a:t>
            </a:r>
            <a:r>
              <a:rPr kumimoji="1" lang="ja-JP" altLang="en-US" sz="2800" dirty="0"/>
              <a:t>モーメンタム</a:t>
            </a:r>
            <a:r>
              <a:rPr kumimoji="1" lang="en-US" altLang="ja-JP" sz="2800" dirty="0"/>
              <a:t>(</a:t>
            </a:r>
            <a:r>
              <a:rPr kumimoji="1" lang="ja-JP" altLang="en-US" sz="2800" dirty="0"/>
              <a:t>慣性項、局所解に落ちないように</a:t>
            </a:r>
            <a:r>
              <a:rPr kumimoji="1" lang="en-US" altLang="ja-JP" sz="2800" dirty="0"/>
              <a:t>) </a:t>
            </a:r>
          </a:p>
          <a:p>
            <a:r>
              <a:rPr kumimoji="1" lang="ja-JP" altLang="en-US" sz="2800" dirty="0">
                <a:solidFill>
                  <a:schemeClr val="accent1"/>
                </a:solidFill>
              </a:rPr>
              <a:t>青文字</a:t>
            </a:r>
            <a:r>
              <a:rPr kumimoji="1" lang="en-US" altLang="ja-JP" sz="2800" dirty="0"/>
              <a:t>:</a:t>
            </a:r>
            <a:r>
              <a:rPr kumimoji="1" lang="en-US" altLang="ja-JP" sz="2800" dirty="0" err="1"/>
              <a:t>RMSProp</a:t>
            </a:r>
            <a:r>
              <a:rPr kumimoji="1" lang="en-US" altLang="ja-JP" sz="2800" dirty="0"/>
              <a:t>(</a:t>
            </a:r>
            <a:r>
              <a:rPr kumimoji="1" lang="ja-JP" altLang="en-US" sz="2800" dirty="0"/>
              <a:t>急な勾配が合った場合の影響を低減する</a:t>
            </a:r>
            <a:r>
              <a:rPr kumimoji="1" lang="en-US" altLang="ja-JP" sz="2800" dirty="0"/>
              <a:t>)</a:t>
            </a:r>
            <a:endParaRPr kumimoji="1" lang="ja-JP" altLang="en-US" sz="2800" dirty="0"/>
          </a:p>
        </p:txBody>
      </p:sp>
    </p:spTree>
    <p:extLst>
      <p:ext uri="{BB962C8B-B14F-4D97-AF65-F5344CB8AC3E}">
        <p14:creationId xmlns:p14="http://schemas.microsoft.com/office/powerpoint/2010/main" val="16004269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527A5209-4E29-4EC0-8FFB-4C63F96D0250}"/>
              </a:ext>
            </a:extLst>
          </p:cNvPr>
          <p:cNvGrpSpPr/>
          <p:nvPr/>
        </p:nvGrpSpPr>
        <p:grpSpPr>
          <a:xfrm>
            <a:off x="2230831" y="2599660"/>
            <a:ext cx="7321384" cy="3710187"/>
            <a:chOff x="79022" y="3055564"/>
            <a:chExt cx="7374893" cy="3622154"/>
          </a:xfrm>
        </p:grpSpPr>
        <p:cxnSp>
          <p:nvCxnSpPr>
            <p:cNvPr id="3" name="直線矢印コネクタ 2">
              <a:extLst>
                <a:ext uri="{FF2B5EF4-FFF2-40B4-BE49-F238E27FC236}">
                  <a16:creationId xmlns:a16="http://schemas.microsoft.com/office/drawing/2014/main" id="{A6203915-8D61-4F9B-A46D-CFCB1C1A2AAD}"/>
                </a:ext>
              </a:extLst>
            </p:cNvPr>
            <p:cNvCxnSpPr>
              <a:cxnSpLocks/>
            </p:cNvCxnSpPr>
            <p:nvPr/>
          </p:nvCxnSpPr>
          <p:spPr>
            <a:xfrm>
              <a:off x="484570" y="6278180"/>
              <a:ext cx="6474091"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303B28FA-094D-4FB7-9D3C-EF721A489AF3}"/>
                </a:ext>
              </a:extLst>
            </p:cNvPr>
            <p:cNvCxnSpPr>
              <a:cxnSpLocks/>
            </p:cNvCxnSpPr>
            <p:nvPr/>
          </p:nvCxnSpPr>
          <p:spPr>
            <a:xfrm flipV="1">
              <a:off x="734684" y="3055564"/>
              <a:ext cx="0" cy="351602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フリーフォーム: 図形 4">
              <a:extLst>
                <a:ext uri="{FF2B5EF4-FFF2-40B4-BE49-F238E27FC236}">
                  <a16:creationId xmlns:a16="http://schemas.microsoft.com/office/drawing/2014/main" id="{6A183FCF-0A52-4775-B036-BCED83EA41C8}"/>
                </a:ext>
              </a:extLst>
            </p:cNvPr>
            <p:cNvSpPr/>
            <p:nvPr/>
          </p:nvSpPr>
          <p:spPr>
            <a:xfrm>
              <a:off x="888598" y="3294831"/>
              <a:ext cx="5627554" cy="2772033"/>
            </a:xfrm>
            <a:custGeom>
              <a:avLst/>
              <a:gdLst>
                <a:gd name="connsiteX0" fmla="*/ 105613 w 9012546"/>
                <a:gd name="connsiteY0" fmla="*/ 248355 h 4090733"/>
                <a:gd name="connsiteX1" fmla="*/ 184635 w 9012546"/>
                <a:gd name="connsiteY1" fmla="*/ 372533 h 4090733"/>
                <a:gd name="connsiteX2" fmla="*/ 1810235 w 9012546"/>
                <a:gd name="connsiteY2" fmla="*/ 3725333 h 4090733"/>
                <a:gd name="connsiteX3" fmla="*/ 3108457 w 9012546"/>
                <a:gd name="connsiteY3" fmla="*/ 3838222 h 4090733"/>
                <a:gd name="connsiteX4" fmla="*/ 4169613 w 9012546"/>
                <a:gd name="connsiteY4" fmla="*/ 2269066 h 4090733"/>
                <a:gd name="connsiteX5" fmla="*/ 5050146 w 9012546"/>
                <a:gd name="connsiteY5" fmla="*/ 1907822 h 4090733"/>
                <a:gd name="connsiteX6" fmla="*/ 5840368 w 9012546"/>
                <a:gd name="connsiteY6" fmla="*/ 2223911 h 4090733"/>
                <a:gd name="connsiteX7" fmla="*/ 6585435 w 9012546"/>
                <a:gd name="connsiteY7" fmla="*/ 2833511 h 4090733"/>
                <a:gd name="connsiteX8" fmla="*/ 7680457 w 9012546"/>
                <a:gd name="connsiteY8" fmla="*/ 2314222 h 4090733"/>
                <a:gd name="connsiteX9" fmla="*/ 9012546 w 9012546"/>
                <a:gd name="connsiteY9" fmla="*/ 0 h 4090733"/>
                <a:gd name="connsiteX10" fmla="*/ 9012546 w 9012546"/>
                <a:gd name="connsiteY10" fmla="*/ 0 h 4090733"/>
                <a:gd name="connsiteX11" fmla="*/ 9012546 w 9012546"/>
                <a:gd name="connsiteY11" fmla="*/ 0 h 4090733"/>
                <a:gd name="connsiteX12" fmla="*/ 9012546 w 9012546"/>
                <a:gd name="connsiteY12" fmla="*/ 0 h 4090733"/>
                <a:gd name="connsiteX13" fmla="*/ 9012546 w 9012546"/>
                <a:gd name="connsiteY13" fmla="*/ 0 h 4090733"/>
                <a:gd name="connsiteX0" fmla="*/ 20252 w 9412607"/>
                <a:gd name="connsiteY0" fmla="*/ 167556 h 4190556"/>
                <a:gd name="connsiteX1" fmla="*/ 584696 w 9412607"/>
                <a:gd name="connsiteY1" fmla="*/ 472356 h 4190556"/>
                <a:gd name="connsiteX2" fmla="*/ 2210296 w 9412607"/>
                <a:gd name="connsiteY2" fmla="*/ 3825156 h 4190556"/>
                <a:gd name="connsiteX3" fmla="*/ 3508518 w 9412607"/>
                <a:gd name="connsiteY3" fmla="*/ 3938045 h 4190556"/>
                <a:gd name="connsiteX4" fmla="*/ 4569674 w 9412607"/>
                <a:gd name="connsiteY4" fmla="*/ 2368889 h 4190556"/>
                <a:gd name="connsiteX5" fmla="*/ 5450207 w 9412607"/>
                <a:gd name="connsiteY5" fmla="*/ 2007645 h 4190556"/>
                <a:gd name="connsiteX6" fmla="*/ 6240429 w 9412607"/>
                <a:gd name="connsiteY6" fmla="*/ 2323734 h 4190556"/>
                <a:gd name="connsiteX7" fmla="*/ 6985496 w 9412607"/>
                <a:gd name="connsiteY7" fmla="*/ 2933334 h 4190556"/>
                <a:gd name="connsiteX8" fmla="*/ 8080518 w 9412607"/>
                <a:gd name="connsiteY8" fmla="*/ 2414045 h 4190556"/>
                <a:gd name="connsiteX9" fmla="*/ 9412607 w 9412607"/>
                <a:gd name="connsiteY9" fmla="*/ 99823 h 4190556"/>
                <a:gd name="connsiteX10" fmla="*/ 9412607 w 9412607"/>
                <a:gd name="connsiteY10" fmla="*/ 99823 h 4190556"/>
                <a:gd name="connsiteX11" fmla="*/ 9412607 w 9412607"/>
                <a:gd name="connsiteY11" fmla="*/ 99823 h 4190556"/>
                <a:gd name="connsiteX12" fmla="*/ 9412607 w 9412607"/>
                <a:gd name="connsiteY12" fmla="*/ 99823 h 4190556"/>
                <a:gd name="connsiteX13" fmla="*/ 9412607 w 9412607"/>
                <a:gd name="connsiteY13" fmla="*/ 99823 h 4190556"/>
                <a:gd name="connsiteX0" fmla="*/ 14241 w 9609796"/>
                <a:gd name="connsiteY0" fmla="*/ 120003 h 4312336"/>
                <a:gd name="connsiteX1" fmla="*/ 781885 w 9609796"/>
                <a:gd name="connsiteY1" fmla="*/ 594136 h 4312336"/>
                <a:gd name="connsiteX2" fmla="*/ 2407485 w 9609796"/>
                <a:gd name="connsiteY2" fmla="*/ 3946936 h 4312336"/>
                <a:gd name="connsiteX3" fmla="*/ 3705707 w 9609796"/>
                <a:gd name="connsiteY3" fmla="*/ 4059825 h 4312336"/>
                <a:gd name="connsiteX4" fmla="*/ 4766863 w 9609796"/>
                <a:gd name="connsiteY4" fmla="*/ 2490669 h 4312336"/>
                <a:gd name="connsiteX5" fmla="*/ 5647396 w 9609796"/>
                <a:gd name="connsiteY5" fmla="*/ 2129425 h 4312336"/>
                <a:gd name="connsiteX6" fmla="*/ 6437618 w 9609796"/>
                <a:gd name="connsiteY6" fmla="*/ 2445514 h 4312336"/>
                <a:gd name="connsiteX7" fmla="*/ 7182685 w 9609796"/>
                <a:gd name="connsiteY7" fmla="*/ 3055114 h 4312336"/>
                <a:gd name="connsiteX8" fmla="*/ 8277707 w 9609796"/>
                <a:gd name="connsiteY8" fmla="*/ 2535825 h 4312336"/>
                <a:gd name="connsiteX9" fmla="*/ 9609796 w 9609796"/>
                <a:gd name="connsiteY9" fmla="*/ 221603 h 4312336"/>
                <a:gd name="connsiteX10" fmla="*/ 9609796 w 9609796"/>
                <a:gd name="connsiteY10" fmla="*/ 221603 h 4312336"/>
                <a:gd name="connsiteX11" fmla="*/ 9609796 w 9609796"/>
                <a:gd name="connsiteY11" fmla="*/ 221603 h 4312336"/>
                <a:gd name="connsiteX12" fmla="*/ 9609796 w 9609796"/>
                <a:gd name="connsiteY12" fmla="*/ 221603 h 4312336"/>
                <a:gd name="connsiteX13" fmla="*/ 9609796 w 9609796"/>
                <a:gd name="connsiteY13" fmla="*/ 221603 h 4312336"/>
                <a:gd name="connsiteX0" fmla="*/ 0 w 9595555"/>
                <a:gd name="connsiteY0" fmla="*/ 0 h 4192333"/>
                <a:gd name="connsiteX1" fmla="*/ 767644 w 9595555"/>
                <a:gd name="connsiteY1" fmla="*/ 474133 h 4192333"/>
                <a:gd name="connsiteX2" fmla="*/ 2393244 w 9595555"/>
                <a:gd name="connsiteY2" fmla="*/ 3826933 h 4192333"/>
                <a:gd name="connsiteX3" fmla="*/ 3691466 w 9595555"/>
                <a:gd name="connsiteY3" fmla="*/ 3939822 h 4192333"/>
                <a:gd name="connsiteX4" fmla="*/ 4752622 w 9595555"/>
                <a:gd name="connsiteY4" fmla="*/ 2370666 h 4192333"/>
                <a:gd name="connsiteX5" fmla="*/ 5633155 w 9595555"/>
                <a:gd name="connsiteY5" fmla="*/ 2009422 h 4192333"/>
                <a:gd name="connsiteX6" fmla="*/ 6423377 w 9595555"/>
                <a:gd name="connsiteY6" fmla="*/ 2325511 h 4192333"/>
                <a:gd name="connsiteX7" fmla="*/ 7168444 w 9595555"/>
                <a:gd name="connsiteY7" fmla="*/ 2935111 h 4192333"/>
                <a:gd name="connsiteX8" fmla="*/ 8263466 w 9595555"/>
                <a:gd name="connsiteY8" fmla="*/ 2415822 h 4192333"/>
                <a:gd name="connsiteX9" fmla="*/ 9595555 w 9595555"/>
                <a:gd name="connsiteY9" fmla="*/ 101600 h 4192333"/>
                <a:gd name="connsiteX10" fmla="*/ 9595555 w 9595555"/>
                <a:gd name="connsiteY10" fmla="*/ 101600 h 4192333"/>
                <a:gd name="connsiteX11" fmla="*/ 9595555 w 9595555"/>
                <a:gd name="connsiteY11" fmla="*/ 101600 h 4192333"/>
                <a:gd name="connsiteX12" fmla="*/ 9595555 w 9595555"/>
                <a:gd name="connsiteY12" fmla="*/ 101600 h 4192333"/>
                <a:gd name="connsiteX13" fmla="*/ 9595555 w 9595555"/>
                <a:gd name="connsiteY13" fmla="*/ 101600 h 4192333"/>
                <a:gd name="connsiteX0" fmla="*/ 0 w 8827911"/>
                <a:gd name="connsiteY0" fmla="*/ 372533 h 4090733"/>
                <a:gd name="connsiteX1" fmla="*/ 1625600 w 8827911"/>
                <a:gd name="connsiteY1" fmla="*/ 3725333 h 4090733"/>
                <a:gd name="connsiteX2" fmla="*/ 2923822 w 8827911"/>
                <a:gd name="connsiteY2" fmla="*/ 3838222 h 4090733"/>
                <a:gd name="connsiteX3" fmla="*/ 3984978 w 8827911"/>
                <a:gd name="connsiteY3" fmla="*/ 2269066 h 4090733"/>
                <a:gd name="connsiteX4" fmla="*/ 4865511 w 8827911"/>
                <a:gd name="connsiteY4" fmla="*/ 1907822 h 4090733"/>
                <a:gd name="connsiteX5" fmla="*/ 5655733 w 8827911"/>
                <a:gd name="connsiteY5" fmla="*/ 2223911 h 4090733"/>
                <a:gd name="connsiteX6" fmla="*/ 6400800 w 8827911"/>
                <a:gd name="connsiteY6" fmla="*/ 2833511 h 4090733"/>
                <a:gd name="connsiteX7" fmla="*/ 7495822 w 8827911"/>
                <a:gd name="connsiteY7" fmla="*/ 2314222 h 4090733"/>
                <a:gd name="connsiteX8" fmla="*/ 8827911 w 8827911"/>
                <a:gd name="connsiteY8" fmla="*/ 0 h 4090733"/>
                <a:gd name="connsiteX9" fmla="*/ 8827911 w 8827911"/>
                <a:gd name="connsiteY9" fmla="*/ 0 h 4090733"/>
                <a:gd name="connsiteX10" fmla="*/ 8827911 w 8827911"/>
                <a:gd name="connsiteY10" fmla="*/ 0 h 4090733"/>
                <a:gd name="connsiteX11" fmla="*/ 8827911 w 8827911"/>
                <a:gd name="connsiteY11" fmla="*/ 0 h 4090733"/>
                <a:gd name="connsiteX12" fmla="*/ 8827911 w 8827911"/>
                <a:gd name="connsiteY12" fmla="*/ 0 h 4090733"/>
                <a:gd name="connsiteX0" fmla="*/ 0 w 8319911"/>
                <a:gd name="connsiteY0" fmla="*/ 259644 h 4098240"/>
                <a:gd name="connsiteX1" fmla="*/ 1117600 w 8319911"/>
                <a:gd name="connsiteY1" fmla="*/ 3725333 h 4098240"/>
                <a:gd name="connsiteX2" fmla="*/ 2415822 w 8319911"/>
                <a:gd name="connsiteY2" fmla="*/ 3838222 h 4098240"/>
                <a:gd name="connsiteX3" fmla="*/ 3476978 w 8319911"/>
                <a:gd name="connsiteY3" fmla="*/ 2269066 h 4098240"/>
                <a:gd name="connsiteX4" fmla="*/ 4357511 w 8319911"/>
                <a:gd name="connsiteY4" fmla="*/ 1907822 h 4098240"/>
                <a:gd name="connsiteX5" fmla="*/ 5147733 w 8319911"/>
                <a:gd name="connsiteY5" fmla="*/ 2223911 h 4098240"/>
                <a:gd name="connsiteX6" fmla="*/ 5892800 w 8319911"/>
                <a:gd name="connsiteY6" fmla="*/ 2833511 h 4098240"/>
                <a:gd name="connsiteX7" fmla="*/ 6987822 w 8319911"/>
                <a:gd name="connsiteY7" fmla="*/ 2314222 h 4098240"/>
                <a:gd name="connsiteX8" fmla="*/ 8319911 w 8319911"/>
                <a:gd name="connsiteY8" fmla="*/ 0 h 4098240"/>
                <a:gd name="connsiteX9" fmla="*/ 8319911 w 8319911"/>
                <a:gd name="connsiteY9" fmla="*/ 0 h 4098240"/>
                <a:gd name="connsiteX10" fmla="*/ 8319911 w 8319911"/>
                <a:gd name="connsiteY10" fmla="*/ 0 h 4098240"/>
                <a:gd name="connsiteX11" fmla="*/ 8319911 w 8319911"/>
                <a:gd name="connsiteY11" fmla="*/ 0 h 4098240"/>
                <a:gd name="connsiteX12" fmla="*/ 8319911 w 8319911"/>
                <a:gd name="connsiteY12" fmla="*/ 0 h 4098240"/>
                <a:gd name="connsiteX0" fmla="*/ 0 w 8319911"/>
                <a:gd name="connsiteY0" fmla="*/ 259644 h 4098240"/>
                <a:gd name="connsiteX1" fmla="*/ 1117600 w 8319911"/>
                <a:gd name="connsiteY1" fmla="*/ 3725333 h 4098240"/>
                <a:gd name="connsiteX2" fmla="*/ 2415822 w 8319911"/>
                <a:gd name="connsiteY2" fmla="*/ 3838222 h 4098240"/>
                <a:gd name="connsiteX3" fmla="*/ 3476978 w 8319911"/>
                <a:gd name="connsiteY3" fmla="*/ 2269066 h 4098240"/>
                <a:gd name="connsiteX4" fmla="*/ 4357511 w 8319911"/>
                <a:gd name="connsiteY4" fmla="*/ 1907822 h 4098240"/>
                <a:gd name="connsiteX5" fmla="*/ 5147733 w 8319911"/>
                <a:gd name="connsiteY5" fmla="*/ 2223911 h 4098240"/>
                <a:gd name="connsiteX6" fmla="*/ 5892800 w 8319911"/>
                <a:gd name="connsiteY6" fmla="*/ 2833511 h 4098240"/>
                <a:gd name="connsiteX7" fmla="*/ 6987822 w 8319911"/>
                <a:gd name="connsiteY7" fmla="*/ 2314222 h 4098240"/>
                <a:gd name="connsiteX8" fmla="*/ 8319911 w 8319911"/>
                <a:gd name="connsiteY8" fmla="*/ 0 h 4098240"/>
                <a:gd name="connsiteX9" fmla="*/ 8319911 w 8319911"/>
                <a:gd name="connsiteY9" fmla="*/ 0 h 4098240"/>
                <a:gd name="connsiteX10" fmla="*/ 8319911 w 8319911"/>
                <a:gd name="connsiteY10" fmla="*/ 0 h 4098240"/>
                <a:gd name="connsiteX11" fmla="*/ 8319911 w 8319911"/>
                <a:gd name="connsiteY11" fmla="*/ 0 h 4098240"/>
                <a:gd name="connsiteX12" fmla="*/ 8319911 w 8319911"/>
                <a:gd name="connsiteY12" fmla="*/ 0 h 4098240"/>
                <a:gd name="connsiteX0" fmla="*/ 0 w 8319911"/>
                <a:gd name="connsiteY0" fmla="*/ 259644 h 4098240"/>
                <a:gd name="connsiteX1" fmla="*/ 1117600 w 8319911"/>
                <a:gd name="connsiteY1" fmla="*/ 3725333 h 4098240"/>
                <a:gd name="connsiteX2" fmla="*/ 2415822 w 8319911"/>
                <a:gd name="connsiteY2" fmla="*/ 3838222 h 4098240"/>
                <a:gd name="connsiteX3" fmla="*/ 3476978 w 8319911"/>
                <a:gd name="connsiteY3" fmla="*/ 2269066 h 4098240"/>
                <a:gd name="connsiteX4" fmla="*/ 4357511 w 8319911"/>
                <a:gd name="connsiteY4" fmla="*/ 1907822 h 4098240"/>
                <a:gd name="connsiteX5" fmla="*/ 5147733 w 8319911"/>
                <a:gd name="connsiteY5" fmla="*/ 2223911 h 4098240"/>
                <a:gd name="connsiteX6" fmla="*/ 6265333 w 8319911"/>
                <a:gd name="connsiteY6" fmla="*/ 3070578 h 4098240"/>
                <a:gd name="connsiteX7" fmla="*/ 6987822 w 8319911"/>
                <a:gd name="connsiteY7" fmla="*/ 2314222 h 4098240"/>
                <a:gd name="connsiteX8" fmla="*/ 8319911 w 8319911"/>
                <a:gd name="connsiteY8" fmla="*/ 0 h 4098240"/>
                <a:gd name="connsiteX9" fmla="*/ 8319911 w 8319911"/>
                <a:gd name="connsiteY9" fmla="*/ 0 h 4098240"/>
                <a:gd name="connsiteX10" fmla="*/ 8319911 w 8319911"/>
                <a:gd name="connsiteY10" fmla="*/ 0 h 4098240"/>
                <a:gd name="connsiteX11" fmla="*/ 8319911 w 8319911"/>
                <a:gd name="connsiteY11" fmla="*/ 0 h 4098240"/>
                <a:gd name="connsiteX12" fmla="*/ 8319911 w 8319911"/>
                <a:gd name="connsiteY12" fmla="*/ 0 h 4098240"/>
                <a:gd name="connsiteX0" fmla="*/ 0 w 8319911"/>
                <a:gd name="connsiteY0" fmla="*/ 259644 h 4098240"/>
                <a:gd name="connsiteX1" fmla="*/ 1117600 w 8319911"/>
                <a:gd name="connsiteY1" fmla="*/ 3725333 h 4098240"/>
                <a:gd name="connsiteX2" fmla="*/ 2415822 w 8319911"/>
                <a:gd name="connsiteY2" fmla="*/ 3838222 h 4098240"/>
                <a:gd name="connsiteX3" fmla="*/ 3476978 w 8319911"/>
                <a:gd name="connsiteY3" fmla="*/ 2269066 h 4098240"/>
                <a:gd name="connsiteX4" fmla="*/ 4357511 w 8319911"/>
                <a:gd name="connsiteY4" fmla="*/ 1907822 h 4098240"/>
                <a:gd name="connsiteX5" fmla="*/ 5147733 w 8319911"/>
                <a:gd name="connsiteY5" fmla="*/ 2223911 h 4098240"/>
                <a:gd name="connsiteX6" fmla="*/ 6265333 w 8319911"/>
                <a:gd name="connsiteY6" fmla="*/ 3070578 h 4098240"/>
                <a:gd name="connsiteX7" fmla="*/ 6987822 w 8319911"/>
                <a:gd name="connsiteY7" fmla="*/ 2314222 h 4098240"/>
                <a:gd name="connsiteX8" fmla="*/ 8319911 w 8319911"/>
                <a:gd name="connsiteY8" fmla="*/ 0 h 4098240"/>
                <a:gd name="connsiteX9" fmla="*/ 8319911 w 8319911"/>
                <a:gd name="connsiteY9" fmla="*/ 0 h 4098240"/>
                <a:gd name="connsiteX10" fmla="*/ 8319911 w 8319911"/>
                <a:gd name="connsiteY10" fmla="*/ 0 h 4098240"/>
                <a:gd name="connsiteX11" fmla="*/ 8319911 w 8319911"/>
                <a:gd name="connsiteY11" fmla="*/ 0 h 4098240"/>
                <a:gd name="connsiteX12" fmla="*/ 8319911 w 8319911"/>
                <a:gd name="connsiteY12" fmla="*/ 0 h 409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19911" h="4098240">
                  <a:moveTo>
                    <a:pt x="0" y="259644"/>
                  </a:moveTo>
                  <a:cubicBezTo>
                    <a:pt x="206963" y="1032933"/>
                    <a:pt x="714963" y="3128903"/>
                    <a:pt x="1117600" y="3725333"/>
                  </a:cubicBezTo>
                  <a:cubicBezTo>
                    <a:pt x="1520237" y="4321763"/>
                    <a:pt x="2022592" y="4080933"/>
                    <a:pt x="2415822" y="3838222"/>
                  </a:cubicBezTo>
                  <a:cubicBezTo>
                    <a:pt x="2809052" y="3595511"/>
                    <a:pt x="3153363" y="2590799"/>
                    <a:pt x="3476978" y="2269066"/>
                  </a:cubicBezTo>
                  <a:cubicBezTo>
                    <a:pt x="3800593" y="1947333"/>
                    <a:pt x="4079052" y="1915348"/>
                    <a:pt x="4357511" y="1907822"/>
                  </a:cubicBezTo>
                  <a:cubicBezTo>
                    <a:pt x="4635970" y="1900296"/>
                    <a:pt x="4829763" y="2030118"/>
                    <a:pt x="5147733" y="2223911"/>
                  </a:cubicBezTo>
                  <a:cubicBezTo>
                    <a:pt x="5465703" y="2417704"/>
                    <a:pt x="5958652" y="3089392"/>
                    <a:pt x="6265333" y="3070578"/>
                  </a:cubicBezTo>
                  <a:cubicBezTo>
                    <a:pt x="6572014" y="3051764"/>
                    <a:pt x="6645392" y="2825985"/>
                    <a:pt x="6987822" y="2314222"/>
                  </a:cubicBezTo>
                  <a:cubicBezTo>
                    <a:pt x="7330252" y="1802459"/>
                    <a:pt x="8319911" y="0"/>
                    <a:pt x="8319911" y="0"/>
                  </a:cubicBezTo>
                  <a:lnTo>
                    <a:pt x="8319911" y="0"/>
                  </a:lnTo>
                  <a:lnTo>
                    <a:pt x="8319911" y="0"/>
                  </a:lnTo>
                  <a:lnTo>
                    <a:pt x="8319911" y="0"/>
                  </a:lnTo>
                  <a:lnTo>
                    <a:pt x="8319911"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楕円 5">
              <a:extLst>
                <a:ext uri="{FF2B5EF4-FFF2-40B4-BE49-F238E27FC236}">
                  <a16:creationId xmlns:a16="http://schemas.microsoft.com/office/drawing/2014/main" id="{C94C5110-4271-443F-9139-5BF2CA1E5F15}"/>
                </a:ext>
              </a:extLst>
            </p:cNvPr>
            <p:cNvSpPr/>
            <p:nvPr/>
          </p:nvSpPr>
          <p:spPr>
            <a:xfrm>
              <a:off x="6342993" y="3377826"/>
              <a:ext cx="163536" cy="173155"/>
            </a:xfrm>
            <a:prstGeom prst="ellipse">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9051F879-30A7-4FF9-A77F-78B386FCE767}"/>
                </a:ext>
              </a:extLst>
            </p:cNvPr>
            <p:cNvSpPr/>
            <p:nvPr/>
          </p:nvSpPr>
          <p:spPr>
            <a:xfrm>
              <a:off x="5053948" y="5264518"/>
              <a:ext cx="163536" cy="173155"/>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AA3C1993-1152-48C8-A779-C0F4B4930D94}"/>
                    </a:ext>
                  </a:extLst>
                </p:cNvPr>
                <p:cNvSpPr txBox="1"/>
                <p:nvPr/>
              </p:nvSpPr>
              <p:spPr>
                <a:xfrm>
                  <a:off x="79022" y="3091602"/>
                  <a:ext cx="530605" cy="5507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𝐸</m:t>
                        </m:r>
                      </m:oMath>
                    </m:oMathPara>
                  </a14:m>
                  <a:endParaRPr kumimoji="1" lang="ja-JP" altLang="en-US" sz="3600" dirty="0"/>
                </a:p>
              </p:txBody>
            </p:sp>
          </mc:Choice>
          <mc:Fallback xmlns="">
            <p:sp>
              <p:nvSpPr>
                <p:cNvPr id="39" name="テキスト ボックス 38">
                  <a:extLst>
                    <a:ext uri="{FF2B5EF4-FFF2-40B4-BE49-F238E27FC236}">
                      <a16:creationId xmlns:a16="http://schemas.microsoft.com/office/drawing/2014/main" id="{B69A2824-406E-4501-B9A7-1A6B4F4DDFD7}"/>
                    </a:ext>
                  </a:extLst>
                </p:cNvPr>
                <p:cNvSpPr txBox="1">
                  <a:spLocks noRot="1" noChangeAspect="1" noMove="1" noResize="1" noEditPoints="1" noAdjustHandles="1" noChangeArrowheads="1" noChangeShapeType="1" noTextEdit="1"/>
                </p:cNvSpPr>
                <p:nvPr/>
              </p:nvSpPr>
              <p:spPr>
                <a:xfrm>
                  <a:off x="79022" y="3091602"/>
                  <a:ext cx="530605" cy="55076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1B954A0-0AE5-4AEE-82F2-2980A30A1812}"/>
                    </a:ext>
                  </a:extLst>
                </p:cNvPr>
                <p:cNvSpPr txBox="1"/>
                <p:nvPr/>
              </p:nvSpPr>
              <p:spPr>
                <a:xfrm>
                  <a:off x="6963634" y="6126951"/>
                  <a:ext cx="490281" cy="5507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3600" b="0" i="1" smtClean="0">
                            <a:latin typeface="Cambria Math" panose="02040503050406030204" pitchFamily="18" charset="0"/>
                          </a:rPr>
                          <m:t>𝑥</m:t>
                        </m:r>
                      </m:oMath>
                    </m:oMathPara>
                  </a14:m>
                  <a:endParaRPr kumimoji="1" lang="ja-JP" altLang="en-US" sz="3600" dirty="0"/>
                </a:p>
              </p:txBody>
            </p:sp>
          </mc:Choice>
          <mc:Fallback xmlns="">
            <p:sp>
              <p:nvSpPr>
                <p:cNvPr id="41" name="テキスト ボックス 40">
                  <a:extLst>
                    <a:ext uri="{FF2B5EF4-FFF2-40B4-BE49-F238E27FC236}">
                      <a16:creationId xmlns:a16="http://schemas.microsoft.com/office/drawing/2014/main" id="{2D0C249E-657D-4509-938C-E31F008F1AA3}"/>
                    </a:ext>
                  </a:extLst>
                </p:cNvPr>
                <p:cNvSpPr txBox="1">
                  <a:spLocks noRot="1" noChangeAspect="1" noMove="1" noResize="1" noEditPoints="1" noAdjustHandles="1" noChangeArrowheads="1" noChangeShapeType="1" noTextEdit="1"/>
                </p:cNvSpPr>
                <p:nvPr/>
              </p:nvSpPr>
              <p:spPr>
                <a:xfrm>
                  <a:off x="6963634" y="6126951"/>
                  <a:ext cx="490281" cy="550767"/>
                </a:xfrm>
                <a:prstGeom prst="rect">
                  <a:avLst/>
                </a:prstGeom>
                <a:blipFill>
                  <a:blip r:embed="rId4"/>
                  <a:stretch>
                    <a:fillRect/>
                  </a:stretch>
                </a:blipFill>
              </p:spPr>
              <p:txBody>
                <a:bodyPr/>
                <a:lstStyle/>
                <a:p>
                  <a:r>
                    <a:rPr lang="ja-JP" altLang="en-US">
                      <a:noFill/>
                    </a:rPr>
                    <a:t> </a:t>
                  </a:r>
                </a:p>
              </p:txBody>
            </p:sp>
          </mc:Fallback>
        </mc:AlternateContent>
        <p:sp>
          <p:nvSpPr>
            <p:cNvPr id="10" name="楕円 9">
              <a:extLst>
                <a:ext uri="{FF2B5EF4-FFF2-40B4-BE49-F238E27FC236}">
                  <a16:creationId xmlns:a16="http://schemas.microsoft.com/office/drawing/2014/main" id="{EB3A29EA-4F8E-40FF-9E10-471BD4C8E2A2}"/>
                </a:ext>
              </a:extLst>
            </p:cNvPr>
            <p:cNvSpPr/>
            <p:nvPr/>
          </p:nvSpPr>
          <p:spPr>
            <a:xfrm>
              <a:off x="1981050" y="5973036"/>
              <a:ext cx="163536" cy="173155"/>
            </a:xfrm>
            <a:prstGeom prst="ellipse">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 name="直線矢印コネクタ 10">
              <a:extLst>
                <a:ext uri="{FF2B5EF4-FFF2-40B4-BE49-F238E27FC236}">
                  <a16:creationId xmlns:a16="http://schemas.microsoft.com/office/drawing/2014/main" id="{6B8110C6-7F03-4321-AC40-0A72D493CD49}"/>
                </a:ext>
              </a:extLst>
            </p:cNvPr>
            <p:cNvCxnSpPr/>
            <p:nvPr/>
          </p:nvCxnSpPr>
          <p:spPr>
            <a:xfrm flipH="1">
              <a:off x="5217484" y="3567909"/>
              <a:ext cx="878516" cy="151773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E0431CB3-45D6-4541-A390-057DCC7A8DB0}"/>
                </a:ext>
              </a:extLst>
            </p:cNvPr>
            <p:cNvCxnSpPr>
              <a:cxnSpLocks/>
            </p:cNvCxnSpPr>
            <p:nvPr/>
          </p:nvCxnSpPr>
          <p:spPr>
            <a:xfrm flipH="1" flipV="1">
              <a:off x="4064000" y="4381065"/>
              <a:ext cx="896916" cy="6424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5B4BBF6A-A8F5-4E82-87FF-FE27C55E0AFC}"/>
                </a:ext>
              </a:extLst>
            </p:cNvPr>
            <p:cNvCxnSpPr>
              <a:cxnSpLocks/>
            </p:cNvCxnSpPr>
            <p:nvPr/>
          </p:nvCxnSpPr>
          <p:spPr>
            <a:xfrm flipH="1">
              <a:off x="2348089" y="4492978"/>
              <a:ext cx="857955" cy="125238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2D4AC532-AADF-4DB1-857D-D4B62A147D74}"/>
                </a:ext>
              </a:extLst>
            </p:cNvPr>
            <p:cNvSpPr txBox="1"/>
            <p:nvPr/>
          </p:nvSpPr>
          <p:spPr>
            <a:xfrm>
              <a:off x="1532038" y="3215504"/>
              <a:ext cx="3685446" cy="523220"/>
            </a:xfrm>
            <a:prstGeom prst="rect">
              <a:avLst/>
            </a:prstGeom>
            <a:noFill/>
          </p:spPr>
          <p:txBody>
            <a:bodyPr wrap="square" rtlCol="0">
              <a:spAutoFit/>
            </a:bodyPr>
            <a:lstStyle/>
            <a:p>
              <a:r>
                <a:rPr kumimoji="1" lang="ja-JP" altLang="en-US" sz="2800" b="1" dirty="0">
                  <a:solidFill>
                    <a:srgbClr val="FF0000"/>
                  </a:solidFill>
                </a:rPr>
                <a:t>慣性力で山を越える</a:t>
              </a:r>
            </a:p>
          </p:txBody>
        </p:sp>
        <p:sp>
          <p:nvSpPr>
            <p:cNvPr id="15" name="楕円 14">
              <a:extLst>
                <a:ext uri="{FF2B5EF4-FFF2-40B4-BE49-F238E27FC236}">
                  <a16:creationId xmlns:a16="http://schemas.microsoft.com/office/drawing/2014/main" id="{9673C1A8-1BB2-476D-A8BD-F3E02BD75385}"/>
                </a:ext>
              </a:extLst>
            </p:cNvPr>
            <p:cNvSpPr/>
            <p:nvPr/>
          </p:nvSpPr>
          <p:spPr>
            <a:xfrm>
              <a:off x="3359957" y="4368038"/>
              <a:ext cx="857955" cy="642481"/>
            </a:xfrm>
            <a:prstGeom prst="ellipse">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6" name="直線矢印コネクタ 15">
              <a:extLst>
                <a:ext uri="{FF2B5EF4-FFF2-40B4-BE49-F238E27FC236}">
                  <a16:creationId xmlns:a16="http://schemas.microsoft.com/office/drawing/2014/main" id="{7AE49559-41C5-428A-B7A6-CF64F54CCFE4}"/>
                </a:ext>
              </a:extLst>
            </p:cNvPr>
            <p:cNvCxnSpPr>
              <a:cxnSpLocks/>
              <a:stCxn id="14" idx="2"/>
              <a:endCxn id="15" idx="0"/>
            </p:cNvCxnSpPr>
            <p:nvPr/>
          </p:nvCxnSpPr>
          <p:spPr>
            <a:xfrm>
              <a:off x="3374761" y="3738724"/>
              <a:ext cx="414174" cy="6293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E5A1D8DA-7A58-40B9-A37D-E0D42E63391D}"/>
                  </a:ext>
                </a:extLst>
              </p:cNvPr>
              <p:cNvSpPr txBox="1"/>
              <p:nvPr/>
            </p:nvSpPr>
            <p:spPr>
              <a:xfrm>
                <a:off x="1216411" y="434946"/>
                <a:ext cx="9222966" cy="1705467"/>
              </a:xfrm>
              <a:prstGeom prst="rect">
                <a:avLst/>
              </a:prstGeom>
              <a:noFill/>
            </p:spPr>
            <p:txBody>
              <a:bodyPr wrap="square">
                <a:spAutoFit/>
              </a:bodyPr>
              <a:lstStyle/>
              <a:p>
                <a14:m>
                  <m:oMath xmlns:m="http://schemas.openxmlformats.org/officeDocument/2006/math">
                    <m:sSubSup>
                      <m:sSubSupPr>
                        <m:ctrlPr>
                          <a:rPr kumimoji="1" lang="en-US" altLang="ja-JP" sz="2800" i="1" smtClean="0">
                            <a:solidFill>
                              <a:schemeClr val="tx1"/>
                            </a:solidFill>
                            <a:latin typeface="Cambria Math" panose="02040503050406030204" pitchFamily="18" charset="0"/>
                          </a:rPr>
                        </m:ctrlPr>
                      </m:sSubSupPr>
                      <m:e>
                        <m:r>
                          <a:rPr kumimoji="1" lang="en-US" altLang="ja-JP" sz="2800" b="0" i="1" smtClean="0">
                            <a:solidFill>
                              <a:schemeClr val="tx1"/>
                            </a:solidFill>
                            <a:latin typeface="Cambria Math" panose="02040503050406030204" pitchFamily="18" charset="0"/>
                          </a:rPr>
                          <m:t>𝑤</m:t>
                        </m:r>
                      </m:e>
                      <m:sub>
                        <m:r>
                          <a:rPr kumimoji="1" lang="en-US" altLang="ja-JP" sz="2800" b="0" i="1" smtClean="0">
                            <a:solidFill>
                              <a:schemeClr val="tx1"/>
                            </a:solidFill>
                            <a:latin typeface="Cambria Math" panose="02040503050406030204" pitchFamily="18" charset="0"/>
                          </a:rPr>
                          <m:t>𝑙</m:t>
                        </m:r>
                        <m:r>
                          <a:rPr kumimoji="1" lang="en-US" altLang="ja-JP" sz="2800" b="0" i="1" smtClean="0">
                            <a:solidFill>
                              <a:schemeClr val="tx1"/>
                            </a:solidFill>
                            <a:latin typeface="Cambria Math" panose="02040503050406030204" pitchFamily="18" charset="0"/>
                          </a:rPr>
                          <m:t>+1</m:t>
                        </m:r>
                      </m:sub>
                      <m:sup>
                        <m:r>
                          <a:rPr kumimoji="1" lang="en-US" altLang="ja-JP" sz="2800" b="0" i="1" smtClean="0">
                            <a:solidFill>
                              <a:schemeClr val="tx1"/>
                            </a:solidFill>
                            <a:latin typeface="Cambria Math" panose="02040503050406030204" pitchFamily="18" charset="0"/>
                          </a:rPr>
                          <m:t>𝑘</m:t>
                        </m:r>
                      </m:sup>
                    </m:sSubSup>
                    <m:r>
                      <a:rPr kumimoji="1" lang="en-US" altLang="ja-JP" sz="2800" i="1" smtClean="0">
                        <a:solidFill>
                          <a:schemeClr val="tx1"/>
                        </a:solidFill>
                        <a:latin typeface="Cambria Math" panose="02040503050406030204" pitchFamily="18" charset="0"/>
                        <a:ea typeface="Cambria Math" panose="02040503050406030204" pitchFamily="18" charset="0"/>
                      </a:rPr>
                      <m:t>=</m:t>
                    </m:r>
                  </m:oMath>
                </a14:m>
                <a:r>
                  <a:rPr kumimoji="1" lang="en-US" altLang="ja-JP" sz="2800" dirty="0">
                    <a:solidFill>
                      <a:schemeClr val="tx1"/>
                    </a:solidFill>
                  </a:rPr>
                  <a:t> </a:t>
                </a:r>
                <a14:m>
                  <m:oMath xmlns:m="http://schemas.openxmlformats.org/officeDocument/2006/math">
                    <m:sSubSup>
                      <m:sSubSupPr>
                        <m:ctrlPr>
                          <a:rPr kumimoji="1" lang="en-US" altLang="ja-JP" sz="2800" i="1">
                            <a:solidFill>
                              <a:schemeClr val="tx1"/>
                            </a:solidFill>
                            <a:latin typeface="Cambria Math" panose="02040503050406030204" pitchFamily="18" charset="0"/>
                          </a:rPr>
                        </m:ctrlPr>
                      </m:sSubSupPr>
                      <m:e>
                        <m:r>
                          <a:rPr kumimoji="1" lang="en-US" altLang="ja-JP" sz="2800" i="1">
                            <a:solidFill>
                              <a:schemeClr val="tx1"/>
                            </a:solidFill>
                            <a:latin typeface="Cambria Math" panose="02040503050406030204" pitchFamily="18" charset="0"/>
                          </a:rPr>
                          <m:t>𝑤</m:t>
                        </m:r>
                      </m:e>
                      <m:sub>
                        <m:r>
                          <a:rPr kumimoji="1" lang="en-US" altLang="ja-JP" sz="2800" i="1">
                            <a:solidFill>
                              <a:schemeClr val="tx1"/>
                            </a:solidFill>
                            <a:latin typeface="Cambria Math" panose="02040503050406030204" pitchFamily="18" charset="0"/>
                          </a:rPr>
                          <m:t>𝑙</m:t>
                        </m:r>
                      </m:sub>
                      <m:sup>
                        <m:r>
                          <a:rPr kumimoji="1" lang="en-US" altLang="ja-JP" sz="2800" i="1">
                            <a:solidFill>
                              <a:schemeClr val="tx1"/>
                            </a:solidFill>
                            <a:latin typeface="Cambria Math" panose="02040503050406030204" pitchFamily="18" charset="0"/>
                          </a:rPr>
                          <m:t>𝑘</m:t>
                        </m:r>
                      </m:sup>
                    </m:sSubSup>
                    <m:r>
                      <a:rPr kumimoji="1" lang="en-US" altLang="ja-JP" sz="2800" b="0" i="0" smtClean="0">
                        <a:solidFill>
                          <a:schemeClr val="tx1"/>
                        </a:solidFill>
                        <a:latin typeface="Cambria Math" panose="02040503050406030204" pitchFamily="18" charset="0"/>
                      </a:rPr>
                      <m:t> − </m:t>
                    </m:r>
                    <m:r>
                      <a:rPr kumimoji="1" lang="ja-JP" altLang="en-US" sz="2800" b="0" i="1" smtClean="0">
                        <a:solidFill>
                          <a:schemeClr val="tx1"/>
                        </a:solidFill>
                        <a:latin typeface="Cambria Math" panose="02040503050406030204" pitchFamily="18" charset="0"/>
                      </a:rPr>
                      <m:t>𝜂</m:t>
                    </m:r>
                    <m:f>
                      <m:fPr>
                        <m:ctrlPr>
                          <a:rPr kumimoji="1" lang="en-US" altLang="ja-JP" sz="2800" b="0" i="1" smtClean="0">
                            <a:solidFill>
                              <a:schemeClr val="tx1"/>
                            </a:solidFill>
                            <a:latin typeface="Cambria Math" panose="02040503050406030204" pitchFamily="18" charset="0"/>
                          </a:rPr>
                        </m:ctrlPr>
                      </m:fPr>
                      <m:num>
                        <m:r>
                          <a:rPr kumimoji="1" lang="en-US" altLang="ja-JP" sz="2800" b="0" i="1" smtClean="0">
                            <a:solidFill>
                              <a:schemeClr val="tx1"/>
                            </a:solidFill>
                            <a:latin typeface="Cambria Math" panose="02040503050406030204" pitchFamily="18" charset="0"/>
                          </a:rPr>
                          <m:t>𝜕</m:t>
                        </m:r>
                        <m:r>
                          <a:rPr kumimoji="1" lang="en-US" altLang="ja-JP" sz="2800" b="0" i="1" smtClean="0">
                            <a:solidFill>
                              <a:schemeClr val="tx1"/>
                            </a:solidFill>
                            <a:latin typeface="Cambria Math" panose="02040503050406030204" pitchFamily="18" charset="0"/>
                          </a:rPr>
                          <m:t>𝐸</m:t>
                        </m:r>
                      </m:num>
                      <m:den>
                        <m:r>
                          <a:rPr kumimoji="1" lang="en-US" altLang="ja-JP" sz="2800" b="0" i="1" smtClean="0">
                            <a:solidFill>
                              <a:schemeClr val="tx1"/>
                            </a:solidFill>
                            <a:latin typeface="Cambria Math" panose="02040503050406030204" pitchFamily="18" charset="0"/>
                          </a:rPr>
                          <m:t>𝜕</m:t>
                        </m:r>
                        <m:sSubSup>
                          <m:sSubSupPr>
                            <m:ctrlPr>
                              <a:rPr kumimoji="1" lang="en-US" altLang="ja-JP" sz="2800" i="1">
                                <a:solidFill>
                                  <a:schemeClr val="tx1"/>
                                </a:solidFill>
                                <a:latin typeface="Cambria Math" panose="02040503050406030204" pitchFamily="18" charset="0"/>
                              </a:rPr>
                            </m:ctrlPr>
                          </m:sSubSupPr>
                          <m:e>
                            <m:r>
                              <a:rPr kumimoji="1" lang="en-US" altLang="ja-JP" sz="2800" i="1">
                                <a:solidFill>
                                  <a:schemeClr val="tx1"/>
                                </a:solidFill>
                                <a:latin typeface="Cambria Math" panose="02040503050406030204" pitchFamily="18" charset="0"/>
                              </a:rPr>
                              <m:t>𝑤</m:t>
                            </m:r>
                          </m:e>
                          <m:sub>
                            <m:r>
                              <a:rPr kumimoji="1" lang="en-US" altLang="ja-JP" sz="2800" i="1">
                                <a:solidFill>
                                  <a:schemeClr val="tx1"/>
                                </a:solidFill>
                                <a:latin typeface="Cambria Math" panose="02040503050406030204" pitchFamily="18" charset="0"/>
                              </a:rPr>
                              <m:t>𝑙</m:t>
                            </m:r>
                          </m:sub>
                          <m:sup>
                            <m:r>
                              <a:rPr kumimoji="1" lang="en-US" altLang="ja-JP" sz="2800" i="1">
                                <a:solidFill>
                                  <a:schemeClr val="tx1"/>
                                </a:solidFill>
                                <a:latin typeface="Cambria Math" panose="02040503050406030204" pitchFamily="18" charset="0"/>
                              </a:rPr>
                              <m:t>𝑘</m:t>
                            </m:r>
                          </m:sup>
                        </m:sSubSup>
                      </m:den>
                    </m:f>
                    <m:r>
                      <a:rPr kumimoji="1" lang="en-US" altLang="ja-JP" sz="2800" b="0" i="1" smtClean="0">
                        <a:solidFill>
                          <a:srgbClr val="FF0000"/>
                        </a:solidFill>
                        <a:latin typeface="Cambria Math" panose="02040503050406030204" pitchFamily="18" charset="0"/>
                      </a:rPr>
                      <m:t>−</m:t>
                    </m:r>
                    <m:r>
                      <a:rPr kumimoji="1" lang="ja-JP" altLang="en-US" sz="2800" b="0" i="1" smtClean="0">
                        <a:solidFill>
                          <a:srgbClr val="FF0000"/>
                        </a:solidFill>
                        <a:latin typeface="Cambria Math" panose="02040503050406030204" pitchFamily="18" charset="0"/>
                      </a:rPr>
                      <m:t>𝛽</m:t>
                    </m:r>
                    <m:nary>
                      <m:naryPr>
                        <m:chr m:val="∑"/>
                        <m:ctrlPr>
                          <a:rPr kumimoji="1" lang="ja-JP" altLang="en-US" sz="2800" b="0" i="1" smtClean="0">
                            <a:solidFill>
                              <a:srgbClr val="FF0000"/>
                            </a:solidFill>
                            <a:latin typeface="Cambria Math" panose="02040503050406030204" pitchFamily="18" charset="0"/>
                          </a:rPr>
                        </m:ctrlPr>
                      </m:naryPr>
                      <m:sub>
                        <m:r>
                          <a:rPr kumimoji="1" lang="en-US" altLang="ja-JP" sz="2800" b="0" i="1" smtClean="0">
                            <a:solidFill>
                              <a:srgbClr val="FF0000"/>
                            </a:solidFill>
                            <a:latin typeface="Cambria Math" panose="02040503050406030204" pitchFamily="18" charset="0"/>
                          </a:rPr>
                          <m:t>𝑖</m:t>
                        </m:r>
                        <m:r>
                          <a:rPr kumimoji="1" lang="en-US" altLang="ja-JP" sz="2800" b="0" i="1" smtClean="0">
                            <a:solidFill>
                              <a:srgbClr val="FF0000"/>
                            </a:solidFill>
                            <a:latin typeface="Cambria Math" panose="02040503050406030204" pitchFamily="18" charset="0"/>
                          </a:rPr>
                          <m:t>=0</m:t>
                        </m:r>
                      </m:sub>
                      <m:sup>
                        <m:r>
                          <a:rPr kumimoji="1" lang="en-US" altLang="ja-JP" sz="2800" b="0" i="1" smtClean="0">
                            <a:solidFill>
                              <a:srgbClr val="FF0000"/>
                            </a:solidFill>
                            <a:latin typeface="Cambria Math" panose="02040503050406030204" pitchFamily="18" charset="0"/>
                          </a:rPr>
                          <m:t>𝑙</m:t>
                        </m:r>
                        <m:r>
                          <a:rPr kumimoji="1" lang="en-US" altLang="ja-JP" sz="2800" b="0" i="1" smtClean="0">
                            <a:solidFill>
                              <a:srgbClr val="FF0000"/>
                            </a:solidFill>
                            <a:latin typeface="Cambria Math" panose="02040503050406030204" pitchFamily="18" charset="0"/>
                          </a:rPr>
                          <m:t>−1</m:t>
                        </m:r>
                      </m:sup>
                      <m:e>
                        <m:f>
                          <m:fPr>
                            <m:ctrlPr>
                              <a:rPr kumimoji="1" lang="en-US" altLang="ja-JP" sz="2800" b="0" i="1" smtClean="0">
                                <a:solidFill>
                                  <a:srgbClr val="FF0000"/>
                                </a:solidFill>
                                <a:latin typeface="Cambria Math" panose="02040503050406030204" pitchFamily="18" charset="0"/>
                              </a:rPr>
                            </m:ctrlPr>
                          </m:fPr>
                          <m:num>
                            <m:r>
                              <a:rPr kumimoji="1" lang="en-US" altLang="ja-JP" sz="2800" b="0" i="1" smtClean="0">
                                <a:solidFill>
                                  <a:srgbClr val="FF0000"/>
                                </a:solidFill>
                                <a:latin typeface="Cambria Math" panose="02040503050406030204" pitchFamily="18" charset="0"/>
                              </a:rPr>
                              <m:t>1</m:t>
                            </m:r>
                          </m:num>
                          <m:den>
                            <m:r>
                              <a:rPr kumimoji="1" lang="en-US" altLang="ja-JP" sz="2800" b="0" i="1" smtClean="0">
                                <a:solidFill>
                                  <a:srgbClr val="FF0000"/>
                                </a:solidFill>
                                <a:latin typeface="Cambria Math" panose="02040503050406030204" pitchFamily="18" charset="0"/>
                              </a:rPr>
                              <m:t>𝑙</m:t>
                            </m:r>
                            <m:r>
                              <a:rPr kumimoji="1" lang="en-US" altLang="ja-JP" sz="2800" b="0" i="1" smtClean="0">
                                <a:solidFill>
                                  <a:srgbClr val="FF0000"/>
                                </a:solidFill>
                                <a:latin typeface="Cambria Math" panose="02040503050406030204" pitchFamily="18" charset="0"/>
                              </a:rPr>
                              <m:t>−1</m:t>
                            </m:r>
                          </m:den>
                        </m:f>
                        <m:d>
                          <m:dPr>
                            <m:ctrlPr>
                              <a:rPr kumimoji="1" lang="en-US" altLang="ja-JP" sz="2800" b="0" i="1" smtClean="0">
                                <a:solidFill>
                                  <a:srgbClr val="FF0000"/>
                                </a:solidFill>
                                <a:latin typeface="Cambria Math" panose="02040503050406030204" pitchFamily="18" charset="0"/>
                              </a:rPr>
                            </m:ctrlPr>
                          </m:dPr>
                          <m:e>
                            <m:f>
                              <m:fPr>
                                <m:ctrlPr>
                                  <a:rPr kumimoji="1" lang="en-US" altLang="ja-JP" sz="2800" i="1">
                                    <a:solidFill>
                                      <a:srgbClr val="FF0000"/>
                                    </a:solidFill>
                                    <a:latin typeface="Cambria Math" panose="02040503050406030204" pitchFamily="18" charset="0"/>
                                  </a:rPr>
                                </m:ctrlPr>
                              </m:fPr>
                              <m:num>
                                <m:r>
                                  <a:rPr kumimoji="1" lang="en-US" altLang="ja-JP" sz="2800" i="1">
                                    <a:solidFill>
                                      <a:srgbClr val="FF0000"/>
                                    </a:solidFill>
                                    <a:latin typeface="Cambria Math" panose="02040503050406030204" pitchFamily="18" charset="0"/>
                                  </a:rPr>
                                  <m:t>𝜕</m:t>
                                </m:r>
                                <m:r>
                                  <a:rPr kumimoji="1" lang="en-US" altLang="ja-JP" sz="2800" i="1">
                                    <a:solidFill>
                                      <a:srgbClr val="FF0000"/>
                                    </a:solidFill>
                                    <a:latin typeface="Cambria Math" panose="02040503050406030204" pitchFamily="18" charset="0"/>
                                  </a:rPr>
                                  <m:t>𝐸</m:t>
                                </m:r>
                              </m:num>
                              <m:den>
                                <m:r>
                                  <a:rPr kumimoji="1" lang="en-US" altLang="ja-JP" sz="2800" i="1">
                                    <a:solidFill>
                                      <a:srgbClr val="FF0000"/>
                                    </a:solidFill>
                                    <a:latin typeface="Cambria Math" panose="02040503050406030204" pitchFamily="18" charset="0"/>
                                  </a:rPr>
                                  <m:t>𝜕</m:t>
                                </m:r>
                                <m:sSubSup>
                                  <m:sSubSupPr>
                                    <m:ctrlPr>
                                      <a:rPr kumimoji="1" lang="en-US" altLang="ja-JP" sz="2800" i="1">
                                        <a:solidFill>
                                          <a:srgbClr val="FF0000"/>
                                        </a:solidFill>
                                        <a:latin typeface="Cambria Math" panose="02040503050406030204" pitchFamily="18" charset="0"/>
                                      </a:rPr>
                                    </m:ctrlPr>
                                  </m:sSubSupPr>
                                  <m:e>
                                    <m:r>
                                      <a:rPr kumimoji="1" lang="en-US" altLang="ja-JP" sz="2800" i="1">
                                        <a:solidFill>
                                          <a:srgbClr val="FF0000"/>
                                        </a:solidFill>
                                        <a:latin typeface="Cambria Math" panose="02040503050406030204" pitchFamily="18" charset="0"/>
                                      </a:rPr>
                                      <m:t>𝑤</m:t>
                                    </m:r>
                                  </m:e>
                                  <m:sub>
                                    <m:r>
                                      <a:rPr kumimoji="1" lang="en-US" altLang="ja-JP" sz="2800" b="0" i="1" smtClean="0">
                                        <a:solidFill>
                                          <a:srgbClr val="FF0000"/>
                                        </a:solidFill>
                                        <a:latin typeface="Cambria Math" panose="02040503050406030204" pitchFamily="18" charset="0"/>
                                      </a:rPr>
                                      <m:t>𝑖</m:t>
                                    </m:r>
                                  </m:sub>
                                  <m:sup>
                                    <m:r>
                                      <a:rPr kumimoji="1" lang="en-US" altLang="ja-JP" sz="2800" i="1">
                                        <a:solidFill>
                                          <a:srgbClr val="FF0000"/>
                                        </a:solidFill>
                                        <a:latin typeface="Cambria Math" panose="02040503050406030204" pitchFamily="18" charset="0"/>
                                      </a:rPr>
                                      <m:t>𝑘</m:t>
                                    </m:r>
                                  </m:sup>
                                </m:sSubSup>
                              </m:den>
                            </m:f>
                          </m:e>
                        </m:d>
                      </m:e>
                    </m:nary>
                    <m:r>
                      <a:rPr kumimoji="1" lang="en-US" altLang="ja-JP" sz="2800" b="0" i="1" smtClean="0">
                        <a:solidFill>
                          <a:schemeClr val="accent1"/>
                        </a:solidFill>
                        <a:latin typeface="Cambria Math" panose="02040503050406030204" pitchFamily="18" charset="0"/>
                      </a:rPr>
                      <m:t>−</m:t>
                    </m:r>
                    <m:f>
                      <m:fPr>
                        <m:ctrlPr>
                          <a:rPr kumimoji="1" lang="en-US" altLang="ja-JP" sz="2800" b="0" i="1" smtClean="0">
                            <a:solidFill>
                              <a:schemeClr val="accent1"/>
                            </a:solidFill>
                            <a:latin typeface="Cambria Math" panose="02040503050406030204" pitchFamily="18" charset="0"/>
                          </a:rPr>
                        </m:ctrlPr>
                      </m:fPr>
                      <m:num>
                        <m:r>
                          <a:rPr kumimoji="1" lang="en-US" altLang="ja-JP" sz="2800" i="1">
                            <a:solidFill>
                              <a:schemeClr val="accent1"/>
                            </a:solidFill>
                            <a:latin typeface="Cambria Math" panose="02040503050406030204" pitchFamily="18" charset="0"/>
                            <a:ea typeface="Cambria Math" panose="02040503050406030204" pitchFamily="18" charset="0"/>
                          </a:rPr>
                          <m:t>𝜂</m:t>
                        </m:r>
                        <m:f>
                          <m:fPr>
                            <m:ctrlPr>
                              <a:rPr kumimoji="1" lang="en-US" altLang="ja-JP" sz="2800" i="1" smtClean="0">
                                <a:solidFill>
                                  <a:schemeClr val="accent1"/>
                                </a:solidFill>
                                <a:latin typeface="Cambria Math" panose="02040503050406030204" pitchFamily="18" charset="0"/>
                              </a:rPr>
                            </m:ctrlPr>
                          </m:fPr>
                          <m:num>
                            <m:r>
                              <a:rPr kumimoji="1" lang="en-US" altLang="ja-JP" sz="2800" i="1">
                                <a:solidFill>
                                  <a:schemeClr val="accent1"/>
                                </a:solidFill>
                                <a:latin typeface="Cambria Math" panose="02040503050406030204" pitchFamily="18" charset="0"/>
                              </a:rPr>
                              <m:t>𝜕</m:t>
                            </m:r>
                            <m:r>
                              <a:rPr kumimoji="1" lang="en-US" altLang="ja-JP" sz="2800" i="1">
                                <a:solidFill>
                                  <a:schemeClr val="accent1"/>
                                </a:solidFill>
                                <a:latin typeface="Cambria Math" panose="02040503050406030204" pitchFamily="18" charset="0"/>
                              </a:rPr>
                              <m:t>𝐸</m:t>
                            </m:r>
                          </m:num>
                          <m:den>
                            <m:r>
                              <a:rPr kumimoji="1" lang="en-US" altLang="ja-JP" sz="2800" i="1">
                                <a:solidFill>
                                  <a:schemeClr val="accent1"/>
                                </a:solidFill>
                                <a:latin typeface="Cambria Math" panose="02040503050406030204" pitchFamily="18" charset="0"/>
                              </a:rPr>
                              <m:t>𝜕</m:t>
                            </m:r>
                            <m:sSubSup>
                              <m:sSubSupPr>
                                <m:ctrlPr>
                                  <a:rPr kumimoji="1" lang="en-US" altLang="ja-JP" sz="2800" i="1">
                                    <a:solidFill>
                                      <a:schemeClr val="accent1"/>
                                    </a:solidFill>
                                    <a:latin typeface="Cambria Math" panose="02040503050406030204" pitchFamily="18" charset="0"/>
                                  </a:rPr>
                                </m:ctrlPr>
                              </m:sSubSupPr>
                              <m:e>
                                <m:r>
                                  <a:rPr kumimoji="1" lang="en-US" altLang="ja-JP" sz="2800" i="1">
                                    <a:solidFill>
                                      <a:schemeClr val="accent1"/>
                                    </a:solidFill>
                                    <a:latin typeface="Cambria Math" panose="02040503050406030204" pitchFamily="18" charset="0"/>
                                  </a:rPr>
                                  <m:t>𝑤</m:t>
                                </m:r>
                              </m:e>
                              <m:sub>
                                <m:r>
                                  <a:rPr kumimoji="1" lang="en-US" altLang="ja-JP" sz="2800" i="1">
                                    <a:solidFill>
                                      <a:schemeClr val="accent1"/>
                                    </a:solidFill>
                                    <a:latin typeface="Cambria Math" panose="02040503050406030204" pitchFamily="18" charset="0"/>
                                  </a:rPr>
                                  <m:t>𝑙</m:t>
                                </m:r>
                              </m:sub>
                              <m:sup>
                                <m:r>
                                  <a:rPr kumimoji="1" lang="en-US" altLang="ja-JP" sz="2800" i="1">
                                    <a:solidFill>
                                      <a:schemeClr val="accent1"/>
                                    </a:solidFill>
                                    <a:latin typeface="Cambria Math" panose="02040503050406030204" pitchFamily="18" charset="0"/>
                                  </a:rPr>
                                  <m:t>𝑘</m:t>
                                </m:r>
                              </m:sup>
                            </m:sSubSup>
                          </m:den>
                        </m:f>
                      </m:num>
                      <m:den>
                        <m:rad>
                          <m:radPr>
                            <m:degHide m:val="on"/>
                            <m:ctrlPr>
                              <a:rPr kumimoji="1" lang="en-US" altLang="ja-JP" sz="2800" b="0" i="1" smtClean="0">
                                <a:solidFill>
                                  <a:schemeClr val="accent1"/>
                                </a:solidFill>
                                <a:latin typeface="Cambria Math" panose="02040503050406030204" pitchFamily="18" charset="0"/>
                              </a:rPr>
                            </m:ctrlPr>
                          </m:radPr>
                          <m:deg/>
                          <m:e>
                            <m:r>
                              <a:rPr kumimoji="1" lang="en-US" altLang="ja-JP" sz="2800" b="0" i="1" smtClean="0">
                                <a:solidFill>
                                  <a:schemeClr val="accent1"/>
                                </a:solidFill>
                                <a:latin typeface="Cambria Math" panose="02040503050406030204" pitchFamily="18" charset="0"/>
                              </a:rPr>
                              <m:t>𝑅h</m:t>
                            </m:r>
                            <m:r>
                              <a:rPr kumimoji="1" lang="en-US" altLang="ja-JP" sz="2800" b="0" i="1" smtClean="0">
                                <a:solidFill>
                                  <a:schemeClr val="accent1"/>
                                </a:solidFill>
                                <a:latin typeface="Cambria Math" panose="02040503050406030204" pitchFamily="18" charset="0"/>
                              </a:rPr>
                              <m:t>+</m:t>
                            </m:r>
                            <m:d>
                              <m:dPr>
                                <m:ctrlPr>
                                  <a:rPr kumimoji="1" lang="en-US" altLang="ja-JP" sz="2800" b="0" i="1" smtClean="0">
                                    <a:solidFill>
                                      <a:schemeClr val="accent1"/>
                                    </a:solidFill>
                                    <a:latin typeface="Cambria Math" panose="02040503050406030204" pitchFamily="18" charset="0"/>
                                  </a:rPr>
                                </m:ctrlPr>
                              </m:dPr>
                              <m:e>
                                <m:r>
                                  <a:rPr kumimoji="1" lang="en-US" altLang="ja-JP" sz="2800" b="0" i="1" smtClean="0">
                                    <a:solidFill>
                                      <a:schemeClr val="accent1"/>
                                    </a:solidFill>
                                    <a:latin typeface="Cambria Math" panose="02040503050406030204" pitchFamily="18" charset="0"/>
                                  </a:rPr>
                                  <m:t>1−</m:t>
                                </m:r>
                                <m:r>
                                  <a:rPr kumimoji="1" lang="en-US" altLang="ja-JP" sz="2800" b="0" i="1" smtClean="0">
                                    <a:solidFill>
                                      <a:schemeClr val="accent1"/>
                                    </a:solidFill>
                                    <a:latin typeface="Cambria Math" panose="02040503050406030204" pitchFamily="18" charset="0"/>
                                  </a:rPr>
                                  <m:t>𝑅</m:t>
                                </m:r>
                              </m:e>
                            </m:d>
                            <m:sSup>
                              <m:sSupPr>
                                <m:ctrlPr>
                                  <a:rPr kumimoji="1" lang="en-US" altLang="ja-JP" sz="2800" b="0" i="1" smtClean="0">
                                    <a:solidFill>
                                      <a:schemeClr val="accent1"/>
                                    </a:solidFill>
                                    <a:latin typeface="Cambria Math" panose="02040503050406030204" pitchFamily="18" charset="0"/>
                                  </a:rPr>
                                </m:ctrlPr>
                              </m:sSupPr>
                              <m:e>
                                <m:d>
                                  <m:dPr>
                                    <m:ctrlPr>
                                      <a:rPr kumimoji="1" lang="en-US" altLang="ja-JP" sz="2800" i="1">
                                        <a:solidFill>
                                          <a:schemeClr val="accent1"/>
                                        </a:solidFill>
                                        <a:latin typeface="Cambria Math" panose="02040503050406030204" pitchFamily="18" charset="0"/>
                                      </a:rPr>
                                    </m:ctrlPr>
                                  </m:dPr>
                                  <m:e>
                                    <m:f>
                                      <m:fPr>
                                        <m:ctrlPr>
                                          <a:rPr kumimoji="1" lang="en-US" altLang="ja-JP" sz="2800" i="1">
                                            <a:solidFill>
                                              <a:schemeClr val="accent1"/>
                                            </a:solidFill>
                                            <a:latin typeface="Cambria Math" panose="02040503050406030204" pitchFamily="18" charset="0"/>
                                          </a:rPr>
                                        </m:ctrlPr>
                                      </m:fPr>
                                      <m:num>
                                        <m:r>
                                          <a:rPr kumimoji="1" lang="en-US" altLang="ja-JP" sz="2800" i="1">
                                            <a:solidFill>
                                              <a:schemeClr val="accent1"/>
                                            </a:solidFill>
                                            <a:latin typeface="Cambria Math" panose="02040503050406030204" pitchFamily="18" charset="0"/>
                                          </a:rPr>
                                          <m:t>𝜕</m:t>
                                        </m:r>
                                        <m:r>
                                          <a:rPr kumimoji="1" lang="en-US" altLang="ja-JP" sz="2800" i="1">
                                            <a:solidFill>
                                              <a:schemeClr val="accent1"/>
                                            </a:solidFill>
                                            <a:latin typeface="Cambria Math" panose="02040503050406030204" pitchFamily="18" charset="0"/>
                                          </a:rPr>
                                          <m:t>𝐸</m:t>
                                        </m:r>
                                      </m:num>
                                      <m:den>
                                        <m:r>
                                          <a:rPr kumimoji="1" lang="en-US" altLang="ja-JP" sz="2800" i="1">
                                            <a:solidFill>
                                              <a:schemeClr val="accent1"/>
                                            </a:solidFill>
                                            <a:latin typeface="Cambria Math" panose="02040503050406030204" pitchFamily="18" charset="0"/>
                                          </a:rPr>
                                          <m:t>𝜕</m:t>
                                        </m:r>
                                        <m:sSubSup>
                                          <m:sSubSupPr>
                                            <m:ctrlPr>
                                              <a:rPr kumimoji="1" lang="en-US" altLang="ja-JP" sz="2800" i="1">
                                                <a:solidFill>
                                                  <a:schemeClr val="accent1"/>
                                                </a:solidFill>
                                                <a:latin typeface="Cambria Math" panose="02040503050406030204" pitchFamily="18" charset="0"/>
                                              </a:rPr>
                                            </m:ctrlPr>
                                          </m:sSubSupPr>
                                          <m:e>
                                            <m:r>
                                              <a:rPr kumimoji="1" lang="en-US" altLang="ja-JP" sz="2800" i="1">
                                                <a:solidFill>
                                                  <a:schemeClr val="accent1"/>
                                                </a:solidFill>
                                                <a:latin typeface="Cambria Math" panose="02040503050406030204" pitchFamily="18" charset="0"/>
                                              </a:rPr>
                                              <m:t>𝑤</m:t>
                                            </m:r>
                                          </m:e>
                                          <m:sub>
                                            <m:r>
                                              <a:rPr kumimoji="1" lang="en-US" altLang="ja-JP" sz="2800" i="1">
                                                <a:solidFill>
                                                  <a:schemeClr val="accent1"/>
                                                </a:solidFill>
                                                <a:latin typeface="Cambria Math" panose="02040503050406030204" pitchFamily="18" charset="0"/>
                                              </a:rPr>
                                              <m:t>𝑙</m:t>
                                            </m:r>
                                          </m:sub>
                                          <m:sup>
                                            <m:r>
                                              <a:rPr kumimoji="1" lang="en-US" altLang="ja-JP" sz="2800" i="1">
                                                <a:solidFill>
                                                  <a:schemeClr val="accent1"/>
                                                </a:solidFill>
                                                <a:latin typeface="Cambria Math" panose="02040503050406030204" pitchFamily="18" charset="0"/>
                                              </a:rPr>
                                              <m:t>𝑘</m:t>
                                            </m:r>
                                          </m:sup>
                                        </m:sSubSup>
                                      </m:den>
                                    </m:f>
                                  </m:e>
                                </m:d>
                              </m:e>
                              <m:sup>
                                <m:r>
                                  <a:rPr kumimoji="1" lang="en-US" altLang="ja-JP" sz="2800" b="0" i="1" smtClean="0">
                                    <a:solidFill>
                                      <a:schemeClr val="accent1"/>
                                    </a:solidFill>
                                    <a:latin typeface="Cambria Math" panose="02040503050406030204" pitchFamily="18" charset="0"/>
                                  </a:rPr>
                                  <m:t>2</m:t>
                                </m:r>
                              </m:sup>
                            </m:sSup>
                          </m:e>
                        </m:rad>
                      </m:den>
                    </m:f>
                  </m:oMath>
                </a14:m>
                <a:endParaRPr lang="ja-JP" altLang="en-US" sz="2800" dirty="0"/>
              </a:p>
            </p:txBody>
          </p:sp>
        </mc:Choice>
        <mc:Fallback xmlns="">
          <p:sp>
            <p:nvSpPr>
              <p:cNvPr id="18" name="テキスト ボックス 17">
                <a:extLst>
                  <a:ext uri="{FF2B5EF4-FFF2-40B4-BE49-F238E27FC236}">
                    <a16:creationId xmlns:a16="http://schemas.microsoft.com/office/drawing/2014/main" id="{E5A1D8DA-7A58-40B9-A37D-E0D42E63391D}"/>
                  </a:ext>
                </a:extLst>
              </p:cNvPr>
              <p:cNvSpPr txBox="1">
                <a:spLocks noRot="1" noChangeAspect="1" noMove="1" noResize="1" noEditPoints="1" noAdjustHandles="1" noChangeArrowheads="1" noChangeShapeType="1" noTextEdit="1"/>
              </p:cNvSpPr>
              <p:nvPr/>
            </p:nvSpPr>
            <p:spPr>
              <a:xfrm>
                <a:off x="1216411" y="434946"/>
                <a:ext cx="9222966" cy="1705467"/>
              </a:xfrm>
              <a:prstGeom prst="rect">
                <a:avLst/>
              </a:prstGeom>
              <a:blipFill>
                <a:blip r:embed="rId5"/>
                <a:stretch>
                  <a:fillRect/>
                </a:stretch>
              </a:blipFill>
            </p:spPr>
            <p:txBody>
              <a:bodyPr/>
              <a:lstStyle/>
              <a:p>
                <a:r>
                  <a:rPr lang="ja-JP" altLang="en-US">
                    <a:noFill/>
                  </a:rPr>
                  <a:t> </a:t>
                </a:r>
              </a:p>
            </p:txBody>
          </p:sp>
        </mc:Fallback>
      </mc:AlternateContent>
      <p:sp>
        <p:nvSpPr>
          <p:cNvPr id="19" name="矢印: 下 18">
            <a:extLst>
              <a:ext uri="{FF2B5EF4-FFF2-40B4-BE49-F238E27FC236}">
                <a16:creationId xmlns:a16="http://schemas.microsoft.com/office/drawing/2014/main" id="{89194C1D-3A56-4C6F-9EF3-1ECCC494EA42}"/>
              </a:ext>
            </a:extLst>
          </p:cNvPr>
          <p:cNvSpPr/>
          <p:nvPr/>
        </p:nvSpPr>
        <p:spPr>
          <a:xfrm>
            <a:off x="5752959" y="1780838"/>
            <a:ext cx="244999" cy="60537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65021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C3C0F1-F94F-4361-BB9D-88E6BB8C6CEB}"/>
              </a:ext>
            </a:extLst>
          </p:cNvPr>
          <p:cNvSpPr>
            <a:spLocks noGrp="1"/>
          </p:cNvSpPr>
          <p:nvPr>
            <p:ph type="title"/>
          </p:nvPr>
        </p:nvSpPr>
        <p:spPr>
          <a:xfrm>
            <a:off x="1024128" y="585216"/>
            <a:ext cx="6066818" cy="1499616"/>
          </a:xfrm>
        </p:spPr>
        <p:txBody>
          <a:bodyPr>
            <a:normAutofit/>
          </a:bodyPr>
          <a:lstStyle/>
          <a:p>
            <a:r>
              <a:rPr kumimoji="1" lang="ja-JP" altLang="en-US"/>
              <a:t>過学習について</a:t>
            </a:r>
            <a:endParaRPr kumimoji="1" lang="ja-JP" altLang="en-US" dirty="0"/>
          </a:p>
        </p:txBody>
      </p:sp>
      <p:sp>
        <p:nvSpPr>
          <p:cNvPr id="3" name="コンテンツ プレースホルダー 2">
            <a:extLst>
              <a:ext uri="{FF2B5EF4-FFF2-40B4-BE49-F238E27FC236}">
                <a16:creationId xmlns:a16="http://schemas.microsoft.com/office/drawing/2014/main" id="{6FB3C264-972A-43F8-A5A5-0D2E28E98135}"/>
              </a:ext>
            </a:extLst>
          </p:cNvPr>
          <p:cNvSpPr>
            <a:spLocks noGrp="1"/>
          </p:cNvSpPr>
          <p:nvPr>
            <p:ph idx="1"/>
          </p:nvPr>
        </p:nvSpPr>
        <p:spPr>
          <a:xfrm>
            <a:off x="771879" y="2084832"/>
            <a:ext cx="7071400" cy="4985923"/>
          </a:xfrm>
        </p:spPr>
        <p:txBody>
          <a:bodyPr>
            <a:normAutofit fontScale="85000" lnSpcReduction="10000"/>
          </a:bodyPr>
          <a:lstStyle/>
          <a:p>
            <a:pPr>
              <a:lnSpc>
                <a:spcPct val="160000"/>
              </a:lnSpc>
              <a:buFont typeface="Wingdings" panose="05000000000000000000" pitchFamily="2" charset="2"/>
              <a:buChar char="l"/>
            </a:pPr>
            <a:r>
              <a:rPr lang="ja-JP" altLang="en-US" sz="2800" dirty="0"/>
              <a:t>訓練データに対して学習が行われ過ぎてしまい、</a:t>
            </a:r>
            <a:br>
              <a:rPr lang="en-US" altLang="ja-JP" sz="2800" dirty="0"/>
            </a:br>
            <a:r>
              <a:rPr lang="ja-JP" altLang="en-US" sz="2800" dirty="0"/>
              <a:t>未知のデータに対して精度の悪い結果を返す現象</a:t>
            </a:r>
            <a:endParaRPr lang="en-US" altLang="ja-JP" sz="2800" dirty="0"/>
          </a:p>
          <a:p>
            <a:pPr>
              <a:lnSpc>
                <a:spcPct val="160000"/>
              </a:lnSpc>
              <a:buFont typeface="Wingdings" panose="05000000000000000000" pitchFamily="2" charset="2"/>
              <a:buChar char="l"/>
            </a:pPr>
            <a:r>
              <a:rPr lang="ja-JP" altLang="en-US" sz="2800" dirty="0"/>
              <a:t>原因として</a:t>
            </a:r>
            <a:endParaRPr lang="en-US" altLang="ja-JP" sz="2800" dirty="0"/>
          </a:p>
          <a:p>
            <a:pPr lvl="1">
              <a:lnSpc>
                <a:spcPct val="160000"/>
              </a:lnSpc>
              <a:buFont typeface="Wingdings" panose="05000000000000000000" pitchFamily="2" charset="2"/>
              <a:buChar char="l"/>
            </a:pPr>
            <a:r>
              <a:rPr lang="ja-JP" altLang="en-US" sz="2400" dirty="0"/>
              <a:t>学習データが複雑すぎる</a:t>
            </a:r>
            <a:endParaRPr lang="en-US" altLang="ja-JP" sz="2400" dirty="0"/>
          </a:p>
          <a:p>
            <a:pPr lvl="1">
              <a:lnSpc>
                <a:spcPct val="160000"/>
              </a:lnSpc>
              <a:buFont typeface="Wingdings" panose="05000000000000000000" pitchFamily="2" charset="2"/>
              <a:buChar char="l"/>
            </a:pPr>
            <a:r>
              <a:rPr lang="en-US" altLang="ja-JP" sz="2400" dirty="0"/>
              <a:t>AI</a:t>
            </a:r>
            <a:r>
              <a:rPr lang="ja-JP" altLang="en-US" sz="2400" dirty="0"/>
              <a:t>の構造が複雑</a:t>
            </a:r>
            <a:endParaRPr lang="en-US" altLang="ja-JP" sz="2400" dirty="0"/>
          </a:p>
          <a:p>
            <a:pPr lvl="1">
              <a:lnSpc>
                <a:spcPct val="160000"/>
              </a:lnSpc>
              <a:buFont typeface="Wingdings" panose="05000000000000000000" pitchFamily="2" charset="2"/>
              <a:buChar char="l"/>
            </a:pPr>
            <a:r>
              <a:rPr lang="ja-JP" altLang="en-US" sz="2400" dirty="0"/>
              <a:t>学習率が適切でない</a:t>
            </a:r>
            <a:endParaRPr lang="en-US" altLang="ja-JP" sz="2400" dirty="0"/>
          </a:p>
          <a:p>
            <a:pPr lvl="1">
              <a:lnSpc>
                <a:spcPct val="160000"/>
              </a:lnSpc>
              <a:buFont typeface="Wingdings" panose="05000000000000000000" pitchFamily="2" charset="2"/>
              <a:buChar char="l"/>
            </a:pPr>
            <a:r>
              <a:rPr lang="ja-JP" altLang="en-US" sz="2400" dirty="0"/>
              <a:t>重みが適切に決定できていない</a:t>
            </a:r>
            <a:endParaRPr lang="en-US" altLang="ja-JP" sz="2400" dirty="0"/>
          </a:p>
          <a:p>
            <a:pPr>
              <a:lnSpc>
                <a:spcPct val="160000"/>
              </a:lnSpc>
              <a:buFont typeface="Wingdings" panose="05000000000000000000" pitchFamily="2" charset="2"/>
              <a:buChar char="l"/>
            </a:pPr>
            <a:endParaRPr lang="en-US" altLang="ja-JP" sz="2400" dirty="0"/>
          </a:p>
        </p:txBody>
      </p:sp>
      <p:sp>
        <p:nvSpPr>
          <p:cNvPr id="6" name="テキスト ボックス 5">
            <a:extLst>
              <a:ext uri="{FF2B5EF4-FFF2-40B4-BE49-F238E27FC236}">
                <a16:creationId xmlns:a16="http://schemas.microsoft.com/office/drawing/2014/main" id="{0FC9064D-1634-46A8-BF98-01E95412598A}"/>
              </a:ext>
            </a:extLst>
          </p:cNvPr>
          <p:cNvSpPr txBox="1"/>
          <p:nvPr/>
        </p:nvSpPr>
        <p:spPr>
          <a:xfrm>
            <a:off x="8966438" y="6870700"/>
            <a:ext cx="3225562" cy="200055"/>
          </a:xfrm>
          <a:prstGeom prst="rect">
            <a:avLst/>
          </a:prstGeom>
          <a:solidFill>
            <a:srgbClr val="000000"/>
          </a:solidFill>
        </p:spPr>
        <p:txBody>
          <a:bodyPr wrap="none" rtlCol="0">
            <a:spAutoFit/>
          </a:bodyPr>
          <a:lstStyle/>
          <a:p>
            <a:pPr algn="r">
              <a:spcAft>
                <a:spcPts val="600"/>
              </a:spcAft>
            </a:pPr>
            <a:r>
              <a:rPr lang="ja-JP" altLang="en-US" sz="700">
                <a:solidFill>
                  <a:srgbClr val="FFFFFF"/>
                </a:solidFill>
                <a:hlinkClick r:id="rId3" tooltip="https://axa.biopapyrus.jp/machine-learning/model-evaluation/learning-curves.html">
                  <a:extLst>
                    <a:ext uri="{A12FA001-AC4F-418D-AE19-62706E023703}">
                      <ahyp:hlinkClr xmlns:ahyp="http://schemas.microsoft.com/office/drawing/2018/hyperlinkcolor" val="tx"/>
                    </a:ext>
                  </a:extLst>
                </a:hlinkClick>
              </a:rPr>
              <a:t>この写真</a:t>
            </a:r>
            <a:r>
              <a:rPr lang="ja-JP" altLang="en-US" sz="700">
                <a:solidFill>
                  <a:srgbClr val="FFFFFF"/>
                </a:solidFill>
              </a:rPr>
              <a:t> の作成者 不明な作成者 は </a:t>
            </a:r>
            <a:r>
              <a:rPr lang="ja-JP" alt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r>
              <a:rPr lang="ja-JP" altLang="en-US" sz="700">
                <a:solidFill>
                  <a:srgbClr val="FFFFFF"/>
                </a:solidFill>
              </a:rPr>
              <a:t> のライセンスを許諾されています</a:t>
            </a:r>
          </a:p>
        </p:txBody>
      </p:sp>
      <p:sp>
        <p:nvSpPr>
          <p:cNvPr id="9" name="テキスト ボックス 8">
            <a:extLst>
              <a:ext uri="{FF2B5EF4-FFF2-40B4-BE49-F238E27FC236}">
                <a16:creationId xmlns:a16="http://schemas.microsoft.com/office/drawing/2014/main" id="{41941F85-AB13-4C4D-BBA9-1D2C74289FF2}"/>
              </a:ext>
            </a:extLst>
          </p:cNvPr>
          <p:cNvSpPr txBox="1"/>
          <p:nvPr/>
        </p:nvSpPr>
        <p:spPr>
          <a:xfrm>
            <a:off x="5728176" y="6870700"/>
            <a:ext cx="3225562" cy="200055"/>
          </a:xfrm>
          <a:prstGeom prst="rect">
            <a:avLst/>
          </a:prstGeom>
          <a:solidFill>
            <a:srgbClr val="000000"/>
          </a:solidFill>
        </p:spPr>
        <p:txBody>
          <a:bodyPr wrap="none" rtlCol="0">
            <a:spAutoFit/>
          </a:bodyPr>
          <a:lstStyle/>
          <a:p>
            <a:pPr algn="r">
              <a:spcAft>
                <a:spcPts val="600"/>
              </a:spcAft>
            </a:pPr>
            <a:r>
              <a:rPr lang="ja-JP" altLang="en-US" sz="700">
                <a:solidFill>
                  <a:srgbClr val="FFFFFF"/>
                </a:solidFill>
                <a:hlinkClick r:id="rId3" tooltip="https://axa.biopapyrus.jp/machine-learning/model-evaluation/learning-curves.html">
                  <a:extLst>
                    <a:ext uri="{A12FA001-AC4F-418D-AE19-62706E023703}">
                      <ahyp:hlinkClr xmlns:ahyp="http://schemas.microsoft.com/office/drawing/2018/hyperlinkcolor" val="tx"/>
                    </a:ext>
                  </a:extLst>
                </a:hlinkClick>
              </a:rPr>
              <a:t>この写真</a:t>
            </a:r>
            <a:r>
              <a:rPr lang="ja-JP" altLang="en-US" sz="700">
                <a:solidFill>
                  <a:srgbClr val="FFFFFF"/>
                </a:solidFill>
              </a:rPr>
              <a:t> の作成者 不明な作成者 は </a:t>
            </a:r>
            <a:r>
              <a:rPr lang="ja-JP" alt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r>
              <a:rPr lang="ja-JP" altLang="en-US" sz="700">
                <a:solidFill>
                  <a:srgbClr val="FFFFFF"/>
                </a:solidFill>
              </a:rPr>
              <a:t> のライセンスを許諾されています</a:t>
            </a:r>
          </a:p>
        </p:txBody>
      </p:sp>
      <p:pic>
        <p:nvPicPr>
          <p:cNvPr id="15" name="図 14" descr="グラフ&#10;&#10;自動的に生成された説明">
            <a:extLst>
              <a:ext uri="{FF2B5EF4-FFF2-40B4-BE49-F238E27FC236}">
                <a16:creationId xmlns:a16="http://schemas.microsoft.com/office/drawing/2014/main" id="{31BFA6D5-10B5-458F-A0F3-AFA7B38CD9D6}"/>
              </a:ext>
            </a:extLst>
          </p:cNvPr>
          <p:cNvPicPr>
            <a:picLocks noChangeAspect="1"/>
          </p:cNvPicPr>
          <p:nvPr/>
        </p:nvPicPr>
        <p:blipFill rotWithShape="1">
          <a:blip r:embed="rId5">
            <a:extLst>
              <a:ext uri="{28A0092B-C50C-407E-A947-70E740481C1C}">
                <a14:useLocalDpi xmlns:a14="http://schemas.microsoft.com/office/drawing/2010/main" val="0"/>
              </a:ext>
            </a:extLst>
          </a:blip>
          <a:srcRect r="56813" b="-394"/>
          <a:stretch/>
        </p:blipFill>
        <p:spPr>
          <a:xfrm>
            <a:off x="8180263" y="282148"/>
            <a:ext cx="3117500" cy="2767769"/>
          </a:xfrm>
          <a:prstGeom prst="rect">
            <a:avLst/>
          </a:prstGeom>
        </p:spPr>
      </p:pic>
      <p:sp>
        <p:nvSpPr>
          <p:cNvPr id="17" name="テキスト ボックス 16">
            <a:extLst>
              <a:ext uri="{FF2B5EF4-FFF2-40B4-BE49-F238E27FC236}">
                <a16:creationId xmlns:a16="http://schemas.microsoft.com/office/drawing/2014/main" id="{81EE9B3F-AC15-45E7-BAC5-C054C52A7649}"/>
              </a:ext>
            </a:extLst>
          </p:cNvPr>
          <p:cNvSpPr txBox="1"/>
          <p:nvPr/>
        </p:nvSpPr>
        <p:spPr>
          <a:xfrm>
            <a:off x="8932596" y="3031232"/>
            <a:ext cx="2154620" cy="369332"/>
          </a:xfrm>
          <a:prstGeom prst="rect">
            <a:avLst/>
          </a:prstGeom>
          <a:noFill/>
        </p:spPr>
        <p:txBody>
          <a:bodyPr wrap="square" rtlCol="0">
            <a:spAutoFit/>
          </a:bodyPr>
          <a:lstStyle/>
          <a:p>
            <a:r>
              <a:rPr kumimoji="1" lang="ja-JP" altLang="en-US" dirty="0"/>
              <a:t>一般的な学習</a:t>
            </a:r>
          </a:p>
        </p:txBody>
      </p:sp>
      <p:pic>
        <p:nvPicPr>
          <p:cNvPr id="21" name="図 20" descr="グラフ&#10;&#10;自動的に生成された説明">
            <a:extLst>
              <a:ext uri="{FF2B5EF4-FFF2-40B4-BE49-F238E27FC236}">
                <a16:creationId xmlns:a16="http://schemas.microsoft.com/office/drawing/2014/main" id="{8270CA85-7EFD-44F4-9D1E-DA9DDB00F0DA}"/>
              </a:ext>
            </a:extLst>
          </p:cNvPr>
          <p:cNvPicPr>
            <a:picLocks noChangeAspect="1"/>
          </p:cNvPicPr>
          <p:nvPr/>
        </p:nvPicPr>
        <p:blipFill rotWithShape="1">
          <a:blip r:embed="rId5">
            <a:extLst>
              <a:ext uri="{28A0092B-C50C-407E-A947-70E740481C1C}">
                <a14:useLocalDpi xmlns:a14="http://schemas.microsoft.com/office/drawing/2010/main" val="0"/>
              </a:ext>
            </a:extLst>
          </a:blip>
          <a:srcRect l="44788" b="896"/>
          <a:stretch/>
        </p:blipFill>
        <p:spPr>
          <a:xfrm>
            <a:off x="8046656" y="3401756"/>
            <a:ext cx="3454228" cy="2367985"/>
          </a:xfrm>
          <a:prstGeom prst="rect">
            <a:avLst/>
          </a:prstGeom>
        </p:spPr>
      </p:pic>
      <p:sp>
        <p:nvSpPr>
          <p:cNvPr id="23" name="テキスト ボックス 22">
            <a:extLst>
              <a:ext uri="{FF2B5EF4-FFF2-40B4-BE49-F238E27FC236}">
                <a16:creationId xmlns:a16="http://schemas.microsoft.com/office/drawing/2014/main" id="{545608D4-B395-4A9F-A8EF-F383B4E5F198}"/>
              </a:ext>
            </a:extLst>
          </p:cNvPr>
          <p:cNvSpPr txBox="1"/>
          <p:nvPr/>
        </p:nvSpPr>
        <p:spPr>
          <a:xfrm>
            <a:off x="8086512" y="5964982"/>
            <a:ext cx="3846787" cy="369332"/>
          </a:xfrm>
          <a:prstGeom prst="rect">
            <a:avLst/>
          </a:prstGeom>
          <a:noFill/>
        </p:spPr>
        <p:txBody>
          <a:bodyPr wrap="square" rtlCol="0">
            <a:spAutoFit/>
          </a:bodyPr>
          <a:lstStyle/>
          <a:p>
            <a:r>
              <a:rPr kumimoji="1" lang="ja-JP" altLang="en-US" dirty="0"/>
              <a:t>過学習</a:t>
            </a:r>
            <a:r>
              <a:rPr kumimoji="1" lang="en-US" altLang="ja-JP" dirty="0"/>
              <a:t>(</a:t>
            </a:r>
            <a:r>
              <a:rPr kumimoji="1" lang="ja-JP" altLang="en-US" dirty="0"/>
              <a:t>オーバーフィッティング</a:t>
            </a:r>
            <a:r>
              <a:rPr kumimoji="1" lang="en-US" altLang="ja-JP" dirty="0"/>
              <a:t>)</a:t>
            </a:r>
            <a:endParaRPr kumimoji="1" lang="ja-JP" altLang="en-US" dirty="0"/>
          </a:p>
        </p:txBody>
      </p:sp>
      <p:sp>
        <p:nvSpPr>
          <p:cNvPr id="4" name="テキスト ボックス 3">
            <a:extLst>
              <a:ext uri="{FF2B5EF4-FFF2-40B4-BE49-F238E27FC236}">
                <a16:creationId xmlns:a16="http://schemas.microsoft.com/office/drawing/2014/main" id="{3CA6C4FE-2160-4F7B-998A-1B1E03E2B953}"/>
              </a:ext>
            </a:extLst>
          </p:cNvPr>
          <p:cNvSpPr txBox="1"/>
          <p:nvPr/>
        </p:nvSpPr>
        <p:spPr>
          <a:xfrm>
            <a:off x="10962567" y="1364836"/>
            <a:ext cx="1076633" cy="369332"/>
          </a:xfrm>
          <a:prstGeom prst="rect">
            <a:avLst/>
          </a:prstGeom>
          <a:noFill/>
        </p:spPr>
        <p:txBody>
          <a:bodyPr wrap="square" rtlCol="0">
            <a:spAutoFit/>
          </a:bodyPr>
          <a:lstStyle/>
          <a:p>
            <a:r>
              <a:rPr kumimoji="1" lang="ja-JP" altLang="en-US" dirty="0"/>
              <a:t>汎化</a:t>
            </a:r>
          </a:p>
        </p:txBody>
      </p:sp>
      <p:sp>
        <p:nvSpPr>
          <p:cNvPr id="5" name="テキスト ボックス 4">
            <a:extLst>
              <a:ext uri="{FF2B5EF4-FFF2-40B4-BE49-F238E27FC236}">
                <a16:creationId xmlns:a16="http://schemas.microsoft.com/office/drawing/2014/main" id="{A82AD028-B70D-4594-B1C4-AF37E23C63AB}"/>
              </a:ext>
            </a:extLst>
          </p:cNvPr>
          <p:cNvSpPr txBox="1"/>
          <p:nvPr/>
        </p:nvSpPr>
        <p:spPr>
          <a:xfrm>
            <a:off x="10914414" y="4216417"/>
            <a:ext cx="766698" cy="369332"/>
          </a:xfrm>
          <a:prstGeom prst="rect">
            <a:avLst/>
          </a:prstGeom>
          <a:noFill/>
        </p:spPr>
        <p:txBody>
          <a:bodyPr wrap="square" rtlCol="0">
            <a:spAutoFit/>
          </a:bodyPr>
          <a:lstStyle/>
          <a:p>
            <a:r>
              <a:rPr kumimoji="1" lang="ja-JP" altLang="en-US" dirty="0"/>
              <a:t>特化</a:t>
            </a:r>
          </a:p>
        </p:txBody>
      </p:sp>
    </p:spTree>
    <p:extLst>
      <p:ext uri="{BB962C8B-B14F-4D97-AF65-F5344CB8AC3E}">
        <p14:creationId xmlns:p14="http://schemas.microsoft.com/office/powerpoint/2010/main" val="1919260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D8324FC-87C3-494A-86F4-E7EC955D6048}"/>
              </a:ext>
            </a:extLst>
          </p:cNvPr>
          <p:cNvSpPr txBox="1"/>
          <p:nvPr/>
        </p:nvSpPr>
        <p:spPr>
          <a:xfrm>
            <a:off x="210012" y="742288"/>
            <a:ext cx="5707418" cy="4724370"/>
          </a:xfrm>
          <a:prstGeom prst="rect">
            <a:avLst/>
          </a:prstGeom>
          <a:noFill/>
        </p:spPr>
        <p:txBody>
          <a:bodyPr wrap="square" rtlCol="0">
            <a:spAutoFit/>
          </a:bodyPr>
          <a:lstStyle/>
          <a:p>
            <a:pPr lvl="1">
              <a:lnSpc>
                <a:spcPct val="250000"/>
              </a:lnSpc>
              <a:buFont typeface="Wingdings" panose="05000000000000000000" pitchFamily="2" charset="2"/>
              <a:buChar char="l"/>
            </a:pPr>
            <a:r>
              <a:rPr kumimoji="1" lang="ja-JP" altLang="en-US" sz="2800" dirty="0"/>
              <a:t>過学習を防止するには</a:t>
            </a:r>
            <a:r>
              <a:rPr kumimoji="1" lang="en-US" altLang="ja-JP" sz="2800" dirty="0"/>
              <a:t>…</a:t>
            </a:r>
          </a:p>
          <a:p>
            <a:pPr lvl="2">
              <a:lnSpc>
                <a:spcPct val="250000"/>
              </a:lnSpc>
              <a:buFont typeface="Wingdings" panose="05000000000000000000" pitchFamily="2" charset="2"/>
              <a:buChar char="l"/>
            </a:pPr>
            <a:r>
              <a:rPr kumimoji="1" lang="ja-JP" altLang="en-US" sz="2400" dirty="0"/>
              <a:t>パラメータ数を適切に減らす</a:t>
            </a:r>
            <a:endParaRPr kumimoji="1" lang="en-US" altLang="ja-JP" sz="2400" dirty="0"/>
          </a:p>
          <a:p>
            <a:pPr lvl="2">
              <a:lnSpc>
                <a:spcPct val="250000"/>
              </a:lnSpc>
              <a:buFont typeface="Wingdings" panose="05000000000000000000" pitchFamily="2" charset="2"/>
              <a:buChar char="l"/>
            </a:pPr>
            <a:r>
              <a:rPr kumimoji="1" lang="ja-JP" altLang="en-US" sz="2400" dirty="0"/>
              <a:t>重みの</a:t>
            </a:r>
            <a:r>
              <a:rPr lang="ja-JP" altLang="en-US" sz="2400" dirty="0"/>
              <a:t>正則化を行う</a:t>
            </a:r>
            <a:r>
              <a:rPr lang="en-US" altLang="ja-JP" sz="2400" dirty="0"/>
              <a:t>(L2</a:t>
            </a:r>
            <a:r>
              <a:rPr lang="ja-JP" altLang="en-US" sz="2400" dirty="0"/>
              <a:t>正則化</a:t>
            </a:r>
            <a:r>
              <a:rPr lang="en-US" altLang="ja-JP" sz="2400" dirty="0"/>
              <a:t>)</a:t>
            </a:r>
          </a:p>
          <a:p>
            <a:pPr lvl="2">
              <a:lnSpc>
                <a:spcPct val="250000"/>
              </a:lnSpc>
              <a:buFont typeface="Wingdings" panose="05000000000000000000" pitchFamily="2" charset="2"/>
              <a:buChar char="l"/>
            </a:pPr>
            <a:r>
              <a:rPr kumimoji="1" lang="ja-JP" altLang="en-US" sz="2400" dirty="0"/>
              <a:t>ドロップアウトを追加する</a:t>
            </a:r>
          </a:p>
          <a:p>
            <a:pPr lvl="2">
              <a:lnSpc>
                <a:spcPct val="250000"/>
              </a:lnSpc>
              <a:buFont typeface="Wingdings" panose="05000000000000000000" pitchFamily="2" charset="2"/>
              <a:buChar char="l"/>
            </a:pPr>
            <a:r>
              <a:rPr lang="ja-JP" altLang="en-US" sz="2400" dirty="0"/>
              <a:t>訓練データを増やす</a:t>
            </a:r>
            <a:endParaRPr kumimoji="1" lang="ja-JP" altLang="en-US" sz="2000" dirty="0"/>
          </a:p>
        </p:txBody>
      </p:sp>
      <p:pic>
        <p:nvPicPr>
          <p:cNvPr id="3" name="図 2" descr="ダイアグラム&#10;&#10;自動的に生成された説明">
            <a:extLst>
              <a:ext uri="{FF2B5EF4-FFF2-40B4-BE49-F238E27FC236}">
                <a16:creationId xmlns:a16="http://schemas.microsoft.com/office/drawing/2014/main" id="{DEABBA59-D5BA-4906-AF1A-BC64A9CB17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274571" y="1574116"/>
            <a:ext cx="5350276" cy="4133089"/>
          </a:xfrm>
          <a:prstGeom prst="rect">
            <a:avLst/>
          </a:prstGeom>
        </p:spPr>
      </p:pic>
    </p:spTree>
    <p:extLst>
      <p:ext uri="{BB962C8B-B14F-4D97-AF65-F5344CB8AC3E}">
        <p14:creationId xmlns:p14="http://schemas.microsoft.com/office/powerpoint/2010/main" val="33077765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6A5014DC-EB06-4BF1-A252-95823154B55A}"/>
                  </a:ext>
                </a:extLst>
              </p:cNvPr>
              <p:cNvSpPr>
                <a:spLocks noGrp="1"/>
              </p:cNvSpPr>
              <p:nvPr>
                <p:ph type="title"/>
              </p:nvPr>
            </p:nvSpPr>
            <p:spPr/>
            <p:txBody>
              <a:bodyPr/>
              <a:lstStyle/>
              <a:p>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𝐿</m:t>
                        </m:r>
                      </m:e>
                      <m:sup>
                        <m:r>
                          <a:rPr kumimoji="1" lang="en-US" altLang="ja-JP" b="0" i="1" smtClean="0">
                            <a:latin typeface="Cambria Math" panose="02040503050406030204" pitchFamily="18" charset="0"/>
                          </a:rPr>
                          <m:t>2</m:t>
                        </m:r>
                      </m:sup>
                    </m:sSup>
                    <m:r>
                      <a:rPr lang="ja-JP" altLang="en-US" i="1">
                        <a:latin typeface="Cambria Math" panose="02040503050406030204" pitchFamily="18" charset="0"/>
                      </a:rPr>
                      <m:t>正則化</m:t>
                    </m:r>
                  </m:oMath>
                </a14:m>
                <a:r>
                  <a:rPr kumimoji="1" lang="ja-JP" altLang="en-US" dirty="0"/>
                  <a:t>について</a:t>
                </a:r>
              </a:p>
            </p:txBody>
          </p:sp>
        </mc:Choice>
        <mc:Fallback xmlns="">
          <p:sp>
            <p:nvSpPr>
              <p:cNvPr id="2" name="タイトル 1">
                <a:extLst>
                  <a:ext uri="{FF2B5EF4-FFF2-40B4-BE49-F238E27FC236}">
                    <a16:creationId xmlns:a16="http://schemas.microsoft.com/office/drawing/2014/main" id="{6A5014DC-EB06-4BF1-A252-95823154B55A}"/>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D3B0896D-6785-4069-A0BF-5169D8626E43}"/>
              </a:ext>
            </a:extLst>
          </p:cNvPr>
          <p:cNvSpPr>
            <a:spLocks noGrp="1"/>
          </p:cNvSpPr>
          <p:nvPr>
            <p:ph idx="1"/>
          </p:nvPr>
        </p:nvSpPr>
        <p:spPr>
          <a:xfrm>
            <a:off x="1024129" y="2043287"/>
            <a:ext cx="9720071" cy="667407"/>
          </a:xfrm>
        </p:spPr>
        <p:txBody>
          <a:bodyPr anchor="ctr">
            <a:normAutofit/>
          </a:bodyPr>
          <a:lstStyle/>
          <a:p>
            <a:pPr>
              <a:buFont typeface="Wingdings" panose="05000000000000000000" pitchFamily="2" charset="2"/>
              <a:buChar char="l"/>
            </a:pPr>
            <a:r>
              <a:rPr lang="ja-JP" altLang="en-US" dirty="0"/>
              <a:t>極端に大きな重みを避けるために誤差関数に加算する</a:t>
            </a:r>
            <a:r>
              <a:rPr kumimoji="1" lang="ja-JP" altLang="en-US" dirty="0"/>
              <a:t>項</a:t>
            </a:r>
            <a:r>
              <a:rPr kumimoji="1" lang="en-US" altLang="ja-JP" dirty="0"/>
              <a:t>(</a:t>
            </a:r>
            <a:r>
              <a:rPr lang="ja-JP" altLang="en-US" dirty="0"/>
              <a:t>罰則</a:t>
            </a:r>
            <a:r>
              <a:rPr kumimoji="1" lang="ja-JP" altLang="en-US" dirty="0"/>
              <a:t>項</a:t>
            </a:r>
            <a:r>
              <a:rPr kumimoji="1" lang="en-US" altLang="ja-JP" dirty="0"/>
              <a:t>)</a:t>
            </a:r>
            <a:endParaRPr kumimoji="1" lang="ja-JP" altLang="en-US" dirty="0"/>
          </a:p>
        </p:txBody>
      </p:sp>
      <mc:AlternateContent xmlns:mc="http://schemas.openxmlformats.org/markup-compatibility/2006" xmlns:a14="http://schemas.microsoft.com/office/drawing/2010/main">
        <mc:Choice Requires="a14">
          <p:graphicFrame>
            <p:nvGraphicFramePr>
              <p:cNvPr id="4" name="表 11">
                <a:extLst>
                  <a:ext uri="{FF2B5EF4-FFF2-40B4-BE49-F238E27FC236}">
                    <a16:creationId xmlns:a16="http://schemas.microsoft.com/office/drawing/2014/main" id="{2574F549-F95A-48C8-B463-0958179304F7}"/>
                  </a:ext>
                </a:extLst>
              </p:cNvPr>
              <p:cNvGraphicFramePr>
                <a:graphicFrameLocks noGrp="1"/>
              </p:cNvGraphicFramePr>
              <p:nvPr>
                <p:extLst>
                  <p:ext uri="{D42A27DB-BD31-4B8C-83A1-F6EECF244321}">
                    <p14:modId xmlns:p14="http://schemas.microsoft.com/office/powerpoint/2010/main" val="3381384304"/>
                  </p:ext>
                </p:extLst>
              </p:nvPr>
            </p:nvGraphicFramePr>
            <p:xfrm>
              <a:off x="1629644" y="2680328"/>
              <a:ext cx="8932711" cy="1119886"/>
            </p:xfrm>
            <a:graphic>
              <a:graphicData uri="http://schemas.openxmlformats.org/drawingml/2006/table">
                <a:tbl>
                  <a:tblPr firstRow="1" bandRow="1">
                    <a:tableStyleId>{5C22544A-7EE6-4342-B048-85BDC9FD1C3A}</a:tableStyleId>
                  </a:tblPr>
                  <a:tblGrid>
                    <a:gridCol w="7382280">
                      <a:extLst>
                        <a:ext uri="{9D8B030D-6E8A-4147-A177-3AD203B41FA5}">
                          <a16:colId xmlns:a16="http://schemas.microsoft.com/office/drawing/2014/main" val="83161548"/>
                        </a:ext>
                      </a:extLst>
                    </a:gridCol>
                    <a:gridCol w="1550431">
                      <a:extLst>
                        <a:ext uri="{9D8B030D-6E8A-4147-A177-3AD203B41FA5}">
                          <a16:colId xmlns:a16="http://schemas.microsoft.com/office/drawing/2014/main" val="3677066313"/>
                        </a:ext>
                      </a:extLst>
                    </a:gridCol>
                  </a:tblGrid>
                  <a:tr h="837202">
                    <a:tc>
                      <a:txBody>
                        <a:bodyPr/>
                        <a:lstStyle/>
                        <a:p>
                          <a:pPr algn="ctr"/>
                          <a14:m>
                            <m:oMathPara xmlns:m="http://schemas.openxmlformats.org/officeDocument/2006/math">
                              <m:oMathParaPr>
                                <m:jc m:val="centerGroup"/>
                              </m:oMathParaPr>
                              <m:oMath xmlns:m="http://schemas.openxmlformats.org/officeDocument/2006/math">
                                <m:r>
                                  <a:rPr kumimoji="1" lang="en-US" altLang="ja-JP" sz="2400" b="0" i="1" u="none" smtClean="0">
                                    <a:solidFill>
                                      <a:schemeClr val="tx1"/>
                                    </a:solidFill>
                                    <a:latin typeface="Cambria Math" panose="02040503050406030204" pitchFamily="18" charset="0"/>
                                  </a:rPr>
                                  <m:t>𝐸</m:t>
                                </m:r>
                                <m:r>
                                  <a:rPr kumimoji="1" lang="en-US" altLang="ja-JP" sz="2400" b="0" i="1" u="none" smtClean="0">
                                    <a:solidFill>
                                      <a:schemeClr val="tx1"/>
                                    </a:solidFill>
                                    <a:latin typeface="Cambria Math" panose="02040503050406030204" pitchFamily="18" charset="0"/>
                                  </a:rPr>
                                  <m:t>=−</m:t>
                                </m:r>
                                <m:f>
                                  <m:fPr>
                                    <m:ctrlPr>
                                      <a:rPr kumimoji="1" lang="en-US" altLang="ja-JP" sz="2400" b="0" i="1" u="none" smtClean="0">
                                        <a:solidFill>
                                          <a:schemeClr val="tx1"/>
                                        </a:solidFill>
                                        <a:latin typeface="Cambria Math" panose="02040503050406030204" pitchFamily="18" charset="0"/>
                                      </a:rPr>
                                    </m:ctrlPr>
                                  </m:fPr>
                                  <m:num>
                                    <m:r>
                                      <a:rPr kumimoji="1" lang="en-US" altLang="ja-JP" sz="2400" b="0" i="1" u="none" smtClean="0">
                                        <a:solidFill>
                                          <a:schemeClr val="tx1"/>
                                        </a:solidFill>
                                        <a:latin typeface="Cambria Math" panose="02040503050406030204" pitchFamily="18" charset="0"/>
                                      </a:rPr>
                                      <m:t>1</m:t>
                                    </m:r>
                                  </m:num>
                                  <m:den>
                                    <m:r>
                                      <a:rPr kumimoji="1" lang="en-US" altLang="ja-JP" sz="2400" b="0" i="1" u="none" smtClean="0">
                                        <a:solidFill>
                                          <a:schemeClr val="tx1"/>
                                        </a:solidFill>
                                        <a:latin typeface="Cambria Math" panose="02040503050406030204" pitchFamily="18" charset="0"/>
                                      </a:rPr>
                                      <m:t>𝑁</m:t>
                                    </m:r>
                                  </m:den>
                                </m:f>
                                <m:nary>
                                  <m:naryPr>
                                    <m:chr m:val="∑"/>
                                    <m:ctrlPr>
                                      <a:rPr kumimoji="1" lang="en-US" altLang="ja-JP" sz="2400" b="0" i="1" u="none" smtClean="0">
                                        <a:solidFill>
                                          <a:schemeClr val="tx1"/>
                                        </a:solidFill>
                                        <a:latin typeface="Cambria Math" panose="02040503050406030204" pitchFamily="18" charset="0"/>
                                      </a:rPr>
                                    </m:ctrlPr>
                                  </m:naryPr>
                                  <m:sub>
                                    <m:r>
                                      <m:rPr>
                                        <m:brk m:alnAt="23"/>
                                      </m:rPr>
                                      <a:rPr kumimoji="1" lang="en-US" altLang="ja-JP" sz="2400" b="0" i="1" u="none" smtClean="0">
                                        <a:solidFill>
                                          <a:schemeClr val="tx1"/>
                                        </a:solidFill>
                                        <a:latin typeface="Cambria Math" panose="02040503050406030204" pitchFamily="18" charset="0"/>
                                      </a:rPr>
                                      <m:t>𝑛</m:t>
                                    </m:r>
                                    <m:r>
                                      <a:rPr kumimoji="1" lang="en-US" altLang="ja-JP" sz="2400" b="0" i="1" u="none" smtClean="0">
                                        <a:solidFill>
                                          <a:schemeClr val="tx1"/>
                                        </a:solidFill>
                                        <a:latin typeface="Cambria Math" panose="02040503050406030204" pitchFamily="18" charset="0"/>
                                      </a:rPr>
                                      <m:t>=1</m:t>
                                    </m:r>
                                  </m:sub>
                                  <m:sup>
                                    <m:r>
                                      <a:rPr kumimoji="1" lang="en-US" altLang="ja-JP" sz="2400" b="0" i="1" u="none" smtClean="0">
                                        <a:solidFill>
                                          <a:schemeClr val="tx1"/>
                                        </a:solidFill>
                                        <a:latin typeface="Cambria Math" panose="02040503050406030204" pitchFamily="18" charset="0"/>
                                      </a:rPr>
                                      <m:t>𝑁</m:t>
                                    </m:r>
                                  </m:sup>
                                  <m:e>
                                    <m:d>
                                      <m:dPr>
                                        <m:begChr m:val="["/>
                                        <m:endChr m:val="]"/>
                                        <m:ctrlPr>
                                          <a:rPr kumimoji="1" lang="en-US" altLang="ja-JP" sz="2400" b="0" i="1" u="none" smtClean="0">
                                            <a:solidFill>
                                              <a:schemeClr val="tx1"/>
                                            </a:solidFill>
                                            <a:latin typeface="Cambria Math" panose="02040503050406030204" pitchFamily="18" charset="0"/>
                                          </a:rPr>
                                        </m:ctrlPr>
                                      </m:dPr>
                                      <m:e>
                                        <m:sSub>
                                          <m:sSubPr>
                                            <m:ctrlPr>
                                              <a:rPr kumimoji="1" lang="en-US" altLang="ja-JP" sz="2400" b="0" i="1" u="none" smtClean="0">
                                                <a:solidFill>
                                                  <a:schemeClr val="tx1"/>
                                                </a:solidFill>
                                                <a:latin typeface="Cambria Math" panose="02040503050406030204" pitchFamily="18" charset="0"/>
                                              </a:rPr>
                                            </m:ctrlPr>
                                          </m:sSubPr>
                                          <m:e>
                                            <m:r>
                                              <a:rPr kumimoji="1" lang="en-US" altLang="ja-JP" sz="2400" b="0" i="1" u="none" smtClean="0">
                                                <a:solidFill>
                                                  <a:schemeClr val="tx1"/>
                                                </a:solidFill>
                                                <a:latin typeface="Cambria Math" panose="02040503050406030204" pitchFamily="18" charset="0"/>
                                              </a:rPr>
                                              <m:t>𝑦</m:t>
                                            </m:r>
                                          </m:e>
                                          <m:sub>
                                            <m:r>
                                              <a:rPr kumimoji="1" lang="en-US" altLang="ja-JP" sz="2400" b="0" i="1" u="none" smtClean="0">
                                                <a:solidFill>
                                                  <a:schemeClr val="tx1"/>
                                                </a:solidFill>
                                                <a:latin typeface="Cambria Math" panose="02040503050406030204" pitchFamily="18" charset="0"/>
                                              </a:rPr>
                                              <m:t>𝑛</m:t>
                                            </m:r>
                                          </m:sub>
                                        </m:sSub>
                                        <m:func>
                                          <m:funcPr>
                                            <m:ctrlPr>
                                              <a:rPr kumimoji="1" lang="en-US" altLang="ja-JP" sz="2400" b="0" i="1" u="none" smtClean="0">
                                                <a:solidFill>
                                                  <a:schemeClr val="tx1"/>
                                                </a:solidFill>
                                                <a:latin typeface="Cambria Math" panose="02040503050406030204" pitchFamily="18" charset="0"/>
                                              </a:rPr>
                                            </m:ctrlPr>
                                          </m:funcPr>
                                          <m:fName>
                                            <m:r>
                                              <m:rPr>
                                                <m:sty m:val="p"/>
                                              </m:rPr>
                                              <a:rPr kumimoji="1" lang="en-US" altLang="ja-JP" sz="2400" b="0" i="0" u="none" smtClean="0">
                                                <a:solidFill>
                                                  <a:schemeClr val="tx1"/>
                                                </a:solidFill>
                                                <a:latin typeface="Cambria Math" panose="02040503050406030204" pitchFamily="18" charset="0"/>
                                              </a:rPr>
                                              <m:t>log</m:t>
                                            </m:r>
                                          </m:fName>
                                          <m:e>
                                            <m:sSub>
                                              <m:sSubPr>
                                                <m:ctrlPr>
                                                  <a:rPr kumimoji="1" lang="en-US" altLang="ja-JP" sz="2400" b="0" i="1" u="none" smtClean="0">
                                                    <a:solidFill>
                                                      <a:schemeClr val="tx1"/>
                                                    </a:solidFill>
                                                    <a:latin typeface="Cambria Math" panose="02040503050406030204" pitchFamily="18" charset="0"/>
                                                  </a:rPr>
                                                </m:ctrlPr>
                                              </m:sSubPr>
                                              <m:e>
                                                <m:r>
                                                  <a:rPr kumimoji="1" lang="en-US" altLang="ja-JP" sz="2400" b="0" i="1" u="none" smtClean="0">
                                                    <a:solidFill>
                                                      <a:schemeClr val="tx1"/>
                                                    </a:solidFill>
                                                    <a:latin typeface="Cambria Math" panose="02040503050406030204" pitchFamily="18" charset="0"/>
                                                  </a:rPr>
                                                  <m:t>𝑡</m:t>
                                                </m:r>
                                              </m:e>
                                              <m:sub>
                                                <m:r>
                                                  <a:rPr kumimoji="1" lang="en-US" altLang="ja-JP" sz="2400" b="0" i="1" u="none" smtClean="0">
                                                    <a:solidFill>
                                                      <a:schemeClr val="tx1"/>
                                                    </a:solidFill>
                                                    <a:latin typeface="Cambria Math" panose="02040503050406030204" pitchFamily="18" charset="0"/>
                                                  </a:rPr>
                                                  <m:t>𝑛</m:t>
                                                </m:r>
                                              </m:sub>
                                            </m:sSub>
                                            <m:r>
                                              <a:rPr kumimoji="1" lang="en-US" altLang="ja-JP" sz="2400" b="0" i="1" u="none" smtClean="0">
                                                <a:solidFill>
                                                  <a:schemeClr val="tx1"/>
                                                </a:solidFill>
                                                <a:latin typeface="Cambria Math" panose="02040503050406030204" pitchFamily="18" charset="0"/>
                                              </a:rPr>
                                              <m:t>+</m:t>
                                            </m:r>
                                            <m:d>
                                              <m:dPr>
                                                <m:ctrlPr>
                                                  <a:rPr kumimoji="1" lang="en-US" altLang="ja-JP" sz="2400" b="0" i="1" u="none" smtClean="0">
                                                    <a:solidFill>
                                                      <a:schemeClr val="tx1"/>
                                                    </a:solidFill>
                                                    <a:latin typeface="Cambria Math" panose="02040503050406030204" pitchFamily="18" charset="0"/>
                                                  </a:rPr>
                                                </m:ctrlPr>
                                              </m:dPr>
                                              <m:e>
                                                <m:r>
                                                  <a:rPr kumimoji="1" lang="en-US" altLang="ja-JP" sz="2400" b="0" i="1" u="none" smtClean="0">
                                                    <a:solidFill>
                                                      <a:schemeClr val="tx1"/>
                                                    </a:solidFill>
                                                    <a:latin typeface="Cambria Math" panose="02040503050406030204" pitchFamily="18" charset="0"/>
                                                  </a:rPr>
                                                  <m:t>1−</m:t>
                                                </m:r>
                                                <m:sSub>
                                                  <m:sSubPr>
                                                    <m:ctrlPr>
                                                      <a:rPr kumimoji="1" lang="en-US" altLang="ja-JP" sz="2400" b="0" i="1" u="none" smtClean="0">
                                                        <a:solidFill>
                                                          <a:schemeClr val="tx1"/>
                                                        </a:solidFill>
                                                        <a:latin typeface="Cambria Math" panose="02040503050406030204" pitchFamily="18" charset="0"/>
                                                      </a:rPr>
                                                    </m:ctrlPr>
                                                  </m:sSubPr>
                                                  <m:e>
                                                    <m:r>
                                                      <a:rPr kumimoji="1" lang="en-US" altLang="ja-JP" sz="2400" b="0" i="1" u="none" smtClean="0">
                                                        <a:solidFill>
                                                          <a:schemeClr val="tx1"/>
                                                        </a:solidFill>
                                                        <a:latin typeface="Cambria Math" panose="02040503050406030204" pitchFamily="18" charset="0"/>
                                                      </a:rPr>
                                                      <m:t>𝑦</m:t>
                                                    </m:r>
                                                  </m:e>
                                                  <m:sub>
                                                    <m:r>
                                                      <a:rPr kumimoji="1" lang="en-US" altLang="ja-JP" sz="2400" b="0" i="1" u="none" smtClean="0">
                                                        <a:solidFill>
                                                          <a:schemeClr val="tx1"/>
                                                        </a:solidFill>
                                                        <a:latin typeface="Cambria Math" panose="02040503050406030204" pitchFamily="18" charset="0"/>
                                                      </a:rPr>
                                                      <m:t>𝑛</m:t>
                                                    </m:r>
                                                  </m:sub>
                                                </m:sSub>
                                              </m:e>
                                            </m:d>
                                          </m:e>
                                        </m:func>
                                        <m:func>
                                          <m:funcPr>
                                            <m:ctrlPr>
                                              <a:rPr kumimoji="1" lang="en-US" altLang="ja-JP" sz="2400" b="0" i="1" u="none" smtClean="0">
                                                <a:solidFill>
                                                  <a:schemeClr val="tx1"/>
                                                </a:solidFill>
                                                <a:latin typeface="Cambria Math" panose="02040503050406030204" pitchFamily="18" charset="0"/>
                                              </a:rPr>
                                            </m:ctrlPr>
                                          </m:funcPr>
                                          <m:fName>
                                            <m:r>
                                              <m:rPr>
                                                <m:sty m:val="p"/>
                                              </m:rPr>
                                              <a:rPr kumimoji="1" lang="en-US" altLang="ja-JP" sz="2400" b="0" i="0" u="none" smtClean="0">
                                                <a:solidFill>
                                                  <a:schemeClr val="tx1"/>
                                                </a:solidFill>
                                                <a:latin typeface="Cambria Math" panose="02040503050406030204" pitchFamily="18" charset="0"/>
                                              </a:rPr>
                                              <m:t>log</m:t>
                                            </m:r>
                                          </m:fName>
                                          <m:e>
                                            <m:d>
                                              <m:dPr>
                                                <m:ctrlPr>
                                                  <a:rPr kumimoji="1" lang="en-US" altLang="ja-JP" sz="2400" b="0" i="1" u="none" smtClean="0">
                                                    <a:solidFill>
                                                      <a:schemeClr val="tx1"/>
                                                    </a:solidFill>
                                                    <a:latin typeface="Cambria Math" panose="02040503050406030204" pitchFamily="18" charset="0"/>
                                                  </a:rPr>
                                                </m:ctrlPr>
                                              </m:dPr>
                                              <m:e>
                                                <m:r>
                                                  <a:rPr kumimoji="1" lang="en-US" altLang="ja-JP" sz="2400" b="0" i="1" u="none" smtClean="0">
                                                    <a:solidFill>
                                                      <a:schemeClr val="tx1"/>
                                                    </a:solidFill>
                                                    <a:latin typeface="Cambria Math" panose="02040503050406030204" pitchFamily="18" charset="0"/>
                                                  </a:rPr>
                                                  <m:t>1−</m:t>
                                                </m:r>
                                                <m:sSub>
                                                  <m:sSubPr>
                                                    <m:ctrlPr>
                                                      <a:rPr kumimoji="1" lang="en-US" altLang="ja-JP" sz="2400" b="0" i="1" u="none" smtClean="0">
                                                        <a:solidFill>
                                                          <a:schemeClr val="tx1"/>
                                                        </a:solidFill>
                                                        <a:latin typeface="Cambria Math" panose="02040503050406030204" pitchFamily="18" charset="0"/>
                                                      </a:rPr>
                                                    </m:ctrlPr>
                                                  </m:sSubPr>
                                                  <m:e>
                                                    <m:r>
                                                      <a:rPr kumimoji="1" lang="en-US" altLang="ja-JP" sz="2400" b="0" i="1" u="none" smtClean="0">
                                                        <a:solidFill>
                                                          <a:schemeClr val="tx1"/>
                                                        </a:solidFill>
                                                        <a:latin typeface="Cambria Math" panose="02040503050406030204" pitchFamily="18" charset="0"/>
                                                      </a:rPr>
                                                      <m:t>𝑡</m:t>
                                                    </m:r>
                                                  </m:e>
                                                  <m:sub>
                                                    <m:r>
                                                      <a:rPr kumimoji="1" lang="en-US" altLang="ja-JP" sz="2400" b="0" i="1" u="none" smtClean="0">
                                                        <a:solidFill>
                                                          <a:schemeClr val="tx1"/>
                                                        </a:solidFill>
                                                        <a:latin typeface="Cambria Math" panose="02040503050406030204" pitchFamily="18" charset="0"/>
                                                      </a:rPr>
                                                      <m:t>𝑛</m:t>
                                                    </m:r>
                                                  </m:sub>
                                                </m:sSub>
                                              </m:e>
                                            </m:d>
                                          </m:e>
                                        </m:func>
                                      </m:e>
                                    </m:d>
                                  </m:e>
                                </m:nary>
                                <m:r>
                                  <a:rPr kumimoji="1" lang="en-US" altLang="ja-JP" sz="2400" b="0" i="1" u="none" smtClean="0">
                                    <a:solidFill>
                                      <a:srgbClr val="FF0000"/>
                                    </a:solidFill>
                                    <a:latin typeface="Cambria Math" panose="02040503050406030204" pitchFamily="18" charset="0"/>
                                  </a:rPr>
                                  <m:t>+</m:t>
                                </m:r>
                                <m:r>
                                  <a:rPr kumimoji="1" lang="en-US" altLang="ja-JP" sz="2400" b="0" i="1" u="none" smtClean="0">
                                    <a:solidFill>
                                      <a:srgbClr val="FF0000"/>
                                    </a:solidFill>
                                    <a:latin typeface="Cambria Math" panose="02040503050406030204" pitchFamily="18" charset="0"/>
                                  </a:rPr>
                                  <m:t>𝑅</m:t>
                                </m:r>
                                <m:d>
                                  <m:dPr>
                                    <m:ctrlPr>
                                      <a:rPr kumimoji="1" lang="en-US" altLang="ja-JP" sz="2400" b="0" i="1" u="none" smtClean="0">
                                        <a:solidFill>
                                          <a:srgbClr val="FF0000"/>
                                        </a:solidFill>
                                        <a:latin typeface="Cambria Math" panose="02040503050406030204" pitchFamily="18" charset="0"/>
                                      </a:rPr>
                                    </m:ctrlPr>
                                  </m:dPr>
                                  <m:e>
                                    <m:r>
                                      <a:rPr kumimoji="1" lang="en-US" altLang="ja-JP" sz="2400" b="0" i="1" u="none" smtClean="0">
                                        <a:solidFill>
                                          <a:srgbClr val="FF0000"/>
                                        </a:solidFill>
                                        <a:latin typeface="Cambria Math" panose="02040503050406030204" pitchFamily="18" charset="0"/>
                                      </a:rPr>
                                      <m:t>𝑤</m:t>
                                    </m:r>
                                  </m:e>
                                </m:d>
                              </m:oMath>
                            </m:oMathPara>
                          </a14:m>
                          <a:endParaRPr kumimoji="1" lang="ja-JP" altLang="en-US" b="0" i="1" u="none" dirty="0">
                            <a:solidFill>
                              <a:schemeClr val="tx1"/>
                            </a:solidFill>
                            <a:latin typeface="Cambria Math" panose="02040503050406030204" pitchFamily="18" charset="0"/>
                          </a:endParaRPr>
                        </a:p>
                      </a:txBody>
                      <a:tcPr anchor="ctr">
                        <a:noFill/>
                      </a:tcPr>
                    </a:tc>
                    <a:tc>
                      <a:txBody>
                        <a:bodyPr/>
                        <a:lstStyle/>
                        <a:p>
                          <a:pPr algn="ctr"/>
                          <a:endParaRPr kumimoji="1" lang="ja-JP" altLang="en-US" b="0" dirty="0">
                            <a:solidFill>
                              <a:schemeClr val="tx1"/>
                            </a:solidFill>
                            <a:latin typeface="Cambria Math" panose="02040503050406030204" pitchFamily="18" charset="0"/>
                          </a:endParaRPr>
                        </a:p>
                      </a:txBody>
                      <a:tcPr anchor="ctr">
                        <a:noFill/>
                      </a:tcPr>
                    </a:tc>
                    <a:extLst>
                      <a:ext uri="{0D108BD9-81ED-4DB2-BD59-A6C34878D82A}">
                        <a16:rowId xmlns:a16="http://schemas.microsoft.com/office/drawing/2014/main" val="129051360"/>
                      </a:ext>
                    </a:extLst>
                  </a:tr>
                </a:tbl>
              </a:graphicData>
            </a:graphic>
          </p:graphicFrame>
        </mc:Choice>
        <mc:Fallback xmlns="">
          <p:graphicFrame>
            <p:nvGraphicFramePr>
              <p:cNvPr id="4" name="表 11">
                <a:extLst>
                  <a:ext uri="{FF2B5EF4-FFF2-40B4-BE49-F238E27FC236}">
                    <a16:creationId xmlns:a16="http://schemas.microsoft.com/office/drawing/2014/main" id="{2574F549-F95A-48C8-B463-0958179304F7}"/>
                  </a:ext>
                </a:extLst>
              </p:cNvPr>
              <p:cNvGraphicFramePr>
                <a:graphicFrameLocks noGrp="1"/>
              </p:cNvGraphicFramePr>
              <p:nvPr>
                <p:extLst>
                  <p:ext uri="{D42A27DB-BD31-4B8C-83A1-F6EECF244321}">
                    <p14:modId xmlns:p14="http://schemas.microsoft.com/office/powerpoint/2010/main" val="3381384304"/>
                  </p:ext>
                </p:extLst>
              </p:nvPr>
            </p:nvGraphicFramePr>
            <p:xfrm>
              <a:off x="1629644" y="2680328"/>
              <a:ext cx="8932711" cy="1119886"/>
            </p:xfrm>
            <a:graphic>
              <a:graphicData uri="http://schemas.openxmlformats.org/drawingml/2006/table">
                <a:tbl>
                  <a:tblPr firstRow="1" bandRow="1">
                    <a:tableStyleId>{5C22544A-7EE6-4342-B048-85BDC9FD1C3A}</a:tableStyleId>
                  </a:tblPr>
                  <a:tblGrid>
                    <a:gridCol w="7382280">
                      <a:extLst>
                        <a:ext uri="{9D8B030D-6E8A-4147-A177-3AD203B41FA5}">
                          <a16:colId xmlns:a16="http://schemas.microsoft.com/office/drawing/2014/main" val="83161548"/>
                        </a:ext>
                      </a:extLst>
                    </a:gridCol>
                    <a:gridCol w="1550431">
                      <a:extLst>
                        <a:ext uri="{9D8B030D-6E8A-4147-A177-3AD203B41FA5}">
                          <a16:colId xmlns:a16="http://schemas.microsoft.com/office/drawing/2014/main" val="3677066313"/>
                        </a:ext>
                      </a:extLst>
                    </a:gridCol>
                  </a:tblGrid>
                  <a:tr h="1119886">
                    <a:tc>
                      <a:txBody>
                        <a:bodyPr/>
                        <a:lstStyle/>
                        <a:p>
                          <a:endParaRPr lang="ja-JP"/>
                        </a:p>
                      </a:txBody>
                      <a:tcPr anchor="ctr">
                        <a:blipFill>
                          <a:blip r:embed="rId3"/>
                          <a:stretch>
                            <a:fillRect l="-83" t="-541" r="-21287" b="-2162"/>
                          </a:stretch>
                        </a:blipFill>
                      </a:tcPr>
                    </a:tc>
                    <a:tc>
                      <a:txBody>
                        <a:bodyPr/>
                        <a:lstStyle/>
                        <a:p>
                          <a:pPr algn="ctr"/>
                          <a:endParaRPr kumimoji="1" lang="ja-JP" altLang="en-US" b="0" dirty="0">
                            <a:solidFill>
                              <a:schemeClr val="tx1"/>
                            </a:solidFill>
                            <a:latin typeface="Cambria Math" panose="02040503050406030204" pitchFamily="18" charset="0"/>
                          </a:endParaRPr>
                        </a:p>
                      </a:txBody>
                      <a:tcPr anchor="ctr">
                        <a:noFill/>
                      </a:tcPr>
                    </a:tc>
                    <a:extLst>
                      <a:ext uri="{0D108BD9-81ED-4DB2-BD59-A6C34878D82A}">
                        <a16:rowId xmlns:a16="http://schemas.microsoft.com/office/drawing/2014/main" val="129051360"/>
                      </a:ext>
                    </a:extLst>
                  </a:tr>
                </a:tbl>
              </a:graphicData>
            </a:graphic>
          </p:graphicFrame>
        </mc:Fallback>
      </mc:AlternateContent>
      <p:sp>
        <p:nvSpPr>
          <p:cNvPr id="5" name="テキスト ボックス 4">
            <a:extLst>
              <a:ext uri="{FF2B5EF4-FFF2-40B4-BE49-F238E27FC236}">
                <a16:creationId xmlns:a16="http://schemas.microsoft.com/office/drawing/2014/main" id="{68411B3C-57C3-4587-A752-05155C69D76E}"/>
              </a:ext>
            </a:extLst>
          </p:cNvPr>
          <p:cNvSpPr txBox="1"/>
          <p:nvPr/>
        </p:nvSpPr>
        <p:spPr>
          <a:xfrm>
            <a:off x="1024128" y="4147307"/>
            <a:ext cx="7388772" cy="430887"/>
          </a:xfrm>
          <a:prstGeom prst="rect">
            <a:avLst/>
          </a:prstGeom>
          <a:noFill/>
        </p:spPr>
        <p:txBody>
          <a:bodyPr wrap="square" rtlCol="0">
            <a:spAutoFit/>
          </a:bodyPr>
          <a:lstStyle/>
          <a:p>
            <a:pPr marL="342900" indent="-342900">
              <a:buFont typeface="Wingdings" panose="05000000000000000000" pitchFamily="2" charset="2"/>
              <a:buChar char="l"/>
            </a:pPr>
            <a:r>
              <a:rPr kumimoji="1" lang="ja-JP" altLang="en-US" sz="2200" dirty="0"/>
              <a:t>このときの</a:t>
            </a:r>
            <a:r>
              <a:rPr kumimoji="1" lang="en-US" altLang="ja-JP" sz="2200" i="1" dirty="0">
                <a:latin typeface="Cambria Math" panose="02040503050406030204" pitchFamily="18" charset="0"/>
                <a:ea typeface="Cambria Math" panose="02040503050406030204" pitchFamily="18" charset="0"/>
              </a:rPr>
              <a:t>R(w)</a:t>
            </a:r>
            <a:r>
              <a:rPr kumimoji="1" lang="ja-JP" altLang="en-US" sz="2200" dirty="0"/>
              <a:t>は以下の式によって表される</a:t>
            </a: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CBC1DE8-CA42-4075-8EC3-265F20BB3124}"/>
                  </a:ext>
                </a:extLst>
              </p:cNvPr>
              <p:cNvSpPr txBox="1"/>
              <p:nvPr/>
            </p:nvSpPr>
            <p:spPr>
              <a:xfrm>
                <a:off x="2315025" y="4715035"/>
                <a:ext cx="7138278" cy="9866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𝑅</m:t>
                      </m:r>
                      <m:d>
                        <m:dPr>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𝑤</m:t>
                          </m:r>
                        </m:e>
                      </m:d>
                      <m:r>
                        <a:rPr kumimoji="1" lang="en-US" altLang="ja-JP" sz="2400" i="1" smtClean="0">
                          <a:latin typeface="Cambria Math" panose="02040503050406030204" pitchFamily="18" charset="0"/>
                        </a:rPr>
                        <m:t>=</m:t>
                      </m:r>
                      <m:f>
                        <m:fPr>
                          <m:ctrlPr>
                            <a:rPr kumimoji="1" lang="en-US" altLang="ja-JP" sz="240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2</m:t>
                          </m:r>
                        </m:den>
                      </m:f>
                      <m:r>
                        <a:rPr kumimoji="1" lang="ja-JP" altLang="en-US" sz="2400" i="1" smtClean="0">
                          <a:latin typeface="Cambria Math" panose="02040503050406030204" pitchFamily="18" charset="0"/>
                        </a:rPr>
                        <m:t>𝜆</m:t>
                      </m:r>
                      <m:nary>
                        <m:naryPr>
                          <m:chr m:val="∑"/>
                          <m:subHide m:val="on"/>
                          <m:supHide m:val="on"/>
                          <m:ctrlPr>
                            <a:rPr kumimoji="1" lang="ja-JP" altLang="en-US" sz="2400" i="1" smtClean="0">
                              <a:latin typeface="Cambria Math" panose="02040503050406030204" pitchFamily="18" charset="0"/>
                            </a:rPr>
                          </m:ctrlPr>
                        </m:naryPr>
                        <m:sub/>
                        <m:sup/>
                        <m:e>
                          <m:sSup>
                            <m:sSupPr>
                              <m:ctrlPr>
                                <a:rPr kumimoji="1" lang="en-US" altLang="ja-JP" sz="2400" i="1" smtClean="0">
                                  <a:latin typeface="Cambria Math" panose="02040503050406030204" pitchFamily="18" charset="0"/>
                                </a:rPr>
                              </m:ctrlPr>
                            </m:sSupPr>
                            <m:e>
                              <m:d>
                                <m:dPr>
                                  <m:begChr m:val="|"/>
                                  <m:endChr m:val="|"/>
                                  <m:ctrlPr>
                                    <a:rPr kumimoji="1" lang="en-US" altLang="ja-JP" sz="2400" i="1">
                                      <a:latin typeface="Cambria Math" panose="02040503050406030204" pitchFamily="18" charset="0"/>
                                    </a:rPr>
                                  </m:ctrlPr>
                                </m:dPr>
                                <m:e>
                                  <m:sSub>
                                    <m:sSubPr>
                                      <m:ctrlPr>
                                        <a:rPr kumimoji="1" lang="en-US" altLang="ja-JP" sz="2400" i="1">
                                          <a:latin typeface="Cambria Math" panose="02040503050406030204" pitchFamily="18" charset="0"/>
                                        </a:rPr>
                                      </m:ctrlPr>
                                    </m:sSubPr>
                                    <m:e>
                                      <m:r>
                                        <a:rPr kumimoji="1" lang="en-US" altLang="ja-JP" sz="2400" i="1">
                                          <a:latin typeface="Cambria Math" panose="02040503050406030204" pitchFamily="18" charset="0"/>
                                        </a:rPr>
                                        <m:t>𝑤</m:t>
                                      </m:r>
                                    </m:e>
                                    <m:sub>
                                      <m:r>
                                        <a:rPr kumimoji="1" lang="en-US" altLang="ja-JP" sz="2400" i="1">
                                          <a:latin typeface="Cambria Math" panose="02040503050406030204" pitchFamily="18" charset="0"/>
                                        </a:rPr>
                                        <m:t>𝑖</m:t>
                                      </m:r>
                                    </m:sub>
                                  </m:sSub>
                                </m:e>
                              </m:d>
                            </m:e>
                            <m:sup>
                              <m:r>
                                <a:rPr kumimoji="1" lang="en-US" altLang="ja-JP" sz="2400" b="0" i="1" smtClean="0">
                                  <a:latin typeface="Cambria Math" panose="02040503050406030204" pitchFamily="18" charset="0"/>
                                </a:rPr>
                                <m:t>2</m:t>
                              </m:r>
                            </m:sup>
                          </m:sSup>
                        </m:e>
                      </m:nary>
                      <m:r>
                        <a:rPr kumimoji="1" lang="en-US" altLang="ja-JP" sz="2400" b="0" i="1" smtClean="0">
                          <a:latin typeface="Cambria Math" panose="02040503050406030204" pitchFamily="18" charset="0"/>
                        </a:rPr>
                        <m:t>=</m:t>
                      </m:r>
                      <m:r>
                        <a:rPr kumimoji="1" lang="ja-JP" altLang="en-US" sz="2400" b="0" i="1" smtClean="0">
                          <a:latin typeface="Cambria Math" panose="02040503050406030204" pitchFamily="18" charset="0"/>
                        </a:rPr>
                        <m:t>𝜆</m:t>
                      </m:r>
                      <m:sSup>
                        <m:sSupPr>
                          <m:ctrlPr>
                            <a:rPr kumimoji="1" lang="en-US" altLang="ja-JP" sz="2400" b="0" i="1" smtClean="0">
                              <a:latin typeface="Cambria Math" panose="02040503050406030204" pitchFamily="18" charset="0"/>
                            </a:rPr>
                          </m:ctrlPr>
                        </m:sSupPr>
                        <m:e>
                          <m:d>
                            <m:dPr>
                              <m:begChr m:val="‖"/>
                              <m:endChr m:val="‖"/>
                              <m:ctrlPr>
                                <a:rPr kumimoji="1" lang="en-US" altLang="ja-JP" sz="2400" b="0" i="1" smtClean="0">
                                  <a:latin typeface="Cambria Math" panose="02040503050406030204" pitchFamily="18" charset="0"/>
                                </a:rPr>
                              </m:ctrlPr>
                            </m:dPr>
                            <m:e>
                              <m:r>
                                <a:rPr kumimoji="1" lang="en-US" altLang="ja-JP" sz="2400" b="0" i="1" smtClean="0">
                                  <a:latin typeface="Cambria Math" panose="02040503050406030204" pitchFamily="18" charset="0"/>
                                </a:rPr>
                                <m:t>𝑤</m:t>
                              </m:r>
                            </m:e>
                          </m:d>
                        </m:e>
                        <m:sup>
                          <m:r>
                            <a:rPr kumimoji="1" lang="en-US" altLang="ja-JP" sz="2400" b="0" i="1" smtClean="0">
                              <a:latin typeface="Cambria Math" panose="02040503050406030204" pitchFamily="18" charset="0"/>
                            </a:rPr>
                            <m:t>2</m:t>
                          </m:r>
                        </m:sup>
                      </m:sSup>
                    </m:oMath>
                  </m:oMathPara>
                </a14:m>
                <a:endParaRPr kumimoji="1" lang="ja-JP" altLang="en-US" sz="2400" dirty="0"/>
              </a:p>
            </p:txBody>
          </p:sp>
        </mc:Choice>
        <mc:Fallback xmlns="">
          <p:sp>
            <p:nvSpPr>
              <p:cNvPr id="6" name="テキスト ボックス 5">
                <a:extLst>
                  <a:ext uri="{FF2B5EF4-FFF2-40B4-BE49-F238E27FC236}">
                    <a16:creationId xmlns:a16="http://schemas.microsoft.com/office/drawing/2014/main" id="{1CBC1DE8-CA42-4075-8EC3-265F20BB3124}"/>
                  </a:ext>
                </a:extLst>
              </p:cNvPr>
              <p:cNvSpPr txBox="1">
                <a:spLocks noRot="1" noChangeAspect="1" noMove="1" noResize="1" noEditPoints="1" noAdjustHandles="1" noChangeArrowheads="1" noChangeShapeType="1" noTextEdit="1"/>
              </p:cNvSpPr>
              <p:nvPr/>
            </p:nvSpPr>
            <p:spPr>
              <a:xfrm>
                <a:off x="2315025" y="4715035"/>
                <a:ext cx="7138278" cy="98668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2C01AFE-AF58-4201-9111-98077D0ABB08}"/>
                  </a:ext>
                </a:extLst>
              </p:cNvPr>
              <p:cNvSpPr txBox="1"/>
              <p:nvPr/>
            </p:nvSpPr>
            <p:spPr>
              <a:xfrm>
                <a:off x="604343" y="5838556"/>
                <a:ext cx="10983311" cy="470000"/>
              </a:xfrm>
              <a:prstGeom prst="rect">
                <a:avLst/>
              </a:prstGeom>
              <a:noFill/>
            </p:spPr>
            <p:txBody>
              <a:bodyPr wrap="square" rtlCol="0">
                <a:spAutoFit/>
              </a:bodyPr>
              <a:lstStyle/>
              <a:p>
                <a:r>
                  <a:rPr kumimoji="1" lang="ja-JP" altLang="en-US" sz="2400" dirty="0"/>
                  <a:t>上式をの右辺を</a:t>
                </a:r>
                <a14:m>
                  <m:oMath xmlns:m="http://schemas.openxmlformats.org/officeDocument/2006/math">
                    <m:sSup>
                      <m:sSupPr>
                        <m:ctrlPr>
                          <a:rPr kumimoji="1" lang="en-US" altLang="ja-JP" sz="2400" i="1" smtClean="0">
                            <a:latin typeface="Cambria Math" panose="02040503050406030204" pitchFamily="18" charset="0"/>
                          </a:rPr>
                        </m:ctrlPr>
                      </m:sSupPr>
                      <m:e>
                        <m:r>
                          <a:rPr kumimoji="1" lang="en-US" altLang="ja-JP" sz="2400" b="0" i="1" smtClean="0">
                            <a:latin typeface="Cambria Math" panose="02040503050406030204" pitchFamily="18" charset="0"/>
                          </a:rPr>
                          <m:t>𝐿</m:t>
                        </m:r>
                      </m:e>
                      <m:sup>
                        <m:r>
                          <a:rPr kumimoji="1" lang="en-US" altLang="ja-JP" sz="2400" b="0" i="1" smtClean="0">
                            <a:latin typeface="Cambria Math" panose="02040503050406030204" pitchFamily="18" charset="0"/>
                          </a:rPr>
                          <m:t>2</m:t>
                        </m:r>
                      </m:sup>
                    </m:sSup>
                    <m:r>
                      <a:rPr kumimoji="1" lang="ja-JP" altLang="en-US" sz="2400" i="1">
                        <a:latin typeface="Cambria Math" panose="02040503050406030204" pitchFamily="18" charset="0"/>
                      </a:rPr>
                      <m:t>ノルム</m:t>
                    </m:r>
                  </m:oMath>
                </a14:m>
                <a:r>
                  <a:rPr kumimoji="1" lang="ja-JP" altLang="en-US" sz="2400" dirty="0"/>
                  <a:t>と呼び、</a:t>
                </a:r>
                <a:r>
                  <a:rPr kumimoji="1" lang="en-US" altLang="ja-JP" sz="2400" dirty="0"/>
                  <a:t> </a:t>
                </a:r>
                <a14:m>
                  <m:oMath xmlns:m="http://schemas.openxmlformats.org/officeDocument/2006/math">
                    <m:sSup>
                      <m:sSupPr>
                        <m:ctrlPr>
                          <a:rPr kumimoji="1" lang="en-US" altLang="ja-JP" sz="2400" i="1">
                            <a:latin typeface="Cambria Math" panose="02040503050406030204" pitchFamily="18" charset="0"/>
                          </a:rPr>
                        </m:ctrlPr>
                      </m:sSupPr>
                      <m:e>
                        <m:r>
                          <a:rPr kumimoji="1" lang="en-US" altLang="ja-JP" sz="2400" i="1">
                            <a:latin typeface="Cambria Math" panose="02040503050406030204" pitchFamily="18" charset="0"/>
                          </a:rPr>
                          <m:t>𝐿</m:t>
                        </m:r>
                      </m:e>
                      <m:sup>
                        <m:r>
                          <a:rPr kumimoji="1" lang="en-US" altLang="ja-JP" sz="2400" i="1">
                            <a:latin typeface="Cambria Math" panose="02040503050406030204" pitchFamily="18" charset="0"/>
                          </a:rPr>
                          <m:t>2</m:t>
                        </m:r>
                      </m:sup>
                    </m:sSup>
                    <m:r>
                      <a:rPr kumimoji="1" lang="ja-JP" altLang="en-US" sz="2400" i="1" smtClean="0">
                        <a:latin typeface="Cambria Math" panose="02040503050406030204" pitchFamily="18" charset="0"/>
                      </a:rPr>
                      <m:t>ノルム</m:t>
                    </m:r>
                  </m:oMath>
                </a14:m>
                <a:r>
                  <a:rPr kumimoji="1" lang="ja-JP" altLang="en-US" sz="2400" dirty="0"/>
                  <a:t>が含まれた項を</a:t>
                </a:r>
                <a14:m>
                  <m:oMath xmlns:m="http://schemas.openxmlformats.org/officeDocument/2006/math">
                    <m:sSup>
                      <m:sSupPr>
                        <m:ctrlPr>
                          <a:rPr kumimoji="1" lang="en-US" altLang="ja-JP" sz="2400" i="1">
                            <a:latin typeface="Cambria Math" panose="02040503050406030204" pitchFamily="18" charset="0"/>
                          </a:rPr>
                        </m:ctrlPr>
                      </m:sSupPr>
                      <m:e>
                        <m:r>
                          <a:rPr kumimoji="1" lang="en-US" altLang="ja-JP" sz="2400" i="1">
                            <a:latin typeface="Cambria Math" panose="02040503050406030204" pitchFamily="18" charset="0"/>
                          </a:rPr>
                          <m:t>𝐿</m:t>
                        </m:r>
                      </m:e>
                      <m:sup>
                        <m:r>
                          <a:rPr kumimoji="1" lang="en-US" altLang="ja-JP" sz="2400" i="1">
                            <a:latin typeface="Cambria Math" panose="02040503050406030204" pitchFamily="18" charset="0"/>
                          </a:rPr>
                          <m:t>2</m:t>
                        </m:r>
                      </m:sup>
                    </m:sSup>
                    <m:r>
                      <a:rPr lang="ja-JP" altLang="en-US" sz="2400" i="1">
                        <a:latin typeface="Cambria Math" panose="02040503050406030204" pitchFamily="18" charset="0"/>
                      </a:rPr>
                      <m:t>正則化</m:t>
                    </m:r>
                  </m:oMath>
                </a14:m>
                <a:r>
                  <a:rPr kumimoji="1" lang="ja-JP" altLang="en-US" sz="2400" dirty="0">
                    <a:cs typeface="Times New Roman" panose="02020603050405020304" pitchFamily="18" charset="0"/>
                  </a:rPr>
                  <a:t>項</a:t>
                </a:r>
                <a:r>
                  <a:rPr kumimoji="1" lang="ja-JP" altLang="en-US" sz="2400" dirty="0"/>
                  <a:t>と呼ぶ</a:t>
                </a:r>
              </a:p>
            </p:txBody>
          </p:sp>
        </mc:Choice>
        <mc:Fallback xmlns="">
          <p:sp>
            <p:nvSpPr>
              <p:cNvPr id="7" name="テキスト ボックス 6">
                <a:extLst>
                  <a:ext uri="{FF2B5EF4-FFF2-40B4-BE49-F238E27FC236}">
                    <a16:creationId xmlns:a16="http://schemas.microsoft.com/office/drawing/2014/main" id="{72C01AFE-AF58-4201-9111-98077D0ABB08}"/>
                  </a:ext>
                </a:extLst>
              </p:cNvPr>
              <p:cNvSpPr txBox="1">
                <a:spLocks noRot="1" noChangeAspect="1" noMove="1" noResize="1" noEditPoints="1" noAdjustHandles="1" noChangeArrowheads="1" noChangeShapeType="1" noTextEdit="1"/>
              </p:cNvSpPr>
              <p:nvPr/>
            </p:nvSpPr>
            <p:spPr>
              <a:xfrm>
                <a:off x="604343" y="5838556"/>
                <a:ext cx="10983311" cy="470000"/>
              </a:xfrm>
              <a:prstGeom prst="rect">
                <a:avLst/>
              </a:prstGeom>
              <a:blipFill>
                <a:blip r:embed="rId5"/>
                <a:stretch>
                  <a:fillRect l="-832" t="-6494" b="-3116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79117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1A7476-B5E6-46A7-962B-9AA0A4E1FB13}"/>
              </a:ext>
            </a:extLst>
          </p:cNvPr>
          <p:cNvSpPr>
            <a:spLocks noGrp="1"/>
          </p:cNvSpPr>
          <p:nvPr>
            <p:ph type="title"/>
          </p:nvPr>
        </p:nvSpPr>
        <p:spPr/>
        <p:txBody>
          <a:bodyPr/>
          <a:lstStyle/>
          <a:p>
            <a:r>
              <a:rPr lang="ja-JP" altLang="en-US" dirty="0"/>
              <a:t>ドロップアウトについて</a:t>
            </a:r>
            <a:endParaRPr kumimoji="1" lang="ja-JP" altLang="en-US" dirty="0"/>
          </a:p>
        </p:txBody>
      </p:sp>
      <p:sp>
        <p:nvSpPr>
          <p:cNvPr id="3" name="コンテンツ プレースホルダー 2">
            <a:extLst>
              <a:ext uri="{FF2B5EF4-FFF2-40B4-BE49-F238E27FC236}">
                <a16:creationId xmlns:a16="http://schemas.microsoft.com/office/drawing/2014/main" id="{50DDEA0B-C152-46DB-BB2E-A547A2354B4E}"/>
              </a:ext>
            </a:extLst>
          </p:cNvPr>
          <p:cNvSpPr>
            <a:spLocks noGrp="1"/>
          </p:cNvSpPr>
          <p:nvPr>
            <p:ph idx="1"/>
          </p:nvPr>
        </p:nvSpPr>
        <p:spPr>
          <a:xfrm>
            <a:off x="1024128" y="2286000"/>
            <a:ext cx="6679955" cy="4023360"/>
          </a:xfrm>
        </p:spPr>
        <p:txBody>
          <a:bodyPr/>
          <a:lstStyle/>
          <a:p>
            <a:pPr>
              <a:lnSpc>
                <a:spcPct val="200000"/>
              </a:lnSpc>
              <a:buFont typeface="Wingdings" panose="05000000000000000000" pitchFamily="2" charset="2"/>
              <a:buChar char="l"/>
            </a:pPr>
            <a:r>
              <a:rPr kumimoji="1" lang="ja-JP" altLang="en-US" sz="2400" dirty="0"/>
              <a:t>層から出力された値をランダムに</a:t>
            </a:r>
            <a:r>
              <a:rPr lang="ja-JP" altLang="en-US" sz="2400" dirty="0"/>
              <a:t>無視する</a:t>
            </a:r>
            <a:endParaRPr kumimoji="1" lang="en-US" altLang="ja-JP" sz="2400" dirty="0"/>
          </a:p>
          <a:p>
            <a:pPr>
              <a:lnSpc>
                <a:spcPct val="200000"/>
              </a:lnSpc>
              <a:buFont typeface="Wingdings" panose="05000000000000000000" pitchFamily="2" charset="2"/>
              <a:buChar char="l"/>
            </a:pPr>
            <a:r>
              <a:rPr lang="en-US" altLang="ja-JP" sz="2400" dirty="0"/>
              <a:t>0</a:t>
            </a:r>
            <a:r>
              <a:rPr lang="ja-JP" altLang="en-US" sz="2400" dirty="0"/>
              <a:t>にする割合は</a:t>
            </a:r>
            <a:r>
              <a:rPr lang="en-US" altLang="ja-JP" sz="2400" dirty="0"/>
              <a:t>20~50%</a:t>
            </a:r>
            <a:r>
              <a:rPr lang="ja-JP" altLang="en-US" sz="2400" dirty="0"/>
              <a:t>程度に決定する</a:t>
            </a:r>
            <a:endParaRPr kumimoji="1" lang="en-US" altLang="ja-JP" sz="2400" dirty="0"/>
          </a:p>
          <a:p>
            <a:pPr>
              <a:lnSpc>
                <a:spcPct val="200000"/>
              </a:lnSpc>
              <a:buFont typeface="Wingdings" panose="05000000000000000000" pitchFamily="2" charset="2"/>
              <a:buChar char="l"/>
            </a:pPr>
            <a:r>
              <a:rPr kumimoji="1" lang="ja-JP" altLang="en-US" sz="2400" dirty="0"/>
              <a:t>データが過多である故に発生する</a:t>
            </a:r>
            <a:br>
              <a:rPr kumimoji="1" lang="en-US" altLang="ja-JP" sz="2400" dirty="0"/>
            </a:br>
            <a:r>
              <a:rPr kumimoji="1" lang="ja-JP" altLang="en-US" sz="2400" dirty="0"/>
              <a:t>データの偏りを抑える</a:t>
            </a:r>
            <a:r>
              <a:rPr kumimoji="1" lang="en-US" altLang="ja-JP" sz="2400" dirty="0"/>
              <a:t>(</a:t>
            </a:r>
            <a:r>
              <a:rPr kumimoji="1" lang="ja-JP" altLang="en-US" sz="2400" dirty="0"/>
              <a:t>頑健性の向上</a:t>
            </a:r>
            <a:r>
              <a:rPr kumimoji="1" lang="en-US" altLang="ja-JP" sz="2400" dirty="0"/>
              <a:t>)</a:t>
            </a:r>
          </a:p>
          <a:p>
            <a:pPr>
              <a:buFont typeface="Wingdings" panose="05000000000000000000" pitchFamily="2" charset="2"/>
              <a:buChar char="l"/>
            </a:pPr>
            <a:endParaRPr kumimoji="1" lang="ja-JP" altLang="en-US" dirty="0"/>
          </a:p>
        </p:txBody>
      </p:sp>
      <p:pic>
        <p:nvPicPr>
          <p:cNvPr id="5" name="図 4">
            <a:extLst>
              <a:ext uri="{FF2B5EF4-FFF2-40B4-BE49-F238E27FC236}">
                <a16:creationId xmlns:a16="http://schemas.microsoft.com/office/drawing/2014/main" id="{7B1319E1-208C-48D1-8C25-3A4761074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0304" y="2149367"/>
            <a:ext cx="4295611" cy="3662855"/>
          </a:xfrm>
          <a:prstGeom prst="rect">
            <a:avLst/>
          </a:prstGeom>
        </p:spPr>
      </p:pic>
    </p:spTree>
    <p:extLst>
      <p:ext uri="{BB962C8B-B14F-4D97-AF65-F5344CB8AC3E}">
        <p14:creationId xmlns:p14="http://schemas.microsoft.com/office/powerpoint/2010/main" val="10614135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7501EA-6D62-4118-A298-1F7381FFDEB0}"/>
              </a:ext>
            </a:extLst>
          </p:cNvPr>
          <p:cNvSpPr>
            <a:spLocks noGrp="1"/>
          </p:cNvSpPr>
          <p:nvPr>
            <p:ph type="title"/>
          </p:nvPr>
        </p:nvSpPr>
        <p:spPr>
          <a:xfrm>
            <a:off x="765821" y="730850"/>
            <a:ext cx="11694033" cy="1218974"/>
          </a:xfrm>
        </p:spPr>
        <p:txBody>
          <a:bodyPr>
            <a:normAutofit/>
          </a:bodyPr>
          <a:lstStyle/>
          <a:p>
            <a:r>
              <a:rPr kumimoji="1" lang="ja-JP" altLang="en-US" sz="4400" dirty="0">
                <a:effectLst>
                  <a:glow rad="38100">
                    <a:schemeClr val="bg1">
                      <a:lumMod val="65000"/>
                      <a:lumOff val="35000"/>
                      <a:alpha val="40000"/>
                    </a:schemeClr>
                  </a:glow>
                </a:effectLst>
              </a:rPr>
              <a:t>畳み込み層</a:t>
            </a:r>
            <a:r>
              <a:rPr kumimoji="1" lang="en-US" altLang="ja-JP" sz="3600" dirty="0">
                <a:effectLst>
                  <a:glow rad="38100">
                    <a:schemeClr val="bg1">
                      <a:lumMod val="65000"/>
                      <a:lumOff val="35000"/>
                      <a:alpha val="40000"/>
                    </a:schemeClr>
                  </a:glow>
                </a:effectLst>
                <a:latin typeface="BIZ UDPゴシック" panose="020B0400000000000000" pitchFamily="50" charset="-128"/>
                <a:ea typeface="BIZ UDPゴシック" panose="020B0400000000000000" pitchFamily="50" charset="-128"/>
              </a:rPr>
              <a:t>(convolutional layer)</a:t>
            </a:r>
            <a:endParaRPr kumimoji="1" lang="ja-JP" altLang="en-US" sz="4400" dirty="0">
              <a:effectLst>
                <a:glow rad="38100">
                  <a:schemeClr val="bg1">
                    <a:lumMod val="65000"/>
                    <a:lumOff val="35000"/>
                    <a:alpha val="40000"/>
                  </a:schemeClr>
                </a:glow>
              </a:effectLst>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5B528138-7F8A-4F0B-AAF3-479618948FE7}"/>
              </a:ext>
            </a:extLst>
          </p:cNvPr>
          <p:cNvSpPr>
            <a:spLocks noGrp="1"/>
          </p:cNvSpPr>
          <p:nvPr>
            <p:ph idx="1"/>
          </p:nvPr>
        </p:nvSpPr>
        <p:spPr>
          <a:xfrm>
            <a:off x="838199" y="1949824"/>
            <a:ext cx="11058237" cy="1218974"/>
          </a:xfrm>
        </p:spPr>
        <p:txBody>
          <a:bodyPr>
            <a:normAutofit/>
          </a:bodyPr>
          <a:lstStyle/>
          <a:p>
            <a:pPr>
              <a:buFont typeface="Wingdings" panose="05000000000000000000" pitchFamily="2" charset="2"/>
              <a:buChar char="l"/>
            </a:pPr>
            <a:r>
              <a:rPr kumimoji="1" lang="ja-JP" altLang="en-US" sz="2600" dirty="0">
                <a:effectLst>
                  <a:glow rad="38100">
                    <a:schemeClr val="bg1">
                      <a:lumMod val="50000"/>
                      <a:lumOff val="50000"/>
                      <a:alpha val="20000"/>
                    </a:schemeClr>
                  </a:glow>
                </a:effectLst>
                <a:latin typeface="+mn-ea"/>
              </a:rPr>
              <a:t>一般的なニューラルネットワークの処理</a:t>
            </a:r>
            <a:r>
              <a:rPr kumimoji="1" lang="en-US" altLang="ja-JP" sz="2600" dirty="0">
                <a:effectLst>
                  <a:glow rad="38100">
                    <a:schemeClr val="bg1">
                      <a:lumMod val="50000"/>
                      <a:lumOff val="50000"/>
                      <a:alpha val="20000"/>
                    </a:schemeClr>
                  </a:glow>
                </a:effectLst>
                <a:latin typeface="+mn-ea"/>
              </a:rPr>
              <a:t>:</a:t>
            </a:r>
            <a:br>
              <a:rPr kumimoji="1" lang="en-US" altLang="ja-JP" sz="2600" dirty="0">
                <a:effectLst>
                  <a:glow rad="38100">
                    <a:schemeClr val="bg1">
                      <a:lumMod val="50000"/>
                      <a:lumOff val="50000"/>
                      <a:alpha val="20000"/>
                    </a:schemeClr>
                  </a:glow>
                </a:effectLst>
                <a:latin typeface="+mn-ea"/>
              </a:rPr>
            </a:br>
            <a:r>
              <a:rPr kumimoji="1" lang="en-US" altLang="ja-JP" sz="2600" dirty="0">
                <a:effectLst>
                  <a:glow rad="38100">
                    <a:schemeClr val="bg1">
                      <a:lumMod val="50000"/>
                      <a:lumOff val="50000"/>
                      <a:alpha val="20000"/>
                    </a:schemeClr>
                  </a:glow>
                </a:effectLst>
                <a:latin typeface="+mn-ea"/>
              </a:rPr>
              <a:t>2</a:t>
            </a:r>
            <a:r>
              <a:rPr kumimoji="1" lang="ja-JP" altLang="en-US" sz="2600" dirty="0">
                <a:effectLst>
                  <a:glow rad="38100">
                    <a:schemeClr val="bg1">
                      <a:lumMod val="50000"/>
                      <a:lumOff val="50000"/>
                      <a:alpha val="20000"/>
                    </a:schemeClr>
                  </a:glow>
                </a:effectLst>
                <a:latin typeface="+mn-ea"/>
              </a:rPr>
              <a:t>次元の情報を</a:t>
            </a:r>
            <a:r>
              <a:rPr lang="ja-JP" altLang="en-US" sz="2600" dirty="0">
                <a:effectLst>
                  <a:glow rad="38100">
                    <a:schemeClr val="bg1">
                      <a:lumMod val="50000"/>
                      <a:lumOff val="50000"/>
                      <a:alpha val="20000"/>
                    </a:schemeClr>
                  </a:glow>
                </a:effectLst>
                <a:latin typeface="+mn-ea"/>
              </a:rPr>
              <a:t>データ数に応じた数</a:t>
            </a:r>
            <a:r>
              <a:rPr kumimoji="1" lang="ja-JP" altLang="en-US" sz="2600" dirty="0">
                <a:effectLst>
                  <a:glow rad="38100">
                    <a:schemeClr val="bg1">
                      <a:lumMod val="50000"/>
                      <a:lumOff val="50000"/>
                      <a:alpha val="20000"/>
                    </a:schemeClr>
                  </a:glow>
                </a:effectLst>
                <a:latin typeface="+mn-ea"/>
              </a:rPr>
              <a:t>のニューロンに与える</a:t>
            </a:r>
            <a:br>
              <a:rPr kumimoji="1" lang="en-US" altLang="ja-JP" sz="2600" dirty="0">
                <a:effectLst>
                  <a:glow rad="38100">
                    <a:schemeClr val="bg1">
                      <a:lumMod val="50000"/>
                      <a:lumOff val="50000"/>
                      <a:alpha val="20000"/>
                    </a:schemeClr>
                  </a:glow>
                </a:effectLst>
                <a:latin typeface="+mn-ea"/>
              </a:rPr>
            </a:br>
            <a:r>
              <a:rPr kumimoji="1" lang="en-US" altLang="ja-JP" sz="2600" dirty="0">
                <a:effectLst>
                  <a:glow rad="38100">
                    <a:schemeClr val="bg1">
                      <a:lumMod val="50000"/>
                      <a:lumOff val="50000"/>
                      <a:alpha val="20000"/>
                    </a:schemeClr>
                  </a:glow>
                </a:effectLst>
                <a:latin typeface="+mn-ea"/>
              </a:rPr>
              <a:t>(32×32</a:t>
            </a:r>
            <a:r>
              <a:rPr kumimoji="1" lang="ja-JP" altLang="en-US" sz="2600" dirty="0">
                <a:effectLst>
                  <a:glow rad="38100">
                    <a:schemeClr val="bg1">
                      <a:lumMod val="50000"/>
                      <a:lumOff val="50000"/>
                      <a:alpha val="20000"/>
                    </a:schemeClr>
                  </a:glow>
                </a:effectLst>
                <a:latin typeface="+mn-ea"/>
              </a:rPr>
              <a:t>のデータなら</a:t>
            </a:r>
            <a:r>
              <a:rPr kumimoji="1" lang="en-US" altLang="ja-JP" sz="2600">
                <a:effectLst>
                  <a:glow rad="38100">
                    <a:schemeClr val="bg1">
                      <a:lumMod val="50000"/>
                      <a:lumOff val="50000"/>
                      <a:alpha val="20000"/>
                    </a:schemeClr>
                  </a:glow>
                </a:effectLst>
                <a:latin typeface="+mn-ea"/>
              </a:rPr>
              <a:t>1024)</a:t>
            </a:r>
            <a:endParaRPr kumimoji="1" lang="ja-JP" altLang="en-US" sz="2600" dirty="0">
              <a:effectLst>
                <a:glow rad="38100">
                  <a:schemeClr val="bg1">
                    <a:lumMod val="50000"/>
                    <a:lumOff val="50000"/>
                    <a:alpha val="20000"/>
                  </a:schemeClr>
                </a:glow>
              </a:effectLst>
              <a:latin typeface="+mn-ea"/>
            </a:endParaRPr>
          </a:p>
        </p:txBody>
      </p:sp>
      <p:sp>
        <p:nvSpPr>
          <p:cNvPr id="4" name="矢印: 下 3">
            <a:extLst>
              <a:ext uri="{FF2B5EF4-FFF2-40B4-BE49-F238E27FC236}">
                <a16:creationId xmlns:a16="http://schemas.microsoft.com/office/drawing/2014/main" id="{EC24E6A4-4770-4F0A-89D6-FFD2487D5BF4}"/>
              </a:ext>
            </a:extLst>
          </p:cNvPr>
          <p:cNvSpPr/>
          <p:nvPr/>
        </p:nvSpPr>
        <p:spPr>
          <a:xfrm>
            <a:off x="5439052" y="3110074"/>
            <a:ext cx="1313895" cy="34214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F0319DE-7DFF-4A01-8680-FFA0CFB8EB4B}"/>
              </a:ext>
            </a:extLst>
          </p:cNvPr>
          <p:cNvSpPr txBox="1"/>
          <p:nvPr/>
        </p:nvSpPr>
        <p:spPr>
          <a:xfrm>
            <a:off x="838198" y="3946953"/>
            <a:ext cx="10811934" cy="892552"/>
          </a:xfrm>
          <a:prstGeom prst="rect">
            <a:avLst/>
          </a:prstGeom>
          <a:noFill/>
        </p:spPr>
        <p:txBody>
          <a:bodyPr wrap="square" rtlCol="0">
            <a:spAutoFit/>
          </a:bodyPr>
          <a:lstStyle/>
          <a:p>
            <a:pPr marL="457200" indent="-457200">
              <a:buFont typeface="Wingdings" panose="05000000000000000000" pitchFamily="2" charset="2"/>
              <a:buChar char="l"/>
            </a:pPr>
            <a:r>
              <a:rPr kumimoji="1" lang="ja-JP" altLang="en-US" sz="2600" dirty="0">
                <a:latin typeface="+mn-ea"/>
              </a:rPr>
              <a:t>ただ与えるだけでは訓練データの</a:t>
            </a:r>
            <a:r>
              <a:rPr kumimoji="1" lang="ja-JP" altLang="en-US" sz="2600" u="sng" dirty="0">
                <a:latin typeface="+mn-ea"/>
              </a:rPr>
              <a:t>特徴量を抜き出すことができず</a:t>
            </a:r>
            <a:r>
              <a:rPr kumimoji="1" lang="ja-JP" altLang="en-US" sz="2600" dirty="0">
                <a:latin typeface="+mn-ea"/>
              </a:rPr>
              <a:t>、特徴量を抽出する処理が正常にされない</a:t>
            </a:r>
          </a:p>
        </p:txBody>
      </p:sp>
      <p:sp>
        <p:nvSpPr>
          <p:cNvPr id="6" name="矢印: 下 5">
            <a:extLst>
              <a:ext uri="{FF2B5EF4-FFF2-40B4-BE49-F238E27FC236}">
                <a16:creationId xmlns:a16="http://schemas.microsoft.com/office/drawing/2014/main" id="{D975ABFC-5B82-400C-880F-C5241A5E5ACA}"/>
              </a:ext>
            </a:extLst>
          </p:cNvPr>
          <p:cNvSpPr/>
          <p:nvPr/>
        </p:nvSpPr>
        <p:spPr>
          <a:xfrm>
            <a:off x="5439052" y="5130898"/>
            <a:ext cx="1313895" cy="36593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2C4A1667-B799-4B66-8370-B4F67803F577}"/>
              </a:ext>
            </a:extLst>
          </p:cNvPr>
          <p:cNvSpPr txBox="1"/>
          <p:nvPr/>
        </p:nvSpPr>
        <p:spPr>
          <a:xfrm>
            <a:off x="838198" y="5860038"/>
            <a:ext cx="10363201" cy="492443"/>
          </a:xfrm>
          <a:prstGeom prst="rect">
            <a:avLst/>
          </a:prstGeom>
          <a:noFill/>
        </p:spPr>
        <p:txBody>
          <a:bodyPr wrap="square" rtlCol="0">
            <a:spAutoFit/>
          </a:bodyPr>
          <a:lstStyle/>
          <a:p>
            <a:pPr marL="457200" indent="-457200">
              <a:buFont typeface="Wingdings" panose="05000000000000000000" pitchFamily="2" charset="2"/>
              <a:buChar char="l"/>
            </a:pPr>
            <a:r>
              <a:rPr kumimoji="1" lang="ja-JP" altLang="en-US" sz="2600" dirty="0">
                <a:latin typeface="+mn-ea"/>
              </a:rPr>
              <a:t>特徴量を入力層に与える処理が必要</a:t>
            </a:r>
            <a:r>
              <a:rPr lang="ja-JP" altLang="en-US" sz="2600" dirty="0">
                <a:latin typeface="+mn-ea"/>
              </a:rPr>
              <a:t>→</a:t>
            </a:r>
            <a:r>
              <a:rPr lang="ja-JP" altLang="en-US" sz="2600" u="sng" dirty="0">
                <a:latin typeface="+mn-ea"/>
              </a:rPr>
              <a:t>畳み込み</a:t>
            </a:r>
            <a:endParaRPr kumimoji="1" lang="ja-JP" altLang="en-US" sz="2600" u="sng" dirty="0">
              <a:latin typeface="+mn-ea"/>
            </a:endParaRPr>
          </a:p>
        </p:txBody>
      </p:sp>
    </p:spTree>
    <p:extLst>
      <p:ext uri="{BB962C8B-B14F-4D97-AF65-F5344CB8AC3E}">
        <p14:creationId xmlns:p14="http://schemas.microsoft.com/office/powerpoint/2010/main" val="32984492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 10">
            <a:extLst>
              <a:ext uri="{FF2B5EF4-FFF2-40B4-BE49-F238E27FC236}">
                <a16:creationId xmlns:a16="http://schemas.microsoft.com/office/drawing/2014/main" id="{DB54E2AA-3E4C-441F-ADF0-F3AC1A65ABE3}"/>
              </a:ext>
            </a:extLst>
          </p:cNvPr>
          <p:cNvGraphicFramePr>
            <a:graphicFrameLocks noGrp="1"/>
          </p:cNvGraphicFramePr>
          <p:nvPr>
            <p:extLst>
              <p:ext uri="{D42A27DB-BD31-4B8C-83A1-F6EECF244321}">
                <p14:modId xmlns:p14="http://schemas.microsoft.com/office/powerpoint/2010/main" val="134912168"/>
              </p:ext>
            </p:extLst>
          </p:nvPr>
        </p:nvGraphicFramePr>
        <p:xfrm>
          <a:off x="1046578" y="3565648"/>
          <a:ext cx="3024000" cy="3024001"/>
        </p:xfrm>
        <a:graphic>
          <a:graphicData uri="http://schemas.openxmlformats.org/drawingml/2006/table">
            <a:tbl>
              <a:tblPr firstRow="1" bandRow="1">
                <a:tableStyleId>{5C22544A-7EE6-4342-B048-85BDC9FD1C3A}</a:tableStyleId>
              </a:tblPr>
              <a:tblGrid>
                <a:gridCol w="604800">
                  <a:extLst>
                    <a:ext uri="{9D8B030D-6E8A-4147-A177-3AD203B41FA5}">
                      <a16:colId xmlns:a16="http://schemas.microsoft.com/office/drawing/2014/main" val="2364055486"/>
                    </a:ext>
                  </a:extLst>
                </a:gridCol>
                <a:gridCol w="604800">
                  <a:extLst>
                    <a:ext uri="{9D8B030D-6E8A-4147-A177-3AD203B41FA5}">
                      <a16:colId xmlns:a16="http://schemas.microsoft.com/office/drawing/2014/main" val="990656258"/>
                    </a:ext>
                  </a:extLst>
                </a:gridCol>
                <a:gridCol w="604800">
                  <a:extLst>
                    <a:ext uri="{9D8B030D-6E8A-4147-A177-3AD203B41FA5}">
                      <a16:colId xmlns:a16="http://schemas.microsoft.com/office/drawing/2014/main" val="3617460380"/>
                    </a:ext>
                  </a:extLst>
                </a:gridCol>
                <a:gridCol w="604800">
                  <a:extLst>
                    <a:ext uri="{9D8B030D-6E8A-4147-A177-3AD203B41FA5}">
                      <a16:colId xmlns:a16="http://schemas.microsoft.com/office/drawing/2014/main" val="517869040"/>
                    </a:ext>
                  </a:extLst>
                </a:gridCol>
                <a:gridCol w="604800">
                  <a:extLst>
                    <a:ext uri="{9D8B030D-6E8A-4147-A177-3AD203B41FA5}">
                      <a16:colId xmlns:a16="http://schemas.microsoft.com/office/drawing/2014/main" val="3742357573"/>
                    </a:ext>
                  </a:extLst>
                </a:gridCol>
              </a:tblGrid>
              <a:tr h="610988">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0463755"/>
                  </a:ext>
                </a:extLst>
              </a:tr>
              <a:tr h="610988">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39742530"/>
                  </a:ext>
                </a:extLst>
              </a:tr>
              <a:tr h="610988">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98550798"/>
                  </a:ext>
                </a:extLst>
              </a:tr>
              <a:tr h="610988">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0794045"/>
                  </a:ext>
                </a:extLst>
              </a:tr>
              <a:tr h="580049">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1286747"/>
                  </a:ext>
                </a:extLst>
              </a:tr>
            </a:tbl>
          </a:graphicData>
        </a:graphic>
      </p:graphicFrame>
      <p:graphicFrame>
        <p:nvGraphicFramePr>
          <p:cNvPr id="3" name="表 3">
            <a:extLst>
              <a:ext uri="{FF2B5EF4-FFF2-40B4-BE49-F238E27FC236}">
                <a16:creationId xmlns:a16="http://schemas.microsoft.com/office/drawing/2014/main" id="{F16F1283-2488-42AB-A2B3-E5D81FE45CC7}"/>
              </a:ext>
            </a:extLst>
          </p:cNvPr>
          <p:cNvGraphicFramePr>
            <a:graphicFrameLocks noGrp="1"/>
          </p:cNvGraphicFramePr>
          <p:nvPr>
            <p:extLst>
              <p:ext uri="{D42A27DB-BD31-4B8C-83A1-F6EECF244321}">
                <p14:modId xmlns:p14="http://schemas.microsoft.com/office/powerpoint/2010/main" val="1589101407"/>
              </p:ext>
            </p:extLst>
          </p:nvPr>
        </p:nvGraphicFramePr>
        <p:xfrm>
          <a:off x="4780791" y="2369678"/>
          <a:ext cx="1800000" cy="1800000"/>
        </p:xfrm>
        <a:graphic>
          <a:graphicData uri="http://schemas.openxmlformats.org/drawingml/2006/table">
            <a:tbl>
              <a:tblPr firstRow="1" bandRow="1">
                <a:tableStyleId>{5C22544A-7EE6-4342-B048-85BDC9FD1C3A}</a:tableStyleId>
              </a:tblPr>
              <a:tblGrid>
                <a:gridCol w="600000">
                  <a:extLst>
                    <a:ext uri="{9D8B030D-6E8A-4147-A177-3AD203B41FA5}">
                      <a16:colId xmlns:a16="http://schemas.microsoft.com/office/drawing/2014/main" val="1805015800"/>
                    </a:ext>
                  </a:extLst>
                </a:gridCol>
                <a:gridCol w="600000">
                  <a:extLst>
                    <a:ext uri="{9D8B030D-6E8A-4147-A177-3AD203B41FA5}">
                      <a16:colId xmlns:a16="http://schemas.microsoft.com/office/drawing/2014/main" val="1160253659"/>
                    </a:ext>
                  </a:extLst>
                </a:gridCol>
                <a:gridCol w="600000">
                  <a:extLst>
                    <a:ext uri="{9D8B030D-6E8A-4147-A177-3AD203B41FA5}">
                      <a16:colId xmlns:a16="http://schemas.microsoft.com/office/drawing/2014/main" val="189128113"/>
                    </a:ext>
                  </a:extLst>
                </a:gridCol>
              </a:tblGrid>
              <a:tr h="600000">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0</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66670105"/>
                  </a:ext>
                </a:extLst>
              </a:tr>
              <a:tr h="600000">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0</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67343009"/>
                  </a:ext>
                </a:extLst>
              </a:tr>
              <a:tr h="600000">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0</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13321583"/>
                  </a:ext>
                </a:extLst>
              </a:tr>
            </a:tbl>
          </a:graphicData>
        </a:graphic>
      </p:graphicFrame>
      <p:graphicFrame>
        <p:nvGraphicFramePr>
          <p:cNvPr id="2" name="表 2">
            <a:extLst>
              <a:ext uri="{FF2B5EF4-FFF2-40B4-BE49-F238E27FC236}">
                <a16:creationId xmlns:a16="http://schemas.microsoft.com/office/drawing/2014/main" id="{2F2C1BEC-E655-4E43-879F-7A18C8519311}"/>
              </a:ext>
            </a:extLst>
          </p:cNvPr>
          <p:cNvGraphicFramePr>
            <a:graphicFrameLocks noGrp="1"/>
          </p:cNvGraphicFramePr>
          <p:nvPr>
            <p:extLst>
              <p:ext uri="{D42A27DB-BD31-4B8C-83A1-F6EECF244321}">
                <p14:modId xmlns:p14="http://schemas.microsoft.com/office/powerpoint/2010/main" val="718696151"/>
              </p:ext>
            </p:extLst>
          </p:nvPr>
        </p:nvGraphicFramePr>
        <p:xfrm>
          <a:off x="1046578" y="1757680"/>
          <a:ext cx="3024000" cy="3024001"/>
        </p:xfrm>
        <a:graphic>
          <a:graphicData uri="http://schemas.openxmlformats.org/drawingml/2006/table">
            <a:tbl>
              <a:tblPr firstRow="1" bandRow="1">
                <a:tableStyleId>{5C22544A-7EE6-4342-B048-85BDC9FD1C3A}</a:tableStyleId>
              </a:tblPr>
              <a:tblGrid>
                <a:gridCol w="604800">
                  <a:extLst>
                    <a:ext uri="{9D8B030D-6E8A-4147-A177-3AD203B41FA5}">
                      <a16:colId xmlns:a16="http://schemas.microsoft.com/office/drawing/2014/main" val="2635838025"/>
                    </a:ext>
                  </a:extLst>
                </a:gridCol>
                <a:gridCol w="604800">
                  <a:extLst>
                    <a:ext uri="{9D8B030D-6E8A-4147-A177-3AD203B41FA5}">
                      <a16:colId xmlns:a16="http://schemas.microsoft.com/office/drawing/2014/main" val="904844076"/>
                    </a:ext>
                  </a:extLst>
                </a:gridCol>
                <a:gridCol w="604800">
                  <a:extLst>
                    <a:ext uri="{9D8B030D-6E8A-4147-A177-3AD203B41FA5}">
                      <a16:colId xmlns:a16="http://schemas.microsoft.com/office/drawing/2014/main" val="1337182725"/>
                    </a:ext>
                  </a:extLst>
                </a:gridCol>
                <a:gridCol w="604800">
                  <a:extLst>
                    <a:ext uri="{9D8B030D-6E8A-4147-A177-3AD203B41FA5}">
                      <a16:colId xmlns:a16="http://schemas.microsoft.com/office/drawing/2014/main" val="2946846273"/>
                    </a:ext>
                  </a:extLst>
                </a:gridCol>
                <a:gridCol w="604800">
                  <a:extLst>
                    <a:ext uri="{9D8B030D-6E8A-4147-A177-3AD203B41FA5}">
                      <a16:colId xmlns:a16="http://schemas.microsoft.com/office/drawing/2014/main" val="3859703395"/>
                    </a:ext>
                  </a:extLst>
                </a:gridCol>
              </a:tblGrid>
              <a:tr h="610988">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02528646"/>
                  </a:ext>
                </a:extLst>
              </a:tr>
              <a:tr h="610988">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48557948"/>
                  </a:ext>
                </a:extLst>
              </a:tr>
              <a:tr h="610988">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39712698"/>
                  </a:ext>
                </a:extLst>
              </a:tr>
              <a:tr h="610988">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9020876"/>
                  </a:ext>
                </a:extLst>
              </a:tr>
              <a:tr h="580049">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4138291"/>
                  </a:ext>
                </a:extLst>
              </a:tr>
            </a:tbl>
          </a:graphicData>
        </a:graphic>
      </p:graphicFrame>
      <p:sp>
        <p:nvSpPr>
          <p:cNvPr id="5" name="テキスト ボックス 4">
            <a:extLst>
              <a:ext uri="{FF2B5EF4-FFF2-40B4-BE49-F238E27FC236}">
                <a16:creationId xmlns:a16="http://schemas.microsoft.com/office/drawing/2014/main" id="{DF0A78FD-DA5A-4A6D-B039-BB5612D08BDA}"/>
              </a:ext>
            </a:extLst>
          </p:cNvPr>
          <p:cNvSpPr txBox="1"/>
          <p:nvPr/>
        </p:nvSpPr>
        <p:spPr>
          <a:xfrm>
            <a:off x="4239599" y="2912416"/>
            <a:ext cx="390617" cy="584775"/>
          </a:xfrm>
          <a:prstGeom prst="rect">
            <a:avLst/>
          </a:prstGeom>
          <a:noFill/>
        </p:spPr>
        <p:txBody>
          <a:bodyPr wrap="square" rtlCol="0">
            <a:spAutoFit/>
          </a:bodyPr>
          <a:lstStyle/>
          <a:p>
            <a:pPr algn="ctr"/>
            <a:r>
              <a:rPr kumimoji="1" lang="en-US" altLang="ja-JP" sz="3200" b="1" dirty="0"/>
              <a:t>×</a:t>
            </a:r>
            <a:endParaRPr kumimoji="1" lang="ja-JP" altLang="en-US" sz="3200" b="1" dirty="0"/>
          </a:p>
        </p:txBody>
      </p:sp>
      <p:sp>
        <p:nvSpPr>
          <p:cNvPr id="7" name="矢印: 右 6">
            <a:extLst>
              <a:ext uri="{FF2B5EF4-FFF2-40B4-BE49-F238E27FC236}">
                <a16:creationId xmlns:a16="http://schemas.microsoft.com/office/drawing/2014/main" id="{D6BCD65D-95CE-487D-9EB1-98F775CD3326}"/>
              </a:ext>
            </a:extLst>
          </p:cNvPr>
          <p:cNvSpPr/>
          <p:nvPr/>
        </p:nvSpPr>
        <p:spPr>
          <a:xfrm>
            <a:off x="6740584" y="3090479"/>
            <a:ext cx="550415" cy="31071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8" name="表 3">
            <a:extLst>
              <a:ext uri="{FF2B5EF4-FFF2-40B4-BE49-F238E27FC236}">
                <a16:creationId xmlns:a16="http://schemas.microsoft.com/office/drawing/2014/main" id="{F2C716C1-F7E9-4AF0-B690-1C7E05BB008C}"/>
              </a:ext>
            </a:extLst>
          </p:cNvPr>
          <p:cNvGraphicFramePr>
            <a:graphicFrameLocks noGrp="1"/>
          </p:cNvGraphicFramePr>
          <p:nvPr>
            <p:extLst>
              <p:ext uri="{D42A27DB-BD31-4B8C-83A1-F6EECF244321}">
                <p14:modId xmlns:p14="http://schemas.microsoft.com/office/powerpoint/2010/main" val="674309885"/>
              </p:ext>
            </p:extLst>
          </p:nvPr>
        </p:nvGraphicFramePr>
        <p:xfrm>
          <a:off x="7439487" y="2158010"/>
          <a:ext cx="2264762" cy="2223335"/>
        </p:xfrm>
        <a:graphic>
          <a:graphicData uri="http://schemas.openxmlformats.org/drawingml/2006/table">
            <a:tbl>
              <a:tblPr firstRow="1" bandRow="1">
                <a:tableStyleId>{5C22544A-7EE6-4342-B048-85BDC9FD1C3A}</a:tableStyleId>
              </a:tblPr>
              <a:tblGrid>
                <a:gridCol w="762464">
                  <a:extLst>
                    <a:ext uri="{9D8B030D-6E8A-4147-A177-3AD203B41FA5}">
                      <a16:colId xmlns:a16="http://schemas.microsoft.com/office/drawing/2014/main" val="1805015800"/>
                    </a:ext>
                  </a:extLst>
                </a:gridCol>
                <a:gridCol w="751149">
                  <a:extLst>
                    <a:ext uri="{9D8B030D-6E8A-4147-A177-3AD203B41FA5}">
                      <a16:colId xmlns:a16="http://schemas.microsoft.com/office/drawing/2014/main" val="1160253659"/>
                    </a:ext>
                  </a:extLst>
                </a:gridCol>
                <a:gridCol w="751149">
                  <a:extLst>
                    <a:ext uri="{9D8B030D-6E8A-4147-A177-3AD203B41FA5}">
                      <a16:colId xmlns:a16="http://schemas.microsoft.com/office/drawing/2014/main" val="189128113"/>
                    </a:ext>
                  </a:extLst>
                </a:gridCol>
              </a:tblGrid>
              <a:tr h="771601">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0×0</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66670105"/>
                  </a:ext>
                </a:extLst>
              </a:tr>
              <a:tr h="725867">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0×0</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67343009"/>
                  </a:ext>
                </a:extLst>
              </a:tr>
              <a:tr h="725867">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0×0</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13321583"/>
                  </a:ext>
                </a:extLst>
              </a:tr>
            </a:tbl>
          </a:graphicData>
        </a:graphic>
      </p:graphicFrame>
      <p:sp>
        <p:nvSpPr>
          <p:cNvPr id="9" name="矢印: 右 8">
            <a:extLst>
              <a:ext uri="{FF2B5EF4-FFF2-40B4-BE49-F238E27FC236}">
                <a16:creationId xmlns:a16="http://schemas.microsoft.com/office/drawing/2014/main" id="{2381F39E-D117-4F30-98A1-5CC03D0D7844}"/>
              </a:ext>
            </a:extLst>
          </p:cNvPr>
          <p:cNvSpPr/>
          <p:nvPr/>
        </p:nvSpPr>
        <p:spPr>
          <a:xfrm>
            <a:off x="9839851" y="3090479"/>
            <a:ext cx="550415" cy="31071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FBAB0482-15CE-4E5D-94E2-BAFF5B2E7B1C}"/>
              </a:ext>
            </a:extLst>
          </p:cNvPr>
          <p:cNvSpPr txBox="1"/>
          <p:nvPr/>
        </p:nvSpPr>
        <p:spPr>
          <a:xfrm>
            <a:off x="10396016" y="3035526"/>
            <a:ext cx="550416" cy="461665"/>
          </a:xfrm>
          <a:prstGeom prst="rect">
            <a:avLst/>
          </a:prstGeom>
          <a:noFill/>
        </p:spPr>
        <p:txBody>
          <a:bodyPr wrap="square" rtlCol="0">
            <a:spAutoFit/>
          </a:bodyPr>
          <a:lstStyle/>
          <a:p>
            <a:pPr algn="ctr"/>
            <a:r>
              <a:rPr kumimoji="1" lang="en-US" altLang="ja-JP" sz="2400" dirty="0">
                <a:latin typeface="Cambria Math" panose="02040503050406030204" pitchFamily="18" charset="0"/>
                <a:ea typeface="Cambria Math" panose="02040503050406030204" pitchFamily="18" charset="0"/>
              </a:rPr>
              <a:t>6</a:t>
            </a:r>
            <a:endParaRPr kumimoji="1" lang="ja-JP" altLang="en-US" sz="2400" dirty="0">
              <a:latin typeface="Cambria Math" panose="02040503050406030204" pitchFamily="18" charset="0"/>
            </a:endParaRPr>
          </a:p>
        </p:txBody>
      </p:sp>
      <p:sp>
        <p:nvSpPr>
          <p:cNvPr id="12" name="テキスト ボックス 11">
            <a:extLst>
              <a:ext uri="{FF2B5EF4-FFF2-40B4-BE49-F238E27FC236}">
                <a16:creationId xmlns:a16="http://schemas.microsoft.com/office/drawing/2014/main" id="{90216F30-38DF-4CD3-98F6-505F536C11C8}"/>
              </a:ext>
            </a:extLst>
          </p:cNvPr>
          <p:cNvSpPr txBox="1"/>
          <p:nvPr/>
        </p:nvSpPr>
        <p:spPr>
          <a:xfrm>
            <a:off x="4230375" y="4785260"/>
            <a:ext cx="390617" cy="584775"/>
          </a:xfrm>
          <a:prstGeom prst="rect">
            <a:avLst/>
          </a:prstGeom>
          <a:noFill/>
        </p:spPr>
        <p:txBody>
          <a:bodyPr wrap="square" rtlCol="0">
            <a:spAutoFit/>
          </a:bodyPr>
          <a:lstStyle/>
          <a:p>
            <a:pPr algn="ctr"/>
            <a:r>
              <a:rPr kumimoji="1" lang="en-US" altLang="ja-JP" sz="3200" b="1" dirty="0"/>
              <a:t>×</a:t>
            </a:r>
            <a:endParaRPr kumimoji="1" lang="ja-JP" altLang="en-US" sz="3200" b="1" dirty="0"/>
          </a:p>
        </p:txBody>
      </p:sp>
      <p:graphicFrame>
        <p:nvGraphicFramePr>
          <p:cNvPr id="13" name="表 3">
            <a:extLst>
              <a:ext uri="{FF2B5EF4-FFF2-40B4-BE49-F238E27FC236}">
                <a16:creationId xmlns:a16="http://schemas.microsoft.com/office/drawing/2014/main" id="{A1329015-BACE-4EE1-82BE-656EEAF36626}"/>
              </a:ext>
            </a:extLst>
          </p:cNvPr>
          <p:cNvGraphicFramePr>
            <a:graphicFrameLocks noGrp="1"/>
          </p:cNvGraphicFramePr>
          <p:nvPr>
            <p:extLst>
              <p:ext uri="{D42A27DB-BD31-4B8C-83A1-F6EECF244321}">
                <p14:modId xmlns:p14="http://schemas.microsoft.com/office/powerpoint/2010/main" val="1033524635"/>
              </p:ext>
            </p:extLst>
          </p:nvPr>
        </p:nvGraphicFramePr>
        <p:xfrm>
          <a:off x="4780789" y="4177647"/>
          <a:ext cx="1800000" cy="1800000"/>
        </p:xfrm>
        <a:graphic>
          <a:graphicData uri="http://schemas.openxmlformats.org/drawingml/2006/table">
            <a:tbl>
              <a:tblPr firstRow="1" bandRow="1">
                <a:tableStyleId>{5C22544A-7EE6-4342-B048-85BDC9FD1C3A}</a:tableStyleId>
              </a:tblPr>
              <a:tblGrid>
                <a:gridCol w="600000">
                  <a:extLst>
                    <a:ext uri="{9D8B030D-6E8A-4147-A177-3AD203B41FA5}">
                      <a16:colId xmlns:a16="http://schemas.microsoft.com/office/drawing/2014/main" val="1805015800"/>
                    </a:ext>
                  </a:extLst>
                </a:gridCol>
                <a:gridCol w="600000">
                  <a:extLst>
                    <a:ext uri="{9D8B030D-6E8A-4147-A177-3AD203B41FA5}">
                      <a16:colId xmlns:a16="http://schemas.microsoft.com/office/drawing/2014/main" val="1160253659"/>
                    </a:ext>
                  </a:extLst>
                </a:gridCol>
                <a:gridCol w="600000">
                  <a:extLst>
                    <a:ext uri="{9D8B030D-6E8A-4147-A177-3AD203B41FA5}">
                      <a16:colId xmlns:a16="http://schemas.microsoft.com/office/drawing/2014/main" val="189128113"/>
                    </a:ext>
                  </a:extLst>
                </a:gridCol>
              </a:tblGrid>
              <a:tr h="600000">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0</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66670105"/>
                  </a:ext>
                </a:extLst>
              </a:tr>
              <a:tr h="600000">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0</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67343009"/>
                  </a:ext>
                </a:extLst>
              </a:tr>
              <a:tr h="600000">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0</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13321583"/>
                  </a:ext>
                </a:extLst>
              </a:tr>
            </a:tbl>
          </a:graphicData>
        </a:graphic>
      </p:graphicFrame>
      <p:graphicFrame>
        <p:nvGraphicFramePr>
          <p:cNvPr id="14" name="表 3">
            <a:extLst>
              <a:ext uri="{FF2B5EF4-FFF2-40B4-BE49-F238E27FC236}">
                <a16:creationId xmlns:a16="http://schemas.microsoft.com/office/drawing/2014/main" id="{5484BBBF-44E2-4C29-8869-D1BEC34B1A4F}"/>
              </a:ext>
            </a:extLst>
          </p:cNvPr>
          <p:cNvGraphicFramePr>
            <a:graphicFrameLocks noGrp="1"/>
          </p:cNvGraphicFramePr>
          <p:nvPr>
            <p:extLst>
              <p:ext uri="{D42A27DB-BD31-4B8C-83A1-F6EECF244321}">
                <p14:modId xmlns:p14="http://schemas.microsoft.com/office/powerpoint/2010/main" val="1559288363"/>
              </p:ext>
            </p:extLst>
          </p:nvPr>
        </p:nvGraphicFramePr>
        <p:xfrm>
          <a:off x="7450802" y="3965979"/>
          <a:ext cx="2253447" cy="2223335"/>
        </p:xfrm>
        <a:graphic>
          <a:graphicData uri="http://schemas.openxmlformats.org/drawingml/2006/table">
            <a:tbl>
              <a:tblPr firstRow="1" bandRow="1">
                <a:tableStyleId>{5C22544A-7EE6-4342-B048-85BDC9FD1C3A}</a:tableStyleId>
              </a:tblPr>
              <a:tblGrid>
                <a:gridCol w="751149">
                  <a:extLst>
                    <a:ext uri="{9D8B030D-6E8A-4147-A177-3AD203B41FA5}">
                      <a16:colId xmlns:a16="http://schemas.microsoft.com/office/drawing/2014/main" val="1805015800"/>
                    </a:ext>
                  </a:extLst>
                </a:gridCol>
                <a:gridCol w="751149">
                  <a:extLst>
                    <a:ext uri="{9D8B030D-6E8A-4147-A177-3AD203B41FA5}">
                      <a16:colId xmlns:a16="http://schemas.microsoft.com/office/drawing/2014/main" val="1160253659"/>
                    </a:ext>
                  </a:extLst>
                </a:gridCol>
                <a:gridCol w="751149">
                  <a:extLst>
                    <a:ext uri="{9D8B030D-6E8A-4147-A177-3AD203B41FA5}">
                      <a16:colId xmlns:a16="http://schemas.microsoft.com/office/drawing/2014/main" val="189128113"/>
                    </a:ext>
                  </a:extLst>
                </a:gridCol>
              </a:tblGrid>
              <a:tr h="771601">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1×0</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0×1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66670105"/>
                  </a:ext>
                </a:extLst>
              </a:tr>
              <a:tr h="725867">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1×0</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0×1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7343009"/>
                  </a:ext>
                </a:extLst>
              </a:tr>
              <a:tr h="725867">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1×0</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0×1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13321583"/>
                  </a:ext>
                </a:extLst>
              </a:tr>
            </a:tbl>
          </a:graphicData>
        </a:graphic>
      </p:graphicFrame>
      <p:sp>
        <p:nvSpPr>
          <p:cNvPr id="15" name="矢印: 右 14">
            <a:extLst>
              <a:ext uri="{FF2B5EF4-FFF2-40B4-BE49-F238E27FC236}">
                <a16:creationId xmlns:a16="http://schemas.microsoft.com/office/drawing/2014/main" id="{1A98D416-1B7B-47B5-AF34-67EC1B7954C9}"/>
              </a:ext>
            </a:extLst>
          </p:cNvPr>
          <p:cNvSpPr/>
          <p:nvPr/>
        </p:nvSpPr>
        <p:spPr>
          <a:xfrm>
            <a:off x="6740585" y="4922287"/>
            <a:ext cx="550415" cy="31071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0545740B-707D-444E-8CF5-5A87C37AC531}"/>
              </a:ext>
            </a:extLst>
          </p:cNvPr>
          <p:cNvSpPr/>
          <p:nvPr/>
        </p:nvSpPr>
        <p:spPr>
          <a:xfrm>
            <a:off x="9831932" y="4922287"/>
            <a:ext cx="550415" cy="31071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1A4CEEA-1E5F-4C57-9F37-C1C3B8461923}"/>
              </a:ext>
            </a:extLst>
          </p:cNvPr>
          <p:cNvSpPr txBox="1"/>
          <p:nvPr/>
        </p:nvSpPr>
        <p:spPr>
          <a:xfrm>
            <a:off x="10396016" y="4832895"/>
            <a:ext cx="550416" cy="461665"/>
          </a:xfrm>
          <a:prstGeom prst="rect">
            <a:avLst/>
          </a:prstGeom>
          <a:noFill/>
        </p:spPr>
        <p:txBody>
          <a:bodyPr wrap="square" rtlCol="0">
            <a:spAutoFit/>
          </a:bodyPr>
          <a:lstStyle/>
          <a:p>
            <a:pPr algn="ctr"/>
            <a:r>
              <a:rPr lang="en-US" altLang="ja-JP" sz="2400" dirty="0">
                <a:latin typeface="Cambria Math" panose="02040503050406030204" pitchFamily="18" charset="0"/>
                <a:ea typeface="Cambria Math" panose="02040503050406030204" pitchFamily="18" charset="0"/>
              </a:rPr>
              <a:t>3</a:t>
            </a:r>
            <a:endParaRPr kumimoji="1" lang="ja-JP" altLang="en-US" sz="2400" dirty="0">
              <a:latin typeface="Cambria Math" panose="02040503050406030204" pitchFamily="18" charset="0"/>
            </a:endParaRPr>
          </a:p>
        </p:txBody>
      </p:sp>
      <p:sp>
        <p:nvSpPr>
          <p:cNvPr id="19" name="正方形/長方形 18">
            <a:extLst>
              <a:ext uri="{FF2B5EF4-FFF2-40B4-BE49-F238E27FC236}">
                <a16:creationId xmlns:a16="http://schemas.microsoft.com/office/drawing/2014/main" id="{620053A9-9939-4033-ABE9-9ADEBD970713}"/>
              </a:ext>
            </a:extLst>
          </p:cNvPr>
          <p:cNvSpPr/>
          <p:nvPr/>
        </p:nvSpPr>
        <p:spPr>
          <a:xfrm>
            <a:off x="1667435" y="3565648"/>
            <a:ext cx="1839053" cy="180438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F10C9F2-F261-4418-ADDE-1569F54F3166}"/>
              </a:ext>
            </a:extLst>
          </p:cNvPr>
          <p:cNvSpPr txBox="1"/>
          <p:nvPr/>
        </p:nvSpPr>
        <p:spPr>
          <a:xfrm>
            <a:off x="4425683" y="1908013"/>
            <a:ext cx="2597078" cy="461665"/>
          </a:xfrm>
          <a:prstGeom prst="rect">
            <a:avLst/>
          </a:prstGeom>
          <a:noFill/>
        </p:spPr>
        <p:txBody>
          <a:bodyPr wrap="square" rtlCol="0">
            <a:spAutoFit/>
          </a:bodyPr>
          <a:lstStyle/>
          <a:p>
            <a:pPr algn="ctr"/>
            <a:r>
              <a:rPr kumimoji="1" lang="ja-JP" altLang="en-US" sz="2400" b="1" dirty="0"/>
              <a:t>フィルター</a:t>
            </a:r>
          </a:p>
        </p:txBody>
      </p:sp>
      <p:sp>
        <p:nvSpPr>
          <p:cNvPr id="20" name="矢印: 右 19">
            <a:extLst>
              <a:ext uri="{FF2B5EF4-FFF2-40B4-BE49-F238E27FC236}">
                <a16:creationId xmlns:a16="http://schemas.microsoft.com/office/drawing/2014/main" id="{E47BAE81-E126-4AE0-97E3-06CCB47C4FDF}"/>
              </a:ext>
            </a:extLst>
          </p:cNvPr>
          <p:cNvSpPr/>
          <p:nvPr/>
        </p:nvSpPr>
        <p:spPr>
          <a:xfrm>
            <a:off x="1272363" y="4051177"/>
            <a:ext cx="644019" cy="25293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21" name="正方形/長方形 20">
            <a:extLst>
              <a:ext uri="{FF2B5EF4-FFF2-40B4-BE49-F238E27FC236}">
                <a16:creationId xmlns:a16="http://schemas.microsoft.com/office/drawing/2014/main" id="{80D56F0B-0644-4F1F-A81E-893383FBC4D4}"/>
              </a:ext>
            </a:extLst>
          </p:cNvPr>
          <p:cNvSpPr/>
          <p:nvPr/>
        </p:nvSpPr>
        <p:spPr>
          <a:xfrm>
            <a:off x="4538491" y="546539"/>
            <a:ext cx="2264762" cy="5792464"/>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0BD234D7-3306-407D-A102-49E719018CF2}"/>
              </a:ext>
            </a:extLst>
          </p:cNvPr>
          <p:cNvSpPr/>
          <p:nvPr/>
        </p:nvSpPr>
        <p:spPr>
          <a:xfrm>
            <a:off x="1046578" y="1757680"/>
            <a:ext cx="1839053" cy="181593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1553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3.125E-6 -3.7037E-6 L 3.125E-6 -0.25 " pathEditMode="relative" rAng="0" ptsTypes="AA">
                                      <p:cBhvr>
                                        <p:cTn id="6" dur="2000" fill="hold"/>
                                        <p:tgtEl>
                                          <p:spTgt spid="2"/>
                                        </p:tgtEl>
                                        <p:attrNameLst>
                                          <p:attrName>ppt_x</p:attrName>
                                          <p:attrName>ppt_y</p:attrName>
                                        </p:attrNameLst>
                                      </p:cBhvr>
                                      <p:rCtr x="0" y="-12500"/>
                                    </p:animMotion>
                                  </p:childTnLst>
                                </p:cTn>
                              </p:par>
                              <p:par>
                                <p:cTn id="7" presetID="64" presetClass="path" presetSubtype="0" accel="50000" decel="50000" fill="hold" grpId="0" nodeType="withEffect">
                                  <p:stCondLst>
                                    <p:cond delay="0"/>
                                  </p:stCondLst>
                                  <p:childTnLst>
                                    <p:animMotion origin="layout" path="M 2.08333E-6 2.59259E-6 L 2.08333E-6 -0.24769 " pathEditMode="relative" rAng="0" ptsTypes="AA">
                                      <p:cBhvr>
                                        <p:cTn id="8" dur="2000" fill="hold"/>
                                        <p:tgtEl>
                                          <p:spTgt spid="18"/>
                                        </p:tgtEl>
                                        <p:attrNameLst>
                                          <p:attrName>ppt_x</p:attrName>
                                          <p:attrName>ppt_y</p:attrName>
                                        </p:attrNameLst>
                                      </p:cBhvr>
                                      <p:rCtr x="0" y="-12384"/>
                                    </p:animMotion>
                                  </p:childTnLst>
                                </p:cTn>
                              </p:par>
                              <p:par>
                                <p:cTn id="9" presetID="64" presetClass="path" presetSubtype="0" accel="50000" decel="50000" fill="hold" grpId="0" nodeType="withEffect">
                                  <p:stCondLst>
                                    <p:cond delay="0"/>
                                  </p:stCondLst>
                                  <p:childTnLst>
                                    <p:animMotion origin="layout" path="M -1.04167E-6 -3.33333E-6 L -1.04167E-6 -0.25 " pathEditMode="relative" rAng="0" ptsTypes="AA">
                                      <p:cBhvr>
                                        <p:cTn id="10" dur="2000" fill="hold"/>
                                        <p:tgtEl>
                                          <p:spTgt spid="4"/>
                                        </p:tgtEl>
                                        <p:attrNameLst>
                                          <p:attrName>ppt_x</p:attrName>
                                          <p:attrName>ppt_y</p:attrName>
                                        </p:attrNameLst>
                                      </p:cBhvr>
                                      <p:rCtr x="0" y="-12500"/>
                                    </p:animMotion>
                                  </p:childTnLst>
                                </p:cTn>
                              </p:par>
                              <p:par>
                                <p:cTn id="11" presetID="64" presetClass="path" presetSubtype="0" accel="50000" decel="50000" fill="hold" grpId="0" nodeType="withEffect">
                                  <p:stCondLst>
                                    <p:cond delay="0"/>
                                  </p:stCondLst>
                                  <p:childTnLst>
                                    <p:animMotion origin="layout" path="M -8.33333E-7 1.85185E-6 L -8.33333E-7 -0.25 " pathEditMode="relative" rAng="0" ptsTypes="AA">
                                      <p:cBhvr>
                                        <p:cTn id="12" dur="2000" fill="hold"/>
                                        <p:tgtEl>
                                          <p:spTgt spid="5"/>
                                        </p:tgtEl>
                                        <p:attrNameLst>
                                          <p:attrName>ppt_x</p:attrName>
                                          <p:attrName>ppt_y</p:attrName>
                                        </p:attrNameLst>
                                      </p:cBhvr>
                                      <p:rCtr x="0" y="-12500"/>
                                    </p:animMotion>
                                  </p:childTnLst>
                                </p:cTn>
                              </p:par>
                              <p:par>
                                <p:cTn id="13" presetID="64" presetClass="path" presetSubtype="0" accel="50000" decel="50000" fill="hold" nodeType="withEffect">
                                  <p:stCondLst>
                                    <p:cond delay="0"/>
                                  </p:stCondLst>
                                  <p:childTnLst>
                                    <p:animMotion origin="layout" path="M 4.58333E-6 -1.85185E-6 L 4.58333E-6 -0.25 " pathEditMode="relative" rAng="0" ptsTypes="AA">
                                      <p:cBhvr>
                                        <p:cTn id="14" dur="2000" fill="hold"/>
                                        <p:tgtEl>
                                          <p:spTgt spid="3"/>
                                        </p:tgtEl>
                                        <p:attrNameLst>
                                          <p:attrName>ppt_x</p:attrName>
                                          <p:attrName>ppt_y</p:attrName>
                                        </p:attrNameLst>
                                      </p:cBhvr>
                                      <p:rCtr x="0" y="-12500"/>
                                    </p:animMotion>
                                  </p:childTnLst>
                                </p:cTn>
                              </p:par>
                              <p:par>
                                <p:cTn id="15" presetID="64" presetClass="path" presetSubtype="0" accel="50000" decel="50000" fill="hold" grpId="0" nodeType="withEffect">
                                  <p:stCondLst>
                                    <p:cond delay="0"/>
                                  </p:stCondLst>
                                  <p:childTnLst>
                                    <p:animMotion origin="layout" path="M -2.08333E-7 3.7037E-7 L -2.08333E-7 -0.25 " pathEditMode="relative" rAng="0" ptsTypes="AA">
                                      <p:cBhvr>
                                        <p:cTn id="16" dur="2000" fill="hold"/>
                                        <p:tgtEl>
                                          <p:spTgt spid="7"/>
                                        </p:tgtEl>
                                        <p:attrNameLst>
                                          <p:attrName>ppt_x</p:attrName>
                                          <p:attrName>ppt_y</p:attrName>
                                        </p:attrNameLst>
                                      </p:cBhvr>
                                      <p:rCtr x="0" y="-12500"/>
                                    </p:animMotion>
                                  </p:childTnLst>
                                </p:cTn>
                              </p:par>
                              <p:par>
                                <p:cTn id="17" presetID="64" presetClass="path" presetSubtype="0" accel="50000" decel="50000" fill="hold" nodeType="withEffect">
                                  <p:stCondLst>
                                    <p:cond delay="0"/>
                                  </p:stCondLst>
                                  <p:childTnLst>
                                    <p:animMotion origin="layout" path="M 4.375E-6 1.11111E-6 L 4.375E-6 -0.25 " pathEditMode="relative" rAng="0" ptsTypes="AA">
                                      <p:cBhvr>
                                        <p:cTn id="18" dur="2000" fill="hold"/>
                                        <p:tgtEl>
                                          <p:spTgt spid="8"/>
                                        </p:tgtEl>
                                        <p:attrNameLst>
                                          <p:attrName>ppt_x</p:attrName>
                                          <p:attrName>ppt_y</p:attrName>
                                        </p:attrNameLst>
                                      </p:cBhvr>
                                      <p:rCtr x="0" y="-12500"/>
                                    </p:animMotion>
                                  </p:childTnLst>
                                </p:cTn>
                              </p:par>
                              <p:par>
                                <p:cTn id="19" presetID="64" presetClass="path" presetSubtype="0" accel="50000" decel="50000" fill="hold" grpId="0" nodeType="withEffect">
                                  <p:stCondLst>
                                    <p:cond delay="0"/>
                                  </p:stCondLst>
                                  <p:childTnLst>
                                    <p:animMotion origin="layout" path="M 2.5E-6 3.7037E-7 L 2.5E-6 -0.25 " pathEditMode="relative" rAng="0" ptsTypes="AA">
                                      <p:cBhvr>
                                        <p:cTn id="20" dur="2000" fill="hold"/>
                                        <p:tgtEl>
                                          <p:spTgt spid="9"/>
                                        </p:tgtEl>
                                        <p:attrNameLst>
                                          <p:attrName>ppt_x</p:attrName>
                                          <p:attrName>ppt_y</p:attrName>
                                        </p:attrNameLst>
                                      </p:cBhvr>
                                      <p:rCtr x="0" y="-12500"/>
                                    </p:animMotion>
                                  </p:childTnLst>
                                </p:cTn>
                              </p:par>
                              <p:par>
                                <p:cTn id="21" presetID="64" presetClass="path" presetSubtype="0" accel="50000" decel="50000" fill="hold" grpId="0" nodeType="withEffect">
                                  <p:stCondLst>
                                    <p:cond delay="0"/>
                                  </p:stCondLst>
                                  <p:childTnLst>
                                    <p:animMotion origin="layout" path="M -6.25E-7 -4.44444E-6 L 0.00091 -0.26319 " pathEditMode="relative" rAng="0" ptsTypes="AA">
                                      <p:cBhvr>
                                        <p:cTn id="22" dur="2000" fill="hold"/>
                                        <p:tgtEl>
                                          <p:spTgt spid="10"/>
                                        </p:tgtEl>
                                        <p:attrNameLst>
                                          <p:attrName>ppt_x</p:attrName>
                                          <p:attrName>ppt_y</p:attrName>
                                        </p:attrNameLst>
                                      </p:cBhvr>
                                      <p:rCtr x="39" y="-13171"/>
                                    </p:animMotion>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animBg="1"/>
      <p:bldP spid="10" grpId="0"/>
      <p:bldP spid="12" grpId="0"/>
      <p:bldP spid="15" grpId="0" animBg="1"/>
      <p:bldP spid="16" grpId="0" animBg="1"/>
      <p:bldP spid="17" grpId="0"/>
      <p:bldP spid="19" grpId="0" animBg="1"/>
      <p:bldP spid="4" grpId="0"/>
      <p:bldP spid="20" grpId="0" animBg="1"/>
      <p:bldP spid="21"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B52D60-8058-4266-BEA8-E00AB53759C0}"/>
              </a:ext>
            </a:extLst>
          </p:cNvPr>
          <p:cNvSpPr>
            <a:spLocks noGrp="1"/>
          </p:cNvSpPr>
          <p:nvPr>
            <p:ph type="title"/>
          </p:nvPr>
        </p:nvSpPr>
        <p:spPr/>
        <p:txBody>
          <a:bodyPr/>
          <a:lstStyle/>
          <a:p>
            <a:r>
              <a:rPr lang="ja-JP" altLang="en-US" dirty="0"/>
              <a:t>各人の分担について</a:t>
            </a:r>
            <a:endParaRPr kumimoji="1" lang="ja-JP" altLang="en-US" dirty="0"/>
          </a:p>
        </p:txBody>
      </p:sp>
      <p:sp>
        <p:nvSpPr>
          <p:cNvPr id="3" name="コンテンツ プレースホルダー 2">
            <a:extLst>
              <a:ext uri="{FF2B5EF4-FFF2-40B4-BE49-F238E27FC236}">
                <a16:creationId xmlns:a16="http://schemas.microsoft.com/office/drawing/2014/main" id="{6DA5E3B6-042F-4AA3-857B-97B4373A6E34}"/>
              </a:ext>
            </a:extLst>
          </p:cNvPr>
          <p:cNvSpPr>
            <a:spLocks noGrp="1"/>
          </p:cNvSpPr>
          <p:nvPr>
            <p:ph sz="half" idx="1"/>
          </p:nvPr>
        </p:nvSpPr>
        <p:spPr>
          <a:xfrm>
            <a:off x="5884163" y="2249424"/>
            <a:ext cx="5487647" cy="4023360"/>
          </a:xfrm>
        </p:spPr>
        <p:txBody>
          <a:bodyPr>
            <a:normAutofit/>
          </a:bodyPr>
          <a:lstStyle/>
          <a:p>
            <a:r>
              <a:rPr kumimoji="1" lang="ja-JP" altLang="en-US" sz="3600" dirty="0"/>
              <a:t>鈴木</a:t>
            </a:r>
            <a:endParaRPr lang="en-US" altLang="ja-JP" sz="3600" dirty="0"/>
          </a:p>
          <a:p>
            <a:pPr>
              <a:lnSpc>
                <a:spcPct val="200000"/>
              </a:lnSpc>
              <a:buFont typeface="Wingdings" panose="05000000000000000000" pitchFamily="2" charset="2"/>
              <a:buChar char="l"/>
            </a:pPr>
            <a:r>
              <a:rPr kumimoji="1" lang="en-US" altLang="ja-JP" sz="2800" dirty="0">
                <a:latin typeface="+mn-ea"/>
              </a:rPr>
              <a:t>AI</a:t>
            </a:r>
            <a:r>
              <a:rPr kumimoji="1" lang="ja-JP" altLang="en-US" sz="2800" dirty="0"/>
              <a:t>の開発、改善</a:t>
            </a:r>
            <a:endParaRPr kumimoji="1" lang="en-US" altLang="ja-JP" sz="2800" dirty="0"/>
          </a:p>
          <a:p>
            <a:pPr>
              <a:lnSpc>
                <a:spcPct val="200000"/>
              </a:lnSpc>
              <a:buFont typeface="Wingdings" panose="05000000000000000000" pitchFamily="2" charset="2"/>
              <a:buChar char="l"/>
            </a:pPr>
            <a:r>
              <a:rPr lang="ja-JP" altLang="en-US" sz="2800" dirty="0"/>
              <a:t>計算用サーバーの管理</a:t>
            </a:r>
            <a:endParaRPr lang="en-US" altLang="ja-JP" sz="2800" dirty="0"/>
          </a:p>
          <a:p>
            <a:pPr>
              <a:lnSpc>
                <a:spcPct val="200000"/>
              </a:lnSpc>
              <a:buFont typeface="Wingdings" panose="05000000000000000000" pitchFamily="2" charset="2"/>
              <a:buChar char="l"/>
            </a:pPr>
            <a:r>
              <a:rPr lang="en-US" altLang="ja-JP" sz="2800" dirty="0"/>
              <a:t>Google </a:t>
            </a:r>
            <a:r>
              <a:rPr lang="en-US" altLang="ja-JP" sz="2800" dirty="0" err="1"/>
              <a:t>Colaboratory</a:t>
            </a:r>
            <a:r>
              <a:rPr lang="ja-JP" altLang="en-US" sz="2800" dirty="0"/>
              <a:t>による計算</a:t>
            </a:r>
            <a:endParaRPr lang="en-US" altLang="ja-JP" sz="2800" dirty="0"/>
          </a:p>
          <a:p>
            <a:pPr>
              <a:buFont typeface="Wingdings" panose="05000000000000000000" pitchFamily="2" charset="2"/>
              <a:buChar char="l"/>
            </a:pPr>
            <a:endParaRPr lang="en-US" altLang="ja-JP" dirty="0"/>
          </a:p>
          <a:p>
            <a:pPr>
              <a:buFont typeface="Wingdings" panose="05000000000000000000" pitchFamily="2" charset="2"/>
              <a:buChar char="l"/>
            </a:pPr>
            <a:endParaRPr kumimoji="1" lang="en-US" altLang="ja-JP" dirty="0"/>
          </a:p>
        </p:txBody>
      </p:sp>
      <p:sp>
        <p:nvSpPr>
          <p:cNvPr id="4" name="コンテンツ プレースホルダー 3">
            <a:extLst>
              <a:ext uri="{FF2B5EF4-FFF2-40B4-BE49-F238E27FC236}">
                <a16:creationId xmlns:a16="http://schemas.microsoft.com/office/drawing/2014/main" id="{25460BC8-6207-4D5A-B60D-FEE4FCC92314}"/>
              </a:ext>
            </a:extLst>
          </p:cNvPr>
          <p:cNvSpPr>
            <a:spLocks noGrp="1"/>
          </p:cNvSpPr>
          <p:nvPr>
            <p:ph sz="half" idx="2"/>
          </p:nvPr>
        </p:nvSpPr>
        <p:spPr>
          <a:xfrm>
            <a:off x="1024128" y="2249424"/>
            <a:ext cx="5707117" cy="4023360"/>
          </a:xfrm>
        </p:spPr>
        <p:txBody>
          <a:bodyPr>
            <a:normAutofit/>
          </a:bodyPr>
          <a:lstStyle/>
          <a:p>
            <a:r>
              <a:rPr kumimoji="1" lang="ja-JP" altLang="en-US" sz="3600" dirty="0"/>
              <a:t>小谷</a:t>
            </a:r>
            <a:endParaRPr kumimoji="1" lang="en-US" altLang="ja-JP" sz="3600" dirty="0"/>
          </a:p>
          <a:p>
            <a:pPr>
              <a:lnSpc>
                <a:spcPct val="200000"/>
              </a:lnSpc>
              <a:buFont typeface="Wingdings" panose="05000000000000000000" pitchFamily="2" charset="2"/>
              <a:buChar char="l"/>
            </a:pPr>
            <a:r>
              <a:rPr lang="ja-JP" altLang="en-US" sz="2800" dirty="0"/>
              <a:t>欠陥画像の撮影</a:t>
            </a:r>
            <a:endParaRPr lang="en-US" altLang="ja-JP" sz="2800" dirty="0"/>
          </a:p>
          <a:p>
            <a:pPr>
              <a:lnSpc>
                <a:spcPct val="200000"/>
              </a:lnSpc>
              <a:buFont typeface="Wingdings" panose="05000000000000000000" pitchFamily="2" charset="2"/>
              <a:buChar char="l"/>
            </a:pPr>
            <a:r>
              <a:rPr kumimoji="1" lang="ja-JP" altLang="en-US" sz="2800" dirty="0"/>
              <a:t>教師データの作成</a:t>
            </a:r>
            <a:endParaRPr kumimoji="1" lang="en-US" altLang="ja-JP" sz="2800" dirty="0"/>
          </a:p>
          <a:p>
            <a:pPr>
              <a:lnSpc>
                <a:spcPct val="200000"/>
              </a:lnSpc>
              <a:buFont typeface="Wingdings" panose="05000000000000000000" pitchFamily="2" charset="2"/>
              <a:buChar char="l"/>
            </a:pPr>
            <a:r>
              <a:rPr lang="ja-JP" altLang="en-US" sz="2800" dirty="0"/>
              <a:t>計算用サーバーの設置</a:t>
            </a:r>
            <a:endParaRPr kumimoji="1" lang="en-US" altLang="ja-JP" sz="2800" dirty="0"/>
          </a:p>
          <a:p>
            <a:endParaRPr kumimoji="1" lang="ja-JP" altLang="en-US" dirty="0"/>
          </a:p>
        </p:txBody>
      </p:sp>
    </p:spTree>
    <p:extLst>
      <p:ext uri="{BB962C8B-B14F-4D97-AF65-F5344CB8AC3E}">
        <p14:creationId xmlns:p14="http://schemas.microsoft.com/office/powerpoint/2010/main" val="33108991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E84C7A8A-1A11-49C8-993A-E45FFD4A5E26}"/>
              </a:ext>
            </a:extLst>
          </p:cNvPr>
          <p:cNvGraphicFramePr>
            <a:graphicFrameLocks noGrp="1"/>
          </p:cNvGraphicFramePr>
          <p:nvPr>
            <p:extLst>
              <p:ext uri="{D42A27DB-BD31-4B8C-83A1-F6EECF244321}">
                <p14:modId xmlns:p14="http://schemas.microsoft.com/office/powerpoint/2010/main" val="2051489134"/>
              </p:ext>
            </p:extLst>
          </p:nvPr>
        </p:nvGraphicFramePr>
        <p:xfrm>
          <a:off x="1357790" y="1559294"/>
          <a:ext cx="3024000" cy="3024001"/>
        </p:xfrm>
        <a:graphic>
          <a:graphicData uri="http://schemas.openxmlformats.org/drawingml/2006/table">
            <a:tbl>
              <a:tblPr firstRow="1" bandRow="1">
                <a:tableStyleId>{5C22544A-7EE6-4342-B048-85BDC9FD1C3A}</a:tableStyleId>
              </a:tblPr>
              <a:tblGrid>
                <a:gridCol w="604800">
                  <a:extLst>
                    <a:ext uri="{9D8B030D-6E8A-4147-A177-3AD203B41FA5}">
                      <a16:colId xmlns:a16="http://schemas.microsoft.com/office/drawing/2014/main" val="2364055486"/>
                    </a:ext>
                  </a:extLst>
                </a:gridCol>
                <a:gridCol w="604800">
                  <a:extLst>
                    <a:ext uri="{9D8B030D-6E8A-4147-A177-3AD203B41FA5}">
                      <a16:colId xmlns:a16="http://schemas.microsoft.com/office/drawing/2014/main" val="990656258"/>
                    </a:ext>
                  </a:extLst>
                </a:gridCol>
                <a:gridCol w="604800">
                  <a:extLst>
                    <a:ext uri="{9D8B030D-6E8A-4147-A177-3AD203B41FA5}">
                      <a16:colId xmlns:a16="http://schemas.microsoft.com/office/drawing/2014/main" val="3617460380"/>
                    </a:ext>
                  </a:extLst>
                </a:gridCol>
                <a:gridCol w="604800">
                  <a:extLst>
                    <a:ext uri="{9D8B030D-6E8A-4147-A177-3AD203B41FA5}">
                      <a16:colId xmlns:a16="http://schemas.microsoft.com/office/drawing/2014/main" val="517869040"/>
                    </a:ext>
                  </a:extLst>
                </a:gridCol>
                <a:gridCol w="604800">
                  <a:extLst>
                    <a:ext uri="{9D8B030D-6E8A-4147-A177-3AD203B41FA5}">
                      <a16:colId xmlns:a16="http://schemas.microsoft.com/office/drawing/2014/main" val="3742357573"/>
                    </a:ext>
                  </a:extLst>
                </a:gridCol>
              </a:tblGrid>
              <a:tr h="610988">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30463755"/>
                  </a:ext>
                </a:extLst>
              </a:tr>
              <a:tr h="610988">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39742530"/>
                  </a:ext>
                </a:extLst>
              </a:tr>
              <a:tr h="610988">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98550798"/>
                  </a:ext>
                </a:extLst>
              </a:tr>
              <a:tr h="610988">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20794045"/>
                  </a:ext>
                </a:extLst>
              </a:tr>
              <a:tr h="580049">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1286747"/>
                  </a:ext>
                </a:extLst>
              </a:tr>
            </a:tbl>
          </a:graphicData>
        </a:graphic>
      </p:graphicFrame>
      <p:sp>
        <p:nvSpPr>
          <p:cNvPr id="3" name="テキスト ボックス 2">
            <a:extLst>
              <a:ext uri="{FF2B5EF4-FFF2-40B4-BE49-F238E27FC236}">
                <a16:creationId xmlns:a16="http://schemas.microsoft.com/office/drawing/2014/main" id="{E2369304-8A21-4392-8BC1-B57BCF2B7CD6}"/>
              </a:ext>
            </a:extLst>
          </p:cNvPr>
          <p:cNvSpPr txBox="1"/>
          <p:nvPr/>
        </p:nvSpPr>
        <p:spPr>
          <a:xfrm>
            <a:off x="1136341" y="612559"/>
            <a:ext cx="4572001" cy="492443"/>
          </a:xfrm>
          <a:prstGeom prst="rect">
            <a:avLst/>
          </a:prstGeom>
          <a:noFill/>
        </p:spPr>
        <p:txBody>
          <a:bodyPr wrap="square" rtlCol="0">
            <a:spAutoFit/>
          </a:bodyPr>
          <a:lstStyle/>
          <a:p>
            <a:r>
              <a:rPr kumimoji="1" lang="ja-JP" altLang="en-US" sz="2600" dirty="0"/>
              <a:t>同様の作業を全マスに行う</a:t>
            </a:r>
          </a:p>
        </p:txBody>
      </p:sp>
      <p:sp>
        <p:nvSpPr>
          <p:cNvPr id="4" name="矢印: 右 3">
            <a:extLst>
              <a:ext uri="{FF2B5EF4-FFF2-40B4-BE49-F238E27FC236}">
                <a16:creationId xmlns:a16="http://schemas.microsoft.com/office/drawing/2014/main" id="{8713B520-3D97-4F4A-99F3-A235C9AF4244}"/>
              </a:ext>
            </a:extLst>
          </p:cNvPr>
          <p:cNvSpPr/>
          <p:nvPr/>
        </p:nvSpPr>
        <p:spPr>
          <a:xfrm>
            <a:off x="5416858" y="2627790"/>
            <a:ext cx="1358283" cy="80121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graphicFrame>
        <p:nvGraphicFramePr>
          <p:cNvPr id="5" name="表 4">
            <a:extLst>
              <a:ext uri="{FF2B5EF4-FFF2-40B4-BE49-F238E27FC236}">
                <a16:creationId xmlns:a16="http://schemas.microsoft.com/office/drawing/2014/main" id="{29311705-C62C-4B3A-A04A-ADBFDC2F0607}"/>
              </a:ext>
            </a:extLst>
          </p:cNvPr>
          <p:cNvGraphicFramePr>
            <a:graphicFrameLocks noGrp="1"/>
          </p:cNvGraphicFramePr>
          <p:nvPr>
            <p:extLst>
              <p:ext uri="{D42A27DB-BD31-4B8C-83A1-F6EECF244321}">
                <p14:modId xmlns:p14="http://schemas.microsoft.com/office/powerpoint/2010/main" val="2657963805"/>
              </p:ext>
            </p:extLst>
          </p:nvPr>
        </p:nvGraphicFramePr>
        <p:xfrm>
          <a:off x="7810212" y="2111913"/>
          <a:ext cx="1814400" cy="1832964"/>
        </p:xfrm>
        <a:graphic>
          <a:graphicData uri="http://schemas.openxmlformats.org/drawingml/2006/table">
            <a:tbl>
              <a:tblPr firstRow="1" bandRow="1">
                <a:tableStyleId>{5C22544A-7EE6-4342-B048-85BDC9FD1C3A}</a:tableStyleId>
              </a:tblPr>
              <a:tblGrid>
                <a:gridCol w="604800">
                  <a:extLst>
                    <a:ext uri="{9D8B030D-6E8A-4147-A177-3AD203B41FA5}">
                      <a16:colId xmlns:a16="http://schemas.microsoft.com/office/drawing/2014/main" val="1824366740"/>
                    </a:ext>
                  </a:extLst>
                </a:gridCol>
                <a:gridCol w="604800">
                  <a:extLst>
                    <a:ext uri="{9D8B030D-6E8A-4147-A177-3AD203B41FA5}">
                      <a16:colId xmlns:a16="http://schemas.microsoft.com/office/drawing/2014/main" val="2192852340"/>
                    </a:ext>
                  </a:extLst>
                </a:gridCol>
                <a:gridCol w="604800">
                  <a:extLst>
                    <a:ext uri="{9D8B030D-6E8A-4147-A177-3AD203B41FA5}">
                      <a16:colId xmlns:a16="http://schemas.microsoft.com/office/drawing/2014/main" val="4030321190"/>
                    </a:ext>
                  </a:extLst>
                </a:gridCol>
              </a:tblGrid>
              <a:tr h="610988">
                <a:tc>
                  <a:txBody>
                    <a:bodyPr/>
                    <a:lstStyle/>
                    <a:p>
                      <a:pPr algn="ctr"/>
                      <a:r>
                        <a:rPr kumimoji="1" lang="en-US" altLang="ja-JP" b="0" dirty="0">
                          <a:solidFill>
                            <a:sysClr val="windowText" lastClr="000000"/>
                          </a:solidFill>
                          <a:latin typeface="Cambria Math" panose="02040503050406030204" pitchFamily="18" charset="0"/>
                        </a:rPr>
                        <a:t>6</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kumimoji="1" lang="en-US" altLang="ja-JP" b="0" dirty="0">
                          <a:solidFill>
                            <a:sysClr val="windowText" lastClr="000000"/>
                          </a:solidFill>
                          <a:latin typeface="Cambria Math" panose="02040503050406030204" pitchFamily="18" charset="0"/>
                        </a:rPr>
                        <a:t>3</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kumimoji="1" lang="en-US" altLang="ja-JP" b="0" dirty="0">
                          <a:solidFill>
                            <a:sysClr val="windowText" lastClr="000000"/>
                          </a:solidFill>
                          <a:latin typeface="Cambria Math" panose="02040503050406030204" pitchFamily="18" charset="0"/>
                        </a:rPr>
                        <a:t>3</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814134850"/>
                  </a:ext>
                </a:extLst>
              </a:tr>
              <a:tr h="610988">
                <a:tc>
                  <a:txBody>
                    <a:bodyPr/>
                    <a:lstStyle/>
                    <a:p>
                      <a:pPr algn="ctr"/>
                      <a:r>
                        <a:rPr kumimoji="1" lang="en-US" altLang="ja-JP" b="0" dirty="0">
                          <a:solidFill>
                            <a:sysClr val="windowText" lastClr="000000"/>
                          </a:solidFill>
                          <a:latin typeface="Cambria Math" panose="02040503050406030204" pitchFamily="18" charset="0"/>
                        </a:rPr>
                        <a:t>4</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kumimoji="1" lang="en-US" altLang="ja-JP" b="0" dirty="0">
                          <a:solidFill>
                            <a:sysClr val="windowText" lastClr="000000"/>
                          </a:solidFill>
                          <a:latin typeface="Cambria Math" panose="02040503050406030204" pitchFamily="18" charset="0"/>
                        </a:rPr>
                        <a:t>2</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en-US" altLang="ja-JP" b="0" dirty="0">
                          <a:solidFill>
                            <a:sysClr val="windowText" lastClr="000000"/>
                          </a:solidFill>
                          <a:latin typeface="Cambria Math" panose="02040503050406030204" pitchFamily="18" charset="0"/>
                        </a:rPr>
                        <a:t>3</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785240183"/>
                  </a:ext>
                </a:extLst>
              </a:tr>
              <a:tr h="610988">
                <a:tc>
                  <a:txBody>
                    <a:bodyPr/>
                    <a:lstStyle/>
                    <a:p>
                      <a:pPr algn="ctr"/>
                      <a:r>
                        <a:rPr kumimoji="1" lang="en-US" altLang="ja-JP" b="0" dirty="0">
                          <a:solidFill>
                            <a:sysClr val="windowText" lastClr="000000"/>
                          </a:solidFill>
                          <a:latin typeface="Cambria Math" panose="02040503050406030204" pitchFamily="18" charset="0"/>
                        </a:rPr>
                        <a:t>4</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kumimoji="1" lang="en-US" altLang="ja-JP" b="0" dirty="0">
                          <a:solidFill>
                            <a:sysClr val="windowText" lastClr="000000"/>
                          </a:solidFill>
                          <a:latin typeface="Cambria Math" panose="02040503050406030204" pitchFamily="18" charset="0"/>
                        </a:rPr>
                        <a:t>3</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kumimoji="1" lang="en-US" altLang="ja-JP" b="0" dirty="0">
                          <a:solidFill>
                            <a:sysClr val="windowText" lastClr="000000"/>
                          </a:solidFill>
                          <a:latin typeface="Cambria Math" panose="02040503050406030204" pitchFamily="18" charset="0"/>
                        </a:rPr>
                        <a:t>3</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766672388"/>
                  </a:ext>
                </a:extLst>
              </a:tr>
            </a:tbl>
          </a:graphicData>
        </a:graphic>
      </p:graphicFrame>
      <p:sp>
        <p:nvSpPr>
          <p:cNvPr id="6" name="テキスト ボックス 5">
            <a:extLst>
              <a:ext uri="{FF2B5EF4-FFF2-40B4-BE49-F238E27FC236}">
                <a16:creationId xmlns:a16="http://schemas.microsoft.com/office/drawing/2014/main" id="{37414000-B4B1-4C4C-9434-60D71B1F39B1}"/>
              </a:ext>
            </a:extLst>
          </p:cNvPr>
          <p:cNvSpPr txBox="1"/>
          <p:nvPr/>
        </p:nvSpPr>
        <p:spPr>
          <a:xfrm>
            <a:off x="478529" y="5052484"/>
            <a:ext cx="11234939" cy="492443"/>
          </a:xfrm>
          <a:prstGeom prst="rect">
            <a:avLst/>
          </a:prstGeom>
          <a:noFill/>
        </p:spPr>
        <p:txBody>
          <a:bodyPr wrap="square" rtlCol="0">
            <a:spAutoFit/>
          </a:bodyPr>
          <a:lstStyle/>
          <a:p>
            <a:pPr algn="ctr"/>
            <a:r>
              <a:rPr kumimoji="1" lang="ja-JP" altLang="en-US" sz="2600" dirty="0"/>
              <a:t>この演算を</a:t>
            </a:r>
            <a:r>
              <a:rPr kumimoji="1" lang="ja-JP" altLang="en-US" sz="2600" u="sng" dirty="0"/>
              <a:t>畳み込み演算</a:t>
            </a:r>
            <a:r>
              <a:rPr kumimoji="1" lang="ja-JP" altLang="en-US" sz="2600" dirty="0"/>
              <a:t>といい、この演算を行う層を</a:t>
            </a:r>
            <a:r>
              <a:rPr kumimoji="1" lang="ja-JP" altLang="en-US" sz="2600" u="sng" dirty="0"/>
              <a:t>畳み込み層</a:t>
            </a:r>
            <a:r>
              <a:rPr kumimoji="1" lang="ja-JP" altLang="en-US" sz="2600" dirty="0"/>
              <a:t>と呼ぶ</a:t>
            </a:r>
          </a:p>
        </p:txBody>
      </p:sp>
      <p:sp>
        <p:nvSpPr>
          <p:cNvPr id="9" name="テキスト ボックス 8">
            <a:extLst>
              <a:ext uri="{FF2B5EF4-FFF2-40B4-BE49-F238E27FC236}">
                <a16:creationId xmlns:a16="http://schemas.microsoft.com/office/drawing/2014/main" id="{F7E90D3A-14B9-4BD9-AD6C-3E822A24F463}"/>
              </a:ext>
            </a:extLst>
          </p:cNvPr>
          <p:cNvSpPr txBox="1"/>
          <p:nvPr/>
        </p:nvSpPr>
        <p:spPr>
          <a:xfrm>
            <a:off x="6387586" y="5800027"/>
            <a:ext cx="5804414" cy="492443"/>
          </a:xfrm>
          <a:prstGeom prst="rect">
            <a:avLst/>
          </a:prstGeom>
          <a:noFill/>
        </p:spPr>
        <p:txBody>
          <a:bodyPr wrap="square" rtlCol="0">
            <a:spAutoFit/>
          </a:bodyPr>
          <a:lstStyle/>
          <a:p>
            <a:r>
              <a:rPr kumimoji="1" lang="ja-JP" altLang="en-US" sz="2600" dirty="0"/>
              <a:t>→評価する画像サイズが小さくなる</a:t>
            </a:r>
          </a:p>
        </p:txBody>
      </p:sp>
    </p:spTree>
    <p:extLst>
      <p:ext uri="{BB962C8B-B14F-4D97-AF65-F5344CB8AC3E}">
        <p14:creationId xmlns:p14="http://schemas.microsoft.com/office/powerpoint/2010/main" val="38849924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矢印: 右 5">
            <a:extLst>
              <a:ext uri="{FF2B5EF4-FFF2-40B4-BE49-F238E27FC236}">
                <a16:creationId xmlns:a16="http://schemas.microsoft.com/office/drawing/2014/main" id="{C2706EEC-8F5D-4D8D-884B-CE34EA70AFD2}"/>
              </a:ext>
            </a:extLst>
          </p:cNvPr>
          <p:cNvSpPr/>
          <p:nvPr/>
        </p:nvSpPr>
        <p:spPr>
          <a:xfrm>
            <a:off x="7471297" y="2216210"/>
            <a:ext cx="929061" cy="80121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graphicFrame>
        <p:nvGraphicFramePr>
          <p:cNvPr id="12" name="表 12">
            <a:extLst>
              <a:ext uri="{FF2B5EF4-FFF2-40B4-BE49-F238E27FC236}">
                <a16:creationId xmlns:a16="http://schemas.microsoft.com/office/drawing/2014/main" id="{EE18CECC-03CB-4BD7-82B7-7B9344ABFB71}"/>
              </a:ext>
            </a:extLst>
          </p:cNvPr>
          <p:cNvGraphicFramePr>
            <a:graphicFrameLocks noGrp="1"/>
          </p:cNvGraphicFramePr>
          <p:nvPr>
            <p:extLst>
              <p:ext uri="{D42A27DB-BD31-4B8C-83A1-F6EECF244321}">
                <p14:modId xmlns:p14="http://schemas.microsoft.com/office/powerpoint/2010/main" val="2631939596"/>
              </p:ext>
            </p:extLst>
          </p:nvPr>
        </p:nvGraphicFramePr>
        <p:xfrm>
          <a:off x="684711" y="722858"/>
          <a:ext cx="3951416" cy="3884650"/>
        </p:xfrm>
        <a:graphic>
          <a:graphicData uri="http://schemas.openxmlformats.org/drawingml/2006/table">
            <a:tbl>
              <a:tblPr firstRow="1" bandRow="1">
                <a:tableStyleId>{2D5ABB26-0587-4C30-8999-92F81FD0307C}</a:tableStyleId>
              </a:tblPr>
              <a:tblGrid>
                <a:gridCol w="564488">
                  <a:extLst>
                    <a:ext uri="{9D8B030D-6E8A-4147-A177-3AD203B41FA5}">
                      <a16:colId xmlns:a16="http://schemas.microsoft.com/office/drawing/2014/main" val="2349646424"/>
                    </a:ext>
                  </a:extLst>
                </a:gridCol>
                <a:gridCol w="564488">
                  <a:extLst>
                    <a:ext uri="{9D8B030D-6E8A-4147-A177-3AD203B41FA5}">
                      <a16:colId xmlns:a16="http://schemas.microsoft.com/office/drawing/2014/main" val="932527355"/>
                    </a:ext>
                  </a:extLst>
                </a:gridCol>
                <a:gridCol w="564488">
                  <a:extLst>
                    <a:ext uri="{9D8B030D-6E8A-4147-A177-3AD203B41FA5}">
                      <a16:colId xmlns:a16="http://schemas.microsoft.com/office/drawing/2014/main" val="4207844194"/>
                    </a:ext>
                  </a:extLst>
                </a:gridCol>
                <a:gridCol w="564488">
                  <a:extLst>
                    <a:ext uri="{9D8B030D-6E8A-4147-A177-3AD203B41FA5}">
                      <a16:colId xmlns:a16="http://schemas.microsoft.com/office/drawing/2014/main" val="2219780548"/>
                    </a:ext>
                  </a:extLst>
                </a:gridCol>
                <a:gridCol w="564488">
                  <a:extLst>
                    <a:ext uri="{9D8B030D-6E8A-4147-A177-3AD203B41FA5}">
                      <a16:colId xmlns:a16="http://schemas.microsoft.com/office/drawing/2014/main" val="4234133183"/>
                    </a:ext>
                  </a:extLst>
                </a:gridCol>
                <a:gridCol w="564488">
                  <a:extLst>
                    <a:ext uri="{9D8B030D-6E8A-4147-A177-3AD203B41FA5}">
                      <a16:colId xmlns:a16="http://schemas.microsoft.com/office/drawing/2014/main" val="2594155176"/>
                    </a:ext>
                  </a:extLst>
                </a:gridCol>
                <a:gridCol w="564488">
                  <a:extLst>
                    <a:ext uri="{9D8B030D-6E8A-4147-A177-3AD203B41FA5}">
                      <a16:colId xmlns:a16="http://schemas.microsoft.com/office/drawing/2014/main" val="4009986155"/>
                    </a:ext>
                  </a:extLst>
                </a:gridCol>
              </a:tblGrid>
              <a:tr h="554950">
                <a:tc>
                  <a:txBody>
                    <a:bodyPr/>
                    <a:lstStyle/>
                    <a:p>
                      <a:pPr algn="ctr"/>
                      <a:r>
                        <a:rPr kumimoji="1" lang="en-US" altLang="ja-JP" dirty="0">
                          <a:solidFill>
                            <a:sysClr val="windowText" lastClr="000000"/>
                          </a:solidFill>
                          <a:latin typeface="Cambria Math" panose="02040503050406030204" pitchFamily="18" charset="0"/>
                        </a:rPr>
                        <a:t>0</a:t>
                      </a:r>
                      <a:endParaRPr kumimoji="1" lang="ja-JP" altLang="en-US"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dirty="0">
                          <a:solidFill>
                            <a:sysClr val="windowText" lastClr="000000"/>
                          </a:solidFill>
                          <a:latin typeface="Cambria Math" panose="02040503050406030204" pitchFamily="18" charset="0"/>
                        </a:rPr>
                        <a:t>0</a:t>
                      </a:r>
                      <a:endParaRPr kumimoji="1" lang="ja-JP" altLang="en-US" dirty="0">
                        <a:solidFill>
                          <a:sysClr val="windowText" lastClr="000000"/>
                        </a:solidFill>
                        <a:latin typeface="Cambria Math" panose="02040503050406030204" pitchFamily="18" charset="0"/>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solidFill>
                            <a:sysClr val="windowText" lastClr="000000"/>
                          </a:solidFill>
                          <a:latin typeface="Cambria Math" panose="02040503050406030204" pitchFamily="18" charset="0"/>
                        </a:rPr>
                        <a:t>0</a:t>
                      </a:r>
                      <a:endParaRPr kumimoji="1" lang="ja-JP" altLang="en-US" dirty="0">
                        <a:solidFill>
                          <a:sysClr val="windowText" lastClr="000000"/>
                        </a:solidFill>
                        <a:latin typeface="Cambria Math" panose="02040503050406030204" pitchFamily="18" charset="0"/>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solidFill>
                            <a:sysClr val="windowText" lastClr="000000"/>
                          </a:solidFill>
                          <a:latin typeface="Cambria Math" panose="02040503050406030204" pitchFamily="18" charset="0"/>
                        </a:rPr>
                        <a:t>0</a:t>
                      </a:r>
                      <a:endParaRPr kumimoji="1" lang="ja-JP" altLang="en-US" dirty="0">
                        <a:solidFill>
                          <a:sysClr val="windowText" lastClr="000000"/>
                        </a:solidFill>
                        <a:latin typeface="Cambria Math" panose="02040503050406030204" pitchFamily="18" charset="0"/>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solidFill>
                            <a:sysClr val="windowText" lastClr="000000"/>
                          </a:solidFill>
                          <a:latin typeface="Cambria Math" panose="02040503050406030204" pitchFamily="18" charset="0"/>
                        </a:rPr>
                        <a:t>0</a:t>
                      </a:r>
                      <a:endParaRPr kumimoji="1" lang="ja-JP" altLang="en-US" dirty="0">
                        <a:solidFill>
                          <a:sysClr val="windowText" lastClr="000000"/>
                        </a:solidFill>
                        <a:latin typeface="Cambria Math" panose="02040503050406030204" pitchFamily="18" charset="0"/>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solidFill>
                            <a:sysClr val="windowText" lastClr="000000"/>
                          </a:solidFill>
                          <a:latin typeface="Cambria Math" panose="02040503050406030204" pitchFamily="18" charset="0"/>
                        </a:rPr>
                        <a:t>0</a:t>
                      </a:r>
                      <a:endParaRPr kumimoji="1" lang="ja-JP" altLang="en-US" dirty="0">
                        <a:solidFill>
                          <a:sysClr val="windowText" lastClr="000000"/>
                        </a:solidFill>
                        <a:latin typeface="Cambria Math" panose="02040503050406030204" pitchFamily="18" charset="0"/>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solidFill>
                            <a:sysClr val="windowText" lastClr="000000"/>
                          </a:solidFill>
                          <a:latin typeface="Cambria Math" panose="02040503050406030204" pitchFamily="18" charset="0"/>
                        </a:rPr>
                        <a:t>0</a:t>
                      </a:r>
                      <a:endParaRPr kumimoji="1" lang="ja-JP" altLang="en-US"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2578940"/>
                  </a:ext>
                </a:extLst>
              </a:tr>
              <a:tr h="554950">
                <a:tc>
                  <a:txBody>
                    <a:bodyPr/>
                    <a:lstStyle/>
                    <a:p>
                      <a:pPr algn="ctr"/>
                      <a:r>
                        <a:rPr kumimoji="1" lang="en-US" altLang="ja-JP" dirty="0">
                          <a:solidFill>
                            <a:sysClr val="windowText" lastClr="000000"/>
                          </a:solidFill>
                          <a:latin typeface="Cambria Math" panose="02040503050406030204" pitchFamily="18" charset="0"/>
                        </a:rPr>
                        <a:t>0</a:t>
                      </a:r>
                      <a:endParaRPr kumimoji="1" lang="ja-JP" altLang="en-US"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dirty="0">
                          <a:latin typeface="Cambria Math" panose="02040503050406030204" pitchFamily="18" charset="0"/>
                          <a:ea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82035262"/>
                  </a:ext>
                </a:extLst>
              </a:tr>
              <a:tr h="554950">
                <a:tc>
                  <a:txBody>
                    <a:bodyPr/>
                    <a:lstStyle/>
                    <a:p>
                      <a:pPr algn="ctr"/>
                      <a:r>
                        <a:rPr kumimoji="1" lang="en-US" altLang="ja-JP" dirty="0">
                          <a:solidFill>
                            <a:sysClr val="windowText" lastClr="000000"/>
                          </a:solidFill>
                          <a:latin typeface="Cambria Math" panose="02040503050406030204" pitchFamily="18" charset="0"/>
                        </a:rPr>
                        <a:t>0</a:t>
                      </a:r>
                      <a:endParaRPr kumimoji="1" lang="ja-JP" altLang="en-US"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dirty="0">
                          <a:latin typeface="Cambria Math" panose="02040503050406030204" pitchFamily="18" charset="0"/>
                          <a:ea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2680249"/>
                  </a:ext>
                </a:extLst>
              </a:tr>
              <a:tr h="554950">
                <a:tc>
                  <a:txBody>
                    <a:bodyPr/>
                    <a:lstStyle/>
                    <a:p>
                      <a:pPr algn="ctr"/>
                      <a:r>
                        <a:rPr kumimoji="1" lang="en-US" altLang="ja-JP" dirty="0">
                          <a:solidFill>
                            <a:sysClr val="windowText" lastClr="000000"/>
                          </a:solidFill>
                          <a:latin typeface="Cambria Math" panose="02040503050406030204" pitchFamily="18" charset="0"/>
                        </a:rPr>
                        <a:t>0</a:t>
                      </a:r>
                      <a:endParaRPr kumimoji="1" lang="ja-JP" altLang="en-US"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dirty="0">
                          <a:latin typeface="Cambria Math" panose="02040503050406030204" pitchFamily="18" charset="0"/>
                          <a:ea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903049"/>
                  </a:ext>
                </a:extLst>
              </a:tr>
              <a:tr h="554950">
                <a:tc>
                  <a:txBody>
                    <a:bodyPr/>
                    <a:lstStyle/>
                    <a:p>
                      <a:pPr algn="ctr"/>
                      <a:r>
                        <a:rPr kumimoji="1" lang="en-US" altLang="ja-JP" dirty="0">
                          <a:solidFill>
                            <a:sysClr val="windowText" lastClr="000000"/>
                          </a:solidFill>
                          <a:latin typeface="Cambria Math" panose="02040503050406030204" pitchFamily="18" charset="0"/>
                        </a:rPr>
                        <a:t>0</a:t>
                      </a:r>
                      <a:endParaRPr kumimoji="1" lang="ja-JP" altLang="en-US"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9295293"/>
                  </a:ext>
                </a:extLst>
              </a:tr>
              <a:tr h="554950">
                <a:tc>
                  <a:txBody>
                    <a:bodyPr/>
                    <a:lstStyle/>
                    <a:p>
                      <a:pPr algn="ctr"/>
                      <a:r>
                        <a:rPr kumimoji="1" lang="en-US" altLang="ja-JP" dirty="0">
                          <a:solidFill>
                            <a:sysClr val="windowText" lastClr="000000"/>
                          </a:solidFill>
                          <a:latin typeface="Cambria Math" panose="02040503050406030204" pitchFamily="18" charset="0"/>
                        </a:rPr>
                        <a:t>0</a:t>
                      </a:r>
                      <a:endParaRPr kumimoji="1" lang="ja-JP" altLang="en-US"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dirty="0">
                          <a:latin typeface="Cambria Math" panose="02040503050406030204" pitchFamily="18" charset="0"/>
                          <a:ea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7978787"/>
                  </a:ext>
                </a:extLst>
              </a:tr>
              <a:tr h="554950">
                <a:tc>
                  <a:txBody>
                    <a:bodyPr/>
                    <a:lstStyle/>
                    <a:p>
                      <a:pPr algn="ctr"/>
                      <a:r>
                        <a:rPr kumimoji="1" lang="en-US" altLang="ja-JP" dirty="0">
                          <a:solidFill>
                            <a:sysClr val="windowText" lastClr="000000"/>
                          </a:solidFill>
                          <a:latin typeface="Cambria Math" panose="02040503050406030204" pitchFamily="18" charset="0"/>
                        </a:rPr>
                        <a:t>0</a:t>
                      </a:r>
                      <a:endParaRPr kumimoji="1" lang="ja-JP" altLang="en-US"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dirty="0">
                          <a:latin typeface="Cambria Math" panose="02040503050406030204" pitchFamily="18" charset="0"/>
                          <a:ea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dirty="0">
                          <a:latin typeface="Cambria Math" panose="02040503050406030204" pitchFamily="18" charset="0"/>
                          <a:ea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dirty="0">
                          <a:latin typeface="Cambria Math" panose="02040503050406030204" pitchFamily="18" charset="0"/>
                          <a:ea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dirty="0">
                          <a:latin typeface="Cambria Math" panose="02040503050406030204" pitchFamily="18" charset="0"/>
                          <a:ea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dirty="0">
                          <a:latin typeface="Cambria Math" panose="02040503050406030204" pitchFamily="18" charset="0"/>
                          <a:ea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dirty="0">
                          <a:latin typeface="Cambria Math" panose="02040503050406030204" pitchFamily="18" charset="0"/>
                          <a:ea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2989068"/>
                  </a:ext>
                </a:extLst>
              </a:tr>
            </a:tbl>
          </a:graphicData>
        </a:graphic>
      </p:graphicFrame>
      <p:graphicFrame>
        <p:nvGraphicFramePr>
          <p:cNvPr id="19" name="表 2">
            <a:extLst>
              <a:ext uri="{FF2B5EF4-FFF2-40B4-BE49-F238E27FC236}">
                <a16:creationId xmlns:a16="http://schemas.microsoft.com/office/drawing/2014/main" id="{7A6DE394-BE5B-4EA7-8474-3AB6E7ABAA8F}"/>
              </a:ext>
            </a:extLst>
          </p:cNvPr>
          <p:cNvGraphicFramePr>
            <a:graphicFrameLocks noGrp="1"/>
          </p:cNvGraphicFramePr>
          <p:nvPr>
            <p:extLst>
              <p:ext uri="{D42A27DB-BD31-4B8C-83A1-F6EECF244321}">
                <p14:modId xmlns:p14="http://schemas.microsoft.com/office/powerpoint/2010/main" val="2499290470"/>
              </p:ext>
            </p:extLst>
          </p:nvPr>
        </p:nvGraphicFramePr>
        <p:xfrm>
          <a:off x="8839192" y="1221279"/>
          <a:ext cx="2802565" cy="2791079"/>
        </p:xfrm>
        <a:graphic>
          <a:graphicData uri="http://schemas.openxmlformats.org/drawingml/2006/table">
            <a:tbl>
              <a:tblPr firstRow="1" bandRow="1">
                <a:tableStyleId>{5C22544A-7EE6-4342-B048-85BDC9FD1C3A}</a:tableStyleId>
              </a:tblPr>
              <a:tblGrid>
                <a:gridCol w="560513">
                  <a:extLst>
                    <a:ext uri="{9D8B030D-6E8A-4147-A177-3AD203B41FA5}">
                      <a16:colId xmlns:a16="http://schemas.microsoft.com/office/drawing/2014/main" val="2635838025"/>
                    </a:ext>
                  </a:extLst>
                </a:gridCol>
                <a:gridCol w="528659">
                  <a:extLst>
                    <a:ext uri="{9D8B030D-6E8A-4147-A177-3AD203B41FA5}">
                      <a16:colId xmlns:a16="http://schemas.microsoft.com/office/drawing/2014/main" val="904844076"/>
                    </a:ext>
                  </a:extLst>
                </a:gridCol>
                <a:gridCol w="592367">
                  <a:extLst>
                    <a:ext uri="{9D8B030D-6E8A-4147-A177-3AD203B41FA5}">
                      <a16:colId xmlns:a16="http://schemas.microsoft.com/office/drawing/2014/main" val="1337182725"/>
                    </a:ext>
                  </a:extLst>
                </a:gridCol>
                <a:gridCol w="560513">
                  <a:extLst>
                    <a:ext uri="{9D8B030D-6E8A-4147-A177-3AD203B41FA5}">
                      <a16:colId xmlns:a16="http://schemas.microsoft.com/office/drawing/2014/main" val="2946846273"/>
                    </a:ext>
                  </a:extLst>
                </a:gridCol>
                <a:gridCol w="560513">
                  <a:extLst>
                    <a:ext uri="{9D8B030D-6E8A-4147-A177-3AD203B41FA5}">
                      <a16:colId xmlns:a16="http://schemas.microsoft.com/office/drawing/2014/main" val="3859703395"/>
                    </a:ext>
                  </a:extLst>
                </a:gridCol>
              </a:tblGrid>
              <a:tr h="563927">
                <a:tc>
                  <a:txBody>
                    <a:bodyPr/>
                    <a:lstStyle/>
                    <a:p>
                      <a:pPr algn="ctr"/>
                      <a:r>
                        <a:rPr kumimoji="1" lang="en-US" altLang="ja-JP" b="0" dirty="0">
                          <a:solidFill>
                            <a:sysClr val="windowText" lastClr="000000"/>
                          </a:solidFill>
                          <a:latin typeface="Cambria Math" panose="02040503050406030204" pitchFamily="18" charset="0"/>
                        </a:rPr>
                        <a:t>2</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4</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2</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2</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2</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02528646"/>
                  </a:ext>
                </a:extLst>
              </a:tr>
              <a:tr h="563927">
                <a:tc>
                  <a:txBody>
                    <a:bodyPr/>
                    <a:lstStyle/>
                    <a:p>
                      <a:pPr algn="ctr"/>
                      <a:r>
                        <a:rPr kumimoji="1" lang="en-US" altLang="ja-JP" b="0" dirty="0">
                          <a:solidFill>
                            <a:sysClr val="windowText" lastClr="000000"/>
                          </a:solidFill>
                          <a:latin typeface="Cambria Math" panose="02040503050406030204" pitchFamily="18" charset="0"/>
                        </a:rPr>
                        <a:t>3</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kumimoji="1" lang="en-US" altLang="ja-JP" b="0" dirty="0">
                          <a:solidFill>
                            <a:sysClr val="windowText" lastClr="000000"/>
                          </a:solidFill>
                          <a:latin typeface="Cambria Math" panose="02040503050406030204" pitchFamily="18" charset="0"/>
                        </a:rPr>
                        <a:t>6</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kumimoji="1" lang="en-US" altLang="ja-JP" b="0" dirty="0">
                          <a:solidFill>
                            <a:sysClr val="windowText" lastClr="000000"/>
                          </a:solidFill>
                          <a:latin typeface="Cambria Math" panose="02040503050406030204" pitchFamily="18" charset="0"/>
                        </a:rPr>
                        <a:t>3</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kumimoji="1" lang="en-US" altLang="ja-JP" b="0" dirty="0">
                          <a:solidFill>
                            <a:sysClr val="windowText" lastClr="000000"/>
                          </a:solidFill>
                          <a:latin typeface="Cambria Math" panose="02040503050406030204" pitchFamily="18" charset="0"/>
                        </a:rPr>
                        <a:t>3</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3</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748557948"/>
                  </a:ext>
                </a:extLst>
              </a:tr>
              <a:tr h="563927">
                <a:tc>
                  <a:txBody>
                    <a:bodyPr/>
                    <a:lstStyle/>
                    <a:p>
                      <a:pPr algn="ctr"/>
                      <a:r>
                        <a:rPr kumimoji="1" lang="en-US" altLang="ja-JP" b="0" dirty="0">
                          <a:solidFill>
                            <a:sysClr val="windowText" lastClr="000000"/>
                          </a:solidFill>
                          <a:latin typeface="Cambria Math" panose="02040503050406030204" pitchFamily="18" charset="0"/>
                        </a:rPr>
                        <a:t>2</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en-US" altLang="ja-JP" b="0" dirty="0">
                          <a:solidFill>
                            <a:sysClr val="windowText" lastClr="000000"/>
                          </a:solidFill>
                          <a:latin typeface="Cambria Math" panose="02040503050406030204" pitchFamily="18" charset="0"/>
                        </a:rPr>
                        <a:t>4</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kumimoji="1" lang="en-US" altLang="ja-JP" b="0" dirty="0">
                          <a:solidFill>
                            <a:sysClr val="windowText" lastClr="000000"/>
                          </a:solidFill>
                          <a:latin typeface="Cambria Math" panose="02040503050406030204" pitchFamily="18" charset="0"/>
                        </a:rPr>
                        <a:t>2</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en-US" altLang="ja-JP" b="0" dirty="0">
                          <a:solidFill>
                            <a:sysClr val="windowText" lastClr="000000"/>
                          </a:solidFill>
                          <a:latin typeface="Cambria Math" panose="02040503050406030204" pitchFamily="18" charset="0"/>
                        </a:rPr>
                        <a:t>3</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kumimoji="1" lang="en-US" altLang="ja-JP" b="0" dirty="0">
                          <a:solidFill>
                            <a:sysClr val="windowText" lastClr="000000"/>
                          </a:solidFill>
                          <a:latin typeface="Cambria Math" panose="02040503050406030204" pitchFamily="18" charset="0"/>
                        </a:rPr>
                        <a:t>3</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539712698"/>
                  </a:ext>
                </a:extLst>
              </a:tr>
              <a:tr h="563927">
                <a:tc>
                  <a:txBody>
                    <a:bodyPr/>
                    <a:lstStyle/>
                    <a:p>
                      <a:pPr algn="ctr"/>
                      <a:r>
                        <a:rPr kumimoji="1" lang="en-US" altLang="ja-JP" b="0" dirty="0">
                          <a:solidFill>
                            <a:sysClr val="windowText" lastClr="000000"/>
                          </a:solidFill>
                          <a:latin typeface="Cambria Math" panose="02040503050406030204" pitchFamily="18" charset="0"/>
                        </a:rPr>
                        <a:t>2</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en-US" altLang="ja-JP" b="0" dirty="0">
                          <a:solidFill>
                            <a:sysClr val="windowText" lastClr="000000"/>
                          </a:solidFill>
                          <a:latin typeface="Cambria Math" panose="02040503050406030204" pitchFamily="18" charset="0"/>
                        </a:rPr>
                        <a:t>4</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kumimoji="1" lang="en-US" altLang="ja-JP" b="0" dirty="0">
                          <a:solidFill>
                            <a:sysClr val="windowText" lastClr="000000"/>
                          </a:solidFill>
                          <a:latin typeface="Cambria Math" panose="02040503050406030204" pitchFamily="18" charset="0"/>
                        </a:rPr>
                        <a:t>3</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kumimoji="1" lang="en-US" altLang="ja-JP" b="0" dirty="0">
                          <a:solidFill>
                            <a:sysClr val="windowText" lastClr="000000"/>
                          </a:solidFill>
                          <a:latin typeface="Cambria Math" panose="02040503050406030204" pitchFamily="18" charset="0"/>
                        </a:rPr>
                        <a:t>3</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kumimoji="1" lang="en-US" altLang="ja-JP" b="0" dirty="0">
                          <a:solidFill>
                            <a:sysClr val="windowText" lastClr="000000"/>
                          </a:solidFill>
                          <a:latin typeface="Cambria Math" panose="02040503050406030204" pitchFamily="18" charset="0"/>
                        </a:rPr>
                        <a:t>2</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699020876"/>
                  </a:ext>
                </a:extLst>
              </a:tr>
              <a:tr h="535371">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2</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en-US" altLang="ja-JP" b="0" dirty="0">
                          <a:solidFill>
                            <a:sysClr val="windowText" lastClr="000000"/>
                          </a:solidFill>
                          <a:latin typeface="Cambria Math" panose="02040503050406030204" pitchFamily="18" charset="0"/>
                        </a:rPr>
                        <a:t>3</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kumimoji="1" lang="en-US" altLang="ja-JP" b="0" dirty="0">
                          <a:solidFill>
                            <a:sysClr val="windowText" lastClr="000000"/>
                          </a:solidFill>
                          <a:latin typeface="Cambria Math" panose="02040503050406030204" pitchFamily="18" charset="0"/>
                        </a:rPr>
                        <a:t>3</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94138291"/>
                  </a:ext>
                </a:extLst>
              </a:tr>
            </a:tbl>
          </a:graphicData>
        </a:graphic>
      </p:graphicFrame>
      <p:graphicFrame>
        <p:nvGraphicFramePr>
          <p:cNvPr id="22" name="表 3">
            <a:extLst>
              <a:ext uri="{FF2B5EF4-FFF2-40B4-BE49-F238E27FC236}">
                <a16:creationId xmlns:a16="http://schemas.microsoft.com/office/drawing/2014/main" id="{0F99BEE3-AA36-4A9F-B73B-0639920B6466}"/>
              </a:ext>
            </a:extLst>
          </p:cNvPr>
          <p:cNvGraphicFramePr>
            <a:graphicFrameLocks noGrp="1"/>
          </p:cNvGraphicFramePr>
          <p:nvPr>
            <p:extLst>
              <p:ext uri="{D42A27DB-BD31-4B8C-83A1-F6EECF244321}">
                <p14:modId xmlns:p14="http://schemas.microsoft.com/office/powerpoint/2010/main" val="4283042387"/>
              </p:ext>
            </p:extLst>
          </p:nvPr>
        </p:nvGraphicFramePr>
        <p:xfrm>
          <a:off x="5467616" y="1867142"/>
          <a:ext cx="1564848" cy="1499349"/>
        </p:xfrm>
        <a:graphic>
          <a:graphicData uri="http://schemas.openxmlformats.org/drawingml/2006/table">
            <a:tbl>
              <a:tblPr firstRow="1" bandRow="1">
                <a:tableStyleId>{5C22544A-7EE6-4342-B048-85BDC9FD1C3A}</a:tableStyleId>
              </a:tblPr>
              <a:tblGrid>
                <a:gridCol w="521616">
                  <a:extLst>
                    <a:ext uri="{9D8B030D-6E8A-4147-A177-3AD203B41FA5}">
                      <a16:colId xmlns:a16="http://schemas.microsoft.com/office/drawing/2014/main" val="1805015800"/>
                    </a:ext>
                  </a:extLst>
                </a:gridCol>
                <a:gridCol w="521616">
                  <a:extLst>
                    <a:ext uri="{9D8B030D-6E8A-4147-A177-3AD203B41FA5}">
                      <a16:colId xmlns:a16="http://schemas.microsoft.com/office/drawing/2014/main" val="1160253659"/>
                    </a:ext>
                  </a:extLst>
                </a:gridCol>
                <a:gridCol w="521616">
                  <a:extLst>
                    <a:ext uri="{9D8B030D-6E8A-4147-A177-3AD203B41FA5}">
                      <a16:colId xmlns:a16="http://schemas.microsoft.com/office/drawing/2014/main" val="189128113"/>
                    </a:ext>
                  </a:extLst>
                </a:gridCol>
              </a:tblGrid>
              <a:tr h="499783">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0</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66670105"/>
                  </a:ext>
                </a:extLst>
              </a:tr>
              <a:tr h="499783">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0</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67343009"/>
                  </a:ext>
                </a:extLst>
              </a:tr>
              <a:tr h="499783">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0</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13321583"/>
                  </a:ext>
                </a:extLst>
              </a:tr>
            </a:tbl>
          </a:graphicData>
        </a:graphic>
      </p:graphicFrame>
      <p:sp>
        <p:nvSpPr>
          <p:cNvPr id="23" name="テキスト ボックス 22">
            <a:extLst>
              <a:ext uri="{FF2B5EF4-FFF2-40B4-BE49-F238E27FC236}">
                <a16:creationId xmlns:a16="http://schemas.microsoft.com/office/drawing/2014/main" id="{39658D0C-1025-434B-A804-0FCE211F8833}"/>
              </a:ext>
            </a:extLst>
          </p:cNvPr>
          <p:cNvSpPr txBox="1"/>
          <p:nvPr/>
        </p:nvSpPr>
        <p:spPr>
          <a:xfrm>
            <a:off x="4857582" y="2324427"/>
            <a:ext cx="390617" cy="584775"/>
          </a:xfrm>
          <a:prstGeom prst="rect">
            <a:avLst/>
          </a:prstGeom>
          <a:noFill/>
        </p:spPr>
        <p:txBody>
          <a:bodyPr wrap="square" rtlCol="0">
            <a:spAutoFit/>
          </a:bodyPr>
          <a:lstStyle/>
          <a:p>
            <a:pPr algn="ctr"/>
            <a:r>
              <a:rPr kumimoji="1" lang="en-US" altLang="ja-JP" sz="3200" b="1" dirty="0"/>
              <a:t>×</a:t>
            </a:r>
            <a:endParaRPr kumimoji="1" lang="ja-JP" altLang="en-US" sz="3200" b="1" dirty="0"/>
          </a:p>
        </p:txBody>
      </p:sp>
      <p:sp>
        <p:nvSpPr>
          <p:cNvPr id="24" name="テキスト ボックス 23">
            <a:extLst>
              <a:ext uri="{FF2B5EF4-FFF2-40B4-BE49-F238E27FC236}">
                <a16:creationId xmlns:a16="http://schemas.microsoft.com/office/drawing/2014/main" id="{1CE17F40-0D2F-4225-8F81-B5170CA258A2}"/>
              </a:ext>
            </a:extLst>
          </p:cNvPr>
          <p:cNvSpPr txBox="1"/>
          <p:nvPr/>
        </p:nvSpPr>
        <p:spPr>
          <a:xfrm>
            <a:off x="2015229" y="5242590"/>
            <a:ext cx="7990227" cy="830997"/>
          </a:xfrm>
          <a:prstGeom prst="rect">
            <a:avLst/>
          </a:prstGeom>
          <a:noFill/>
        </p:spPr>
        <p:txBody>
          <a:bodyPr wrap="square" rtlCol="0">
            <a:spAutoFit/>
          </a:bodyPr>
          <a:lstStyle/>
          <a:p>
            <a:r>
              <a:rPr lang="ja-JP" altLang="en-US" sz="2400" dirty="0"/>
              <a:t>上記のように、画像サイズをそのままに畳み込む手法を</a:t>
            </a:r>
            <a:r>
              <a:rPr lang="ja-JP" altLang="en-US" sz="2400" u="sng" dirty="0"/>
              <a:t>ゼロパッディング</a:t>
            </a:r>
            <a:r>
              <a:rPr lang="ja-JP" altLang="en-US" sz="2400" dirty="0"/>
              <a:t>と呼ぶ</a:t>
            </a:r>
            <a:endParaRPr kumimoji="1" lang="ja-JP" altLang="en-US" sz="2400" dirty="0"/>
          </a:p>
        </p:txBody>
      </p:sp>
      <p:sp>
        <p:nvSpPr>
          <p:cNvPr id="25" name="正方形/長方形 24">
            <a:extLst>
              <a:ext uri="{FF2B5EF4-FFF2-40B4-BE49-F238E27FC236}">
                <a16:creationId xmlns:a16="http://schemas.microsoft.com/office/drawing/2014/main" id="{36C4EDEA-BDCB-4D3E-A50A-86C1B23639D0}"/>
              </a:ext>
            </a:extLst>
          </p:cNvPr>
          <p:cNvSpPr/>
          <p:nvPr/>
        </p:nvSpPr>
        <p:spPr>
          <a:xfrm>
            <a:off x="9392575" y="1775534"/>
            <a:ext cx="1722268" cy="170528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5E9B7F0-11D6-4F37-870C-4A7DA3ACCF61}"/>
              </a:ext>
            </a:extLst>
          </p:cNvPr>
          <p:cNvSpPr/>
          <p:nvPr/>
        </p:nvSpPr>
        <p:spPr>
          <a:xfrm>
            <a:off x="686680" y="722858"/>
            <a:ext cx="1786269" cy="180438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741C8E72-244C-41C5-90C9-9B72E3EF8E10}"/>
              </a:ext>
            </a:extLst>
          </p:cNvPr>
          <p:cNvSpPr/>
          <p:nvPr/>
        </p:nvSpPr>
        <p:spPr>
          <a:xfrm>
            <a:off x="2589773" y="1740672"/>
            <a:ext cx="644019" cy="25293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1" name="矢印: 右 10">
            <a:extLst>
              <a:ext uri="{FF2B5EF4-FFF2-40B4-BE49-F238E27FC236}">
                <a16:creationId xmlns:a16="http://schemas.microsoft.com/office/drawing/2014/main" id="{CDD8DC64-A608-4158-99C3-DC092F228873}"/>
              </a:ext>
            </a:extLst>
          </p:cNvPr>
          <p:cNvSpPr/>
          <p:nvPr/>
        </p:nvSpPr>
        <p:spPr>
          <a:xfrm rot="5400000">
            <a:off x="1490167" y="2823715"/>
            <a:ext cx="644019" cy="25293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4" name="テキスト ボックス 13">
            <a:extLst>
              <a:ext uri="{FF2B5EF4-FFF2-40B4-BE49-F238E27FC236}">
                <a16:creationId xmlns:a16="http://schemas.microsoft.com/office/drawing/2014/main" id="{DB103F9D-50CC-4C7A-BF3C-7177E2580D01}"/>
              </a:ext>
            </a:extLst>
          </p:cNvPr>
          <p:cNvSpPr txBox="1"/>
          <p:nvPr/>
        </p:nvSpPr>
        <p:spPr>
          <a:xfrm>
            <a:off x="4958797" y="1342380"/>
            <a:ext cx="2597078" cy="461665"/>
          </a:xfrm>
          <a:prstGeom prst="rect">
            <a:avLst/>
          </a:prstGeom>
          <a:noFill/>
        </p:spPr>
        <p:txBody>
          <a:bodyPr wrap="square" rtlCol="0">
            <a:spAutoFit/>
          </a:bodyPr>
          <a:lstStyle/>
          <a:p>
            <a:pPr algn="ctr"/>
            <a:r>
              <a:rPr kumimoji="1" lang="ja-JP" altLang="en-US" sz="2400" b="1" dirty="0"/>
              <a:t>フィルター</a:t>
            </a:r>
          </a:p>
        </p:txBody>
      </p:sp>
    </p:spTree>
    <p:extLst>
      <p:ext uri="{BB962C8B-B14F-4D97-AF65-F5344CB8AC3E}">
        <p14:creationId xmlns:p14="http://schemas.microsoft.com/office/powerpoint/2010/main" val="21013378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3D5AC0-C844-4686-9810-E47FCE5BD5B2}"/>
              </a:ext>
            </a:extLst>
          </p:cNvPr>
          <p:cNvSpPr>
            <a:spLocks noGrp="1"/>
          </p:cNvSpPr>
          <p:nvPr>
            <p:ph type="title"/>
          </p:nvPr>
        </p:nvSpPr>
        <p:spPr/>
        <p:txBody>
          <a:bodyPr/>
          <a:lstStyle/>
          <a:p>
            <a:r>
              <a:rPr kumimoji="1" lang="ja-JP" altLang="en-US" dirty="0"/>
              <a:t>プーリング層</a:t>
            </a:r>
            <a:r>
              <a:rPr kumimoji="1" lang="en-US" altLang="ja-JP" sz="4000" dirty="0">
                <a:latin typeface="BIZ UDPゴシック" panose="020B0400000000000000" pitchFamily="50" charset="-128"/>
                <a:ea typeface="BIZ UDPゴシック" panose="020B0400000000000000" pitchFamily="50" charset="-128"/>
              </a:rPr>
              <a:t>(Pooling Layer)</a:t>
            </a:r>
            <a:endParaRPr kumimoji="1" lang="ja-JP" altLang="en-US" dirty="0">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4FA99097-7393-4734-BCD0-41F66C2DC21E}"/>
              </a:ext>
            </a:extLst>
          </p:cNvPr>
          <p:cNvSpPr txBox="1"/>
          <p:nvPr/>
        </p:nvSpPr>
        <p:spPr>
          <a:xfrm>
            <a:off x="1191491" y="2456873"/>
            <a:ext cx="8950036" cy="492443"/>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600" dirty="0"/>
              <a:t>  畳み込み層では特徴量を抽出できる</a:t>
            </a:r>
          </a:p>
        </p:txBody>
      </p:sp>
      <p:sp>
        <p:nvSpPr>
          <p:cNvPr id="4" name="テキスト ボックス 3">
            <a:extLst>
              <a:ext uri="{FF2B5EF4-FFF2-40B4-BE49-F238E27FC236}">
                <a16:creationId xmlns:a16="http://schemas.microsoft.com/office/drawing/2014/main" id="{CDC7F1E6-4678-4F87-ABF8-784CDEA33ED8}"/>
              </a:ext>
            </a:extLst>
          </p:cNvPr>
          <p:cNvSpPr txBox="1"/>
          <p:nvPr/>
        </p:nvSpPr>
        <p:spPr>
          <a:xfrm>
            <a:off x="1182254" y="3730263"/>
            <a:ext cx="9023927" cy="892552"/>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600" dirty="0"/>
              <a:t>訓練データによっては特徴量の位置が違うため、</a:t>
            </a:r>
            <a:br>
              <a:rPr kumimoji="1" lang="en-US" altLang="ja-JP" sz="2600" dirty="0"/>
            </a:br>
            <a:r>
              <a:rPr kumimoji="1" lang="ja-JP" altLang="en-US" sz="2600" dirty="0"/>
              <a:t>畳み込みだけでは特徴量を完全に抽出しきれない</a:t>
            </a:r>
          </a:p>
        </p:txBody>
      </p:sp>
      <p:sp>
        <p:nvSpPr>
          <p:cNvPr id="5" name="テキスト ボックス 4">
            <a:extLst>
              <a:ext uri="{FF2B5EF4-FFF2-40B4-BE49-F238E27FC236}">
                <a16:creationId xmlns:a16="http://schemas.microsoft.com/office/drawing/2014/main" id="{E9019890-BB4E-4EF0-BF5C-94A6B73D5333}"/>
              </a:ext>
            </a:extLst>
          </p:cNvPr>
          <p:cNvSpPr txBox="1"/>
          <p:nvPr/>
        </p:nvSpPr>
        <p:spPr>
          <a:xfrm>
            <a:off x="1182254" y="5403763"/>
            <a:ext cx="9827491" cy="492443"/>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2600" dirty="0"/>
              <a:t>訓練データの特徴量のズレを抑える動作が必要→</a:t>
            </a:r>
            <a:r>
              <a:rPr kumimoji="1" lang="ja-JP" altLang="en-US" sz="2600" u="sng" dirty="0"/>
              <a:t>プーリング</a:t>
            </a:r>
          </a:p>
        </p:txBody>
      </p:sp>
      <p:sp>
        <p:nvSpPr>
          <p:cNvPr id="6" name="矢印: 下 5">
            <a:extLst>
              <a:ext uri="{FF2B5EF4-FFF2-40B4-BE49-F238E27FC236}">
                <a16:creationId xmlns:a16="http://schemas.microsoft.com/office/drawing/2014/main" id="{4ECC2C60-AAD8-4A50-86C2-FE9A0D9271A6}"/>
              </a:ext>
            </a:extLst>
          </p:cNvPr>
          <p:cNvSpPr/>
          <p:nvPr/>
        </p:nvSpPr>
        <p:spPr>
          <a:xfrm>
            <a:off x="4996873" y="3127737"/>
            <a:ext cx="979054" cy="30126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80C5C2CE-7AA7-48CD-8F7F-DCEAA7B6EF19}"/>
              </a:ext>
            </a:extLst>
          </p:cNvPr>
          <p:cNvSpPr/>
          <p:nvPr/>
        </p:nvSpPr>
        <p:spPr>
          <a:xfrm>
            <a:off x="4996873" y="4862657"/>
            <a:ext cx="979054" cy="30126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446458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2">
            <a:extLst>
              <a:ext uri="{FF2B5EF4-FFF2-40B4-BE49-F238E27FC236}">
                <a16:creationId xmlns:a16="http://schemas.microsoft.com/office/drawing/2014/main" id="{3ED3736D-C1E6-4BB6-8B2F-A2D5C90C5B6A}"/>
              </a:ext>
            </a:extLst>
          </p:cNvPr>
          <p:cNvGraphicFramePr>
            <a:graphicFrameLocks noGrp="1"/>
          </p:cNvGraphicFramePr>
          <p:nvPr>
            <p:extLst>
              <p:ext uri="{D42A27DB-BD31-4B8C-83A1-F6EECF244321}">
                <p14:modId xmlns:p14="http://schemas.microsoft.com/office/powerpoint/2010/main" val="3695253814"/>
              </p:ext>
            </p:extLst>
          </p:nvPr>
        </p:nvGraphicFramePr>
        <p:xfrm>
          <a:off x="2123845" y="1190182"/>
          <a:ext cx="3294000" cy="3294000"/>
        </p:xfrm>
        <a:graphic>
          <a:graphicData uri="http://schemas.openxmlformats.org/drawingml/2006/table">
            <a:tbl>
              <a:tblPr firstRow="1" bandRow="1">
                <a:tableStyleId>{2D5ABB26-0587-4C30-8999-92F81FD0307C}</a:tableStyleId>
              </a:tblPr>
              <a:tblGrid>
                <a:gridCol w="549000">
                  <a:extLst>
                    <a:ext uri="{9D8B030D-6E8A-4147-A177-3AD203B41FA5}">
                      <a16:colId xmlns:a16="http://schemas.microsoft.com/office/drawing/2014/main" val="3759225011"/>
                    </a:ext>
                  </a:extLst>
                </a:gridCol>
                <a:gridCol w="549000">
                  <a:extLst>
                    <a:ext uri="{9D8B030D-6E8A-4147-A177-3AD203B41FA5}">
                      <a16:colId xmlns:a16="http://schemas.microsoft.com/office/drawing/2014/main" val="3444198169"/>
                    </a:ext>
                  </a:extLst>
                </a:gridCol>
                <a:gridCol w="549000">
                  <a:extLst>
                    <a:ext uri="{9D8B030D-6E8A-4147-A177-3AD203B41FA5}">
                      <a16:colId xmlns:a16="http://schemas.microsoft.com/office/drawing/2014/main" val="3873399833"/>
                    </a:ext>
                  </a:extLst>
                </a:gridCol>
                <a:gridCol w="549000">
                  <a:extLst>
                    <a:ext uri="{9D8B030D-6E8A-4147-A177-3AD203B41FA5}">
                      <a16:colId xmlns:a16="http://schemas.microsoft.com/office/drawing/2014/main" val="3644660782"/>
                    </a:ext>
                  </a:extLst>
                </a:gridCol>
                <a:gridCol w="549000">
                  <a:extLst>
                    <a:ext uri="{9D8B030D-6E8A-4147-A177-3AD203B41FA5}">
                      <a16:colId xmlns:a16="http://schemas.microsoft.com/office/drawing/2014/main" val="2521410017"/>
                    </a:ext>
                  </a:extLst>
                </a:gridCol>
                <a:gridCol w="549000">
                  <a:extLst>
                    <a:ext uri="{9D8B030D-6E8A-4147-A177-3AD203B41FA5}">
                      <a16:colId xmlns:a16="http://schemas.microsoft.com/office/drawing/2014/main" val="2320113062"/>
                    </a:ext>
                  </a:extLst>
                </a:gridCol>
              </a:tblGrid>
              <a:tr h="549000">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791977320"/>
                  </a:ext>
                </a:extLst>
              </a:tr>
              <a:tr h="549000">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4425442"/>
                  </a:ext>
                </a:extLst>
              </a:tr>
              <a:tr h="549000">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a:r>
                        <a:rPr kumimoji="1" lang="en-US" altLang="ja-JP" sz="1800" dirty="0">
                          <a:latin typeface="Cambria Math" panose="02040503050406030204" pitchFamily="18" charset="0"/>
                        </a:rPr>
                        <a:t>1</a:t>
                      </a:r>
                      <a:endParaRPr kumimoji="1" lang="ja-JP" altLang="en-US" sz="1800" dirty="0">
                        <a:latin typeface="Cambria Math" panose="02040503050406030204" pitchFamily="18" charset="0"/>
                      </a:endParaRPr>
                    </a:p>
                  </a:txBody>
                  <a:tcPr marL="60466" marR="60466" marT="30233" marB="30233"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2574215923"/>
                  </a:ext>
                </a:extLst>
              </a:tr>
              <a:tr h="549000">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en-US" altLang="ja-JP" sz="1800" dirty="0">
                          <a:latin typeface="Cambria Math" panose="02040503050406030204" pitchFamily="18" charset="0"/>
                        </a:rPr>
                        <a:t>1</a:t>
                      </a:r>
                      <a:endParaRPr kumimoji="1" lang="ja-JP" altLang="en-US" sz="1800" dirty="0">
                        <a:latin typeface="Cambria Math" panose="02040503050406030204" pitchFamily="18" charset="0"/>
                      </a:endParaRPr>
                    </a:p>
                  </a:txBody>
                  <a:tcPr marL="60466" marR="60466" marT="30233" marB="30233"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93070707"/>
                  </a:ext>
                </a:extLst>
              </a:tr>
              <a:tr h="549000">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45292650"/>
                  </a:ext>
                </a:extLst>
              </a:tr>
              <a:tr h="549000">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latin typeface="Cambria Math" panose="02040503050406030204" pitchFamily="18" charset="0"/>
                        </a:rPr>
                        <a:t>1</a:t>
                      </a:r>
                      <a:endParaRPr kumimoji="1" lang="ja-JP" altLang="en-US" sz="1800" dirty="0">
                        <a:latin typeface="Cambria Math" panose="02040503050406030204" pitchFamily="18" charset="0"/>
                      </a:endParaRPr>
                    </a:p>
                  </a:txBody>
                  <a:tcPr marL="60466" marR="60466" marT="30233" marB="30233"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en-US" altLang="ja-JP" sz="1800" dirty="0">
                          <a:latin typeface="Cambria Math" panose="02040503050406030204" pitchFamily="18" charset="0"/>
                        </a:rPr>
                        <a:t>1</a:t>
                      </a:r>
                      <a:endParaRPr kumimoji="1" lang="ja-JP" altLang="en-US" sz="1800" dirty="0">
                        <a:latin typeface="Cambria Math" panose="02040503050406030204" pitchFamily="18" charset="0"/>
                      </a:endParaRPr>
                    </a:p>
                  </a:txBody>
                  <a:tcPr marL="60466" marR="60466" marT="30233" marB="30233"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50265004"/>
                  </a:ext>
                </a:extLst>
              </a:tr>
            </a:tbl>
          </a:graphicData>
        </a:graphic>
      </p:graphicFrame>
      <p:sp>
        <p:nvSpPr>
          <p:cNvPr id="3" name="矢印: 右 2">
            <a:extLst>
              <a:ext uri="{FF2B5EF4-FFF2-40B4-BE49-F238E27FC236}">
                <a16:creationId xmlns:a16="http://schemas.microsoft.com/office/drawing/2014/main" id="{AA4BE5A1-A567-4029-AB64-7561D65A8C2C}"/>
              </a:ext>
            </a:extLst>
          </p:cNvPr>
          <p:cNvSpPr/>
          <p:nvPr/>
        </p:nvSpPr>
        <p:spPr>
          <a:xfrm>
            <a:off x="5757278" y="2436577"/>
            <a:ext cx="1358283" cy="80121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graphicFrame>
        <p:nvGraphicFramePr>
          <p:cNvPr id="4" name="表 3">
            <a:extLst>
              <a:ext uri="{FF2B5EF4-FFF2-40B4-BE49-F238E27FC236}">
                <a16:creationId xmlns:a16="http://schemas.microsoft.com/office/drawing/2014/main" id="{11A5FA48-E683-4731-9D85-05B1C40CD2B5}"/>
              </a:ext>
            </a:extLst>
          </p:cNvPr>
          <p:cNvGraphicFramePr>
            <a:graphicFrameLocks noGrp="1"/>
          </p:cNvGraphicFramePr>
          <p:nvPr>
            <p:extLst>
              <p:ext uri="{D42A27DB-BD31-4B8C-83A1-F6EECF244321}">
                <p14:modId xmlns:p14="http://schemas.microsoft.com/office/powerpoint/2010/main" val="4178231897"/>
              </p:ext>
            </p:extLst>
          </p:nvPr>
        </p:nvGraphicFramePr>
        <p:xfrm>
          <a:off x="7452036" y="1190182"/>
          <a:ext cx="3294000" cy="3294000"/>
        </p:xfrm>
        <a:graphic>
          <a:graphicData uri="http://schemas.openxmlformats.org/drawingml/2006/table">
            <a:tbl>
              <a:tblPr firstRow="1" bandRow="1">
                <a:tableStyleId>{5C22544A-7EE6-4342-B048-85BDC9FD1C3A}</a:tableStyleId>
              </a:tblPr>
              <a:tblGrid>
                <a:gridCol w="1098000">
                  <a:extLst>
                    <a:ext uri="{9D8B030D-6E8A-4147-A177-3AD203B41FA5}">
                      <a16:colId xmlns:a16="http://schemas.microsoft.com/office/drawing/2014/main" val="1805015800"/>
                    </a:ext>
                  </a:extLst>
                </a:gridCol>
                <a:gridCol w="1098000">
                  <a:extLst>
                    <a:ext uri="{9D8B030D-6E8A-4147-A177-3AD203B41FA5}">
                      <a16:colId xmlns:a16="http://schemas.microsoft.com/office/drawing/2014/main" val="1160253659"/>
                    </a:ext>
                  </a:extLst>
                </a:gridCol>
                <a:gridCol w="1098000">
                  <a:extLst>
                    <a:ext uri="{9D8B030D-6E8A-4147-A177-3AD203B41FA5}">
                      <a16:colId xmlns:a16="http://schemas.microsoft.com/office/drawing/2014/main" val="189128113"/>
                    </a:ext>
                  </a:extLst>
                </a:gridCol>
              </a:tblGrid>
              <a:tr h="1098000">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66670105"/>
                  </a:ext>
                </a:extLst>
              </a:tr>
              <a:tr h="1098000">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67343009"/>
                  </a:ext>
                </a:extLst>
              </a:tr>
              <a:tr h="1098000">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0</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13321583"/>
                  </a:ext>
                </a:extLst>
              </a:tr>
            </a:tbl>
          </a:graphicData>
        </a:graphic>
      </p:graphicFrame>
      <p:sp>
        <p:nvSpPr>
          <p:cNvPr id="5" name="テキスト ボックス 4">
            <a:extLst>
              <a:ext uri="{FF2B5EF4-FFF2-40B4-BE49-F238E27FC236}">
                <a16:creationId xmlns:a16="http://schemas.microsoft.com/office/drawing/2014/main" id="{76797B53-17C9-4B4C-82D5-52CB1DE00E54}"/>
              </a:ext>
            </a:extLst>
          </p:cNvPr>
          <p:cNvSpPr txBox="1"/>
          <p:nvPr/>
        </p:nvSpPr>
        <p:spPr>
          <a:xfrm>
            <a:off x="998839" y="5200039"/>
            <a:ext cx="10029379" cy="461665"/>
          </a:xfrm>
          <a:prstGeom prst="rect">
            <a:avLst/>
          </a:prstGeom>
          <a:noFill/>
        </p:spPr>
        <p:txBody>
          <a:bodyPr wrap="square" rtlCol="0">
            <a:spAutoFit/>
          </a:bodyPr>
          <a:lstStyle/>
          <a:p>
            <a:r>
              <a:rPr kumimoji="1" lang="ja-JP" altLang="en-US" sz="2400" dirty="0"/>
              <a:t>上記の処理を</a:t>
            </a:r>
            <a:r>
              <a:rPr kumimoji="1" lang="ja-JP" altLang="en-US" sz="2400" u="sng" dirty="0"/>
              <a:t>プーリング</a:t>
            </a:r>
            <a:r>
              <a:rPr kumimoji="1" lang="ja-JP" altLang="en-US" sz="2400" dirty="0"/>
              <a:t>といい、特に上記は</a:t>
            </a:r>
            <a:r>
              <a:rPr kumimoji="1" lang="ja-JP" altLang="en-US" sz="2400" u="sng" dirty="0"/>
              <a:t>最大プーリング</a:t>
            </a:r>
            <a:r>
              <a:rPr kumimoji="1" lang="ja-JP" altLang="en-US" sz="2400" dirty="0"/>
              <a:t>と呼ばれる</a:t>
            </a:r>
            <a:endParaRPr kumimoji="1" lang="en-US" altLang="ja-JP" sz="2400" dirty="0"/>
          </a:p>
        </p:txBody>
      </p:sp>
      <p:sp>
        <p:nvSpPr>
          <p:cNvPr id="6" name="テキスト ボックス 5">
            <a:extLst>
              <a:ext uri="{FF2B5EF4-FFF2-40B4-BE49-F238E27FC236}">
                <a16:creationId xmlns:a16="http://schemas.microsoft.com/office/drawing/2014/main" id="{644AF9D3-48E4-4890-9CAC-2C61A31682DB}"/>
              </a:ext>
            </a:extLst>
          </p:cNvPr>
          <p:cNvSpPr txBox="1"/>
          <p:nvPr/>
        </p:nvSpPr>
        <p:spPr>
          <a:xfrm>
            <a:off x="5652636" y="1698013"/>
            <a:ext cx="1800000" cy="646331"/>
          </a:xfrm>
          <a:prstGeom prst="rect">
            <a:avLst/>
          </a:prstGeom>
          <a:noFill/>
        </p:spPr>
        <p:txBody>
          <a:bodyPr wrap="square" rtlCol="0">
            <a:spAutoFit/>
          </a:bodyPr>
          <a:lstStyle/>
          <a:p>
            <a:r>
              <a:rPr lang="ja-JP" altLang="en-US" dirty="0"/>
              <a:t>各セルの</a:t>
            </a:r>
            <a:endParaRPr lang="en-US" altLang="ja-JP" dirty="0"/>
          </a:p>
          <a:p>
            <a:r>
              <a:rPr kumimoji="1" lang="ja-JP" altLang="en-US" dirty="0"/>
              <a:t>最大値を出力</a:t>
            </a:r>
          </a:p>
        </p:txBody>
      </p:sp>
      <p:sp>
        <p:nvSpPr>
          <p:cNvPr id="7" name="左中かっこ 6">
            <a:extLst>
              <a:ext uri="{FF2B5EF4-FFF2-40B4-BE49-F238E27FC236}">
                <a16:creationId xmlns:a16="http://schemas.microsoft.com/office/drawing/2014/main" id="{724DDEF7-7D79-44D9-BD32-5BC7FAAA03ED}"/>
              </a:ext>
            </a:extLst>
          </p:cNvPr>
          <p:cNvSpPr/>
          <p:nvPr/>
        </p:nvSpPr>
        <p:spPr>
          <a:xfrm>
            <a:off x="1784412" y="1190182"/>
            <a:ext cx="222037" cy="1055868"/>
          </a:xfrm>
          <a:prstGeom prst="leftBrace">
            <a:avLst>
              <a:gd name="adj1" fmla="val 8333"/>
              <a:gd name="adj2" fmla="val 5588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左中かっこ 7">
            <a:extLst>
              <a:ext uri="{FF2B5EF4-FFF2-40B4-BE49-F238E27FC236}">
                <a16:creationId xmlns:a16="http://schemas.microsoft.com/office/drawing/2014/main" id="{B046EC3E-D6AF-4D5A-B414-041AAD5E6D82}"/>
              </a:ext>
            </a:extLst>
          </p:cNvPr>
          <p:cNvSpPr/>
          <p:nvPr/>
        </p:nvSpPr>
        <p:spPr>
          <a:xfrm rot="5400000">
            <a:off x="2550466" y="478903"/>
            <a:ext cx="213064" cy="1066307"/>
          </a:xfrm>
          <a:prstGeom prst="leftBrace">
            <a:avLst>
              <a:gd name="adj1" fmla="val 8333"/>
              <a:gd name="adj2" fmla="val 5588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3CE94D0-BE2A-483A-AD14-FB6587ADA0F0}"/>
              </a:ext>
            </a:extLst>
          </p:cNvPr>
          <p:cNvSpPr txBox="1"/>
          <p:nvPr/>
        </p:nvSpPr>
        <p:spPr>
          <a:xfrm>
            <a:off x="2337896" y="600388"/>
            <a:ext cx="1066308" cy="369332"/>
          </a:xfrm>
          <a:prstGeom prst="rect">
            <a:avLst/>
          </a:prstGeom>
          <a:noFill/>
        </p:spPr>
        <p:txBody>
          <a:bodyPr wrap="square" rtlCol="0">
            <a:spAutoFit/>
          </a:bodyPr>
          <a:lstStyle/>
          <a:p>
            <a:r>
              <a:rPr kumimoji="1" lang="en-US" altLang="ja-JP" dirty="0"/>
              <a:t>2</a:t>
            </a:r>
            <a:r>
              <a:rPr kumimoji="1" lang="ja-JP" altLang="en-US" dirty="0"/>
              <a:t>マス</a:t>
            </a:r>
          </a:p>
        </p:txBody>
      </p:sp>
      <p:sp>
        <p:nvSpPr>
          <p:cNvPr id="10" name="テキスト ボックス 9">
            <a:extLst>
              <a:ext uri="{FF2B5EF4-FFF2-40B4-BE49-F238E27FC236}">
                <a16:creationId xmlns:a16="http://schemas.microsoft.com/office/drawing/2014/main" id="{7B0CA6EB-DCDD-47C2-8865-58ADE5D46AA1}"/>
              </a:ext>
            </a:extLst>
          </p:cNvPr>
          <p:cNvSpPr txBox="1"/>
          <p:nvPr/>
        </p:nvSpPr>
        <p:spPr>
          <a:xfrm>
            <a:off x="998839" y="1609836"/>
            <a:ext cx="1066308" cy="369332"/>
          </a:xfrm>
          <a:prstGeom prst="rect">
            <a:avLst/>
          </a:prstGeom>
          <a:noFill/>
        </p:spPr>
        <p:txBody>
          <a:bodyPr wrap="square" rtlCol="0">
            <a:spAutoFit/>
          </a:bodyPr>
          <a:lstStyle/>
          <a:p>
            <a:r>
              <a:rPr kumimoji="1" lang="en-US" altLang="ja-JP" dirty="0"/>
              <a:t>2</a:t>
            </a:r>
            <a:r>
              <a:rPr kumimoji="1" lang="ja-JP" altLang="en-US" dirty="0"/>
              <a:t>マス</a:t>
            </a:r>
          </a:p>
        </p:txBody>
      </p:sp>
    </p:spTree>
    <p:extLst>
      <p:ext uri="{BB962C8B-B14F-4D97-AF65-F5344CB8AC3E}">
        <p14:creationId xmlns:p14="http://schemas.microsoft.com/office/powerpoint/2010/main" val="1028743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D6BC72D2-93D7-466D-88CB-59A53D943FA8}"/>
              </a:ext>
            </a:extLst>
          </p:cNvPr>
          <p:cNvGraphicFramePr>
            <a:graphicFrameLocks noGrp="1"/>
          </p:cNvGraphicFramePr>
          <p:nvPr>
            <p:extLst>
              <p:ext uri="{D42A27DB-BD31-4B8C-83A1-F6EECF244321}">
                <p14:modId xmlns:p14="http://schemas.microsoft.com/office/powerpoint/2010/main" val="827894612"/>
              </p:ext>
            </p:extLst>
          </p:nvPr>
        </p:nvGraphicFramePr>
        <p:xfrm>
          <a:off x="2169848" y="3429000"/>
          <a:ext cx="3032466" cy="3104964"/>
        </p:xfrm>
        <a:graphic>
          <a:graphicData uri="http://schemas.openxmlformats.org/drawingml/2006/table">
            <a:tbl>
              <a:tblPr firstRow="1" bandRow="1">
                <a:tableStyleId>{2D5ABB26-0587-4C30-8999-92F81FD0307C}</a:tableStyleId>
              </a:tblPr>
              <a:tblGrid>
                <a:gridCol w="505411">
                  <a:extLst>
                    <a:ext uri="{9D8B030D-6E8A-4147-A177-3AD203B41FA5}">
                      <a16:colId xmlns:a16="http://schemas.microsoft.com/office/drawing/2014/main" val="582051649"/>
                    </a:ext>
                  </a:extLst>
                </a:gridCol>
                <a:gridCol w="505411">
                  <a:extLst>
                    <a:ext uri="{9D8B030D-6E8A-4147-A177-3AD203B41FA5}">
                      <a16:colId xmlns:a16="http://schemas.microsoft.com/office/drawing/2014/main" val="3723020315"/>
                    </a:ext>
                  </a:extLst>
                </a:gridCol>
                <a:gridCol w="505411">
                  <a:extLst>
                    <a:ext uri="{9D8B030D-6E8A-4147-A177-3AD203B41FA5}">
                      <a16:colId xmlns:a16="http://schemas.microsoft.com/office/drawing/2014/main" val="3787248132"/>
                    </a:ext>
                  </a:extLst>
                </a:gridCol>
                <a:gridCol w="505411">
                  <a:extLst>
                    <a:ext uri="{9D8B030D-6E8A-4147-A177-3AD203B41FA5}">
                      <a16:colId xmlns:a16="http://schemas.microsoft.com/office/drawing/2014/main" val="3480693402"/>
                    </a:ext>
                  </a:extLst>
                </a:gridCol>
                <a:gridCol w="505411">
                  <a:extLst>
                    <a:ext uri="{9D8B030D-6E8A-4147-A177-3AD203B41FA5}">
                      <a16:colId xmlns:a16="http://schemas.microsoft.com/office/drawing/2014/main" val="4263533878"/>
                    </a:ext>
                  </a:extLst>
                </a:gridCol>
                <a:gridCol w="505411">
                  <a:extLst>
                    <a:ext uri="{9D8B030D-6E8A-4147-A177-3AD203B41FA5}">
                      <a16:colId xmlns:a16="http://schemas.microsoft.com/office/drawing/2014/main" val="789556287"/>
                    </a:ext>
                  </a:extLst>
                </a:gridCol>
              </a:tblGrid>
              <a:tr h="517494">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82560719"/>
                  </a:ext>
                </a:extLst>
              </a:tr>
              <a:tr h="517494">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94928956"/>
                  </a:ext>
                </a:extLst>
              </a:tr>
              <a:tr h="517494">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dirty="0">
                          <a:latin typeface="Cambria Math" panose="02040503050406030204" pitchFamily="18" charset="0"/>
                        </a:rPr>
                        <a:t>1</a:t>
                      </a:r>
                      <a:endParaRPr kumimoji="1" lang="ja-JP" altLang="en-US" sz="1800" dirty="0">
                        <a:latin typeface="Cambria Math" panose="02040503050406030204" pitchFamily="18" charset="0"/>
                      </a:endParaRPr>
                    </a:p>
                  </a:txBody>
                  <a:tcPr marL="60466" marR="60466" marT="30233" marB="302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3857302"/>
                  </a:ext>
                </a:extLst>
              </a:tr>
              <a:tr h="517494">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dirty="0">
                          <a:latin typeface="Cambria Math" panose="02040503050406030204" pitchFamily="18" charset="0"/>
                        </a:rPr>
                        <a:t>1</a:t>
                      </a:r>
                      <a:endParaRPr kumimoji="1" lang="ja-JP" altLang="en-US" sz="1800" dirty="0">
                        <a:latin typeface="Cambria Math" panose="02040503050406030204" pitchFamily="18" charset="0"/>
                      </a:endParaRPr>
                    </a:p>
                  </a:txBody>
                  <a:tcPr marL="60466" marR="60466" marT="30233" marB="302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97956770"/>
                  </a:ext>
                </a:extLst>
              </a:tr>
              <a:tr h="517494">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7337697"/>
                  </a:ext>
                </a:extLst>
              </a:tr>
              <a:tr h="517494">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dirty="0">
                          <a:latin typeface="Cambria Math" panose="02040503050406030204" pitchFamily="18" charset="0"/>
                        </a:rPr>
                        <a:t>1</a:t>
                      </a:r>
                      <a:endParaRPr kumimoji="1" lang="ja-JP" altLang="en-US" sz="1800" dirty="0">
                        <a:latin typeface="Cambria Math" panose="02040503050406030204" pitchFamily="18" charset="0"/>
                      </a:endParaRPr>
                    </a:p>
                  </a:txBody>
                  <a:tcPr marL="60466" marR="60466" marT="30233" marB="30233"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dirty="0">
                          <a:latin typeface="Cambria Math" panose="02040503050406030204" pitchFamily="18" charset="0"/>
                        </a:rPr>
                        <a:t>1</a:t>
                      </a:r>
                      <a:endParaRPr kumimoji="1" lang="ja-JP" altLang="en-US" sz="1800" dirty="0">
                        <a:latin typeface="Cambria Math" panose="02040503050406030204" pitchFamily="18" charset="0"/>
                      </a:endParaRPr>
                    </a:p>
                  </a:txBody>
                  <a:tcPr marL="60466" marR="60466" marT="30233" marB="30233"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9022396"/>
                  </a:ext>
                </a:extLst>
              </a:tr>
            </a:tbl>
          </a:graphicData>
        </a:graphic>
      </p:graphicFrame>
      <p:graphicFrame>
        <p:nvGraphicFramePr>
          <p:cNvPr id="3" name="表 2">
            <a:extLst>
              <a:ext uri="{FF2B5EF4-FFF2-40B4-BE49-F238E27FC236}">
                <a16:creationId xmlns:a16="http://schemas.microsoft.com/office/drawing/2014/main" id="{22E2F788-CE92-4238-A3F6-A040BB719719}"/>
              </a:ext>
            </a:extLst>
          </p:cNvPr>
          <p:cNvGraphicFramePr>
            <a:graphicFrameLocks noGrp="1"/>
          </p:cNvGraphicFramePr>
          <p:nvPr>
            <p:extLst>
              <p:ext uri="{D42A27DB-BD31-4B8C-83A1-F6EECF244321}">
                <p14:modId xmlns:p14="http://schemas.microsoft.com/office/powerpoint/2010/main" val="2711468737"/>
              </p:ext>
            </p:extLst>
          </p:nvPr>
        </p:nvGraphicFramePr>
        <p:xfrm>
          <a:off x="7198668" y="3429000"/>
          <a:ext cx="3032466" cy="3104964"/>
        </p:xfrm>
        <a:graphic>
          <a:graphicData uri="http://schemas.openxmlformats.org/drawingml/2006/table">
            <a:tbl>
              <a:tblPr firstRow="1" bandRow="1">
                <a:tableStyleId>{2D5ABB26-0587-4C30-8999-92F81FD0307C}</a:tableStyleId>
              </a:tblPr>
              <a:tblGrid>
                <a:gridCol w="505411">
                  <a:extLst>
                    <a:ext uri="{9D8B030D-6E8A-4147-A177-3AD203B41FA5}">
                      <a16:colId xmlns:a16="http://schemas.microsoft.com/office/drawing/2014/main" val="582051649"/>
                    </a:ext>
                  </a:extLst>
                </a:gridCol>
                <a:gridCol w="505411">
                  <a:extLst>
                    <a:ext uri="{9D8B030D-6E8A-4147-A177-3AD203B41FA5}">
                      <a16:colId xmlns:a16="http://schemas.microsoft.com/office/drawing/2014/main" val="3723020315"/>
                    </a:ext>
                  </a:extLst>
                </a:gridCol>
                <a:gridCol w="505411">
                  <a:extLst>
                    <a:ext uri="{9D8B030D-6E8A-4147-A177-3AD203B41FA5}">
                      <a16:colId xmlns:a16="http://schemas.microsoft.com/office/drawing/2014/main" val="3787248132"/>
                    </a:ext>
                  </a:extLst>
                </a:gridCol>
                <a:gridCol w="505411">
                  <a:extLst>
                    <a:ext uri="{9D8B030D-6E8A-4147-A177-3AD203B41FA5}">
                      <a16:colId xmlns:a16="http://schemas.microsoft.com/office/drawing/2014/main" val="3480693402"/>
                    </a:ext>
                  </a:extLst>
                </a:gridCol>
                <a:gridCol w="505411">
                  <a:extLst>
                    <a:ext uri="{9D8B030D-6E8A-4147-A177-3AD203B41FA5}">
                      <a16:colId xmlns:a16="http://schemas.microsoft.com/office/drawing/2014/main" val="4263533878"/>
                    </a:ext>
                  </a:extLst>
                </a:gridCol>
                <a:gridCol w="505411">
                  <a:extLst>
                    <a:ext uri="{9D8B030D-6E8A-4147-A177-3AD203B41FA5}">
                      <a16:colId xmlns:a16="http://schemas.microsoft.com/office/drawing/2014/main" val="789556287"/>
                    </a:ext>
                  </a:extLst>
                </a:gridCol>
              </a:tblGrid>
              <a:tr h="517494">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82560719"/>
                  </a:ext>
                </a:extLst>
              </a:tr>
              <a:tr h="517494">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4928956"/>
                  </a:ext>
                </a:extLst>
              </a:tr>
              <a:tr h="517494">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3857302"/>
                  </a:ext>
                </a:extLst>
              </a:tr>
              <a:tr h="517494">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97956770"/>
                  </a:ext>
                </a:extLst>
              </a:tr>
              <a:tr h="517494">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47337697"/>
                  </a:ext>
                </a:extLst>
              </a:tr>
              <a:tr h="517494">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9022396"/>
                  </a:ext>
                </a:extLst>
              </a:tr>
            </a:tbl>
          </a:graphicData>
        </a:graphic>
      </p:graphicFrame>
      <p:sp>
        <p:nvSpPr>
          <p:cNvPr id="6" name="矢印: 環状 5">
            <a:extLst>
              <a:ext uri="{FF2B5EF4-FFF2-40B4-BE49-F238E27FC236}">
                <a16:creationId xmlns:a16="http://schemas.microsoft.com/office/drawing/2014/main" id="{7077E5C7-22AB-4AD1-A725-A10B9AEC50EA}"/>
              </a:ext>
            </a:extLst>
          </p:cNvPr>
          <p:cNvSpPr/>
          <p:nvPr/>
        </p:nvSpPr>
        <p:spPr>
          <a:xfrm rot="5400000" flipV="1">
            <a:off x="1298717" y="2567866"/>
            <a:ext cx="1420427" cy="1722270"/>
          </a:xfrm>
          <a:prstGeom prst="circular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矢印: 環状 6">
            <a:extLst>
              <a:ext uri="{FF2B5EF4-FFF2-40B4-BE49-F238E27FC236}">
                <a16:creationId xmlns:a16="http://schemas.microsoft.com/office/drawing/2014/main" id="{F746D3DD-1A5F-4C21-A3DE-1C9360889C77}"/>
              </a:ext>
            </a:extLst>
          </p:cNvPr>
          <p:cNvSpPr/>
          <p:nvPr/>
        </p:nvSpPr>
        <p:spPr>
          <a:xfrm rot="5400000">
            <a:off x="9722530" y="2612254"/>
            <a:ext cx="1420427" cy="1633492"/>
          </a:xfrm>
          <a:prstGeom prst="circular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aphicFrame>
        <p:nvGraphicFramePr>
          <p:cNvPr id="4" name="表 3">
            <a:extLst>
              <a:ext uri="{FF2B5EF4-FFF2-40B4-BE49-F238E27FC236}">
                <a16:creationId xmlns:a16="http://schemas.microsoft.com/office/drawing/2014/main" id="{EE774438-B754-471F-9632-180686381EC7}"/>
              </a:ext>
            </a:extLst>
          </p:cNvPr>
          <p:cNvGraphicFramePr>
            <a:graphicFrameLocks noGrp="1"/>
          </p:cNvGraphicFramePr>
          <p:nvPr>
            <p:extLst>
              <p:ext uri="{D42A27DB-BD31-4B8C-83A1-F6EECF244321}">
                <p14:modId xmlns:p14="http://schemas.microsoft.com/office/powerpoint/2010/main" val="501986441"/>
              </p:ext>
            </p:extLst>
          </p:nvPr>
        </p:nvGraphicFramePr>
        <p:xfrm>
          <a:off x="7198668" y="1876518"/>
          <a:ext cx="3032466" cy="3104964"/>
        </p:xfrm>
        <a:graphic>
          <a:graphicData uri="http://schemas.openxmlformats.org/drawingml/2006/table">
            <a:tbl>
              <a:tblPr firstRow="1" bandRow="1">
                <a:tableStyleId>{2D5ABB26-0587-4C30-8999-92F81FD0307C}</a:tableStyleId>
              </a:tblPr>
              <a:tblGrid>
                <a:gridCol w="505411">
                  <a:extLst>
                    <a:ext uri="{9D8B030D-6E8A-4147-A177-3AD203B41FA5}">
                      <a16:colId xmlns:a16="http://schemas.microsoft.com/office/drawing/2014/main" val="582051649"/>
                    </a:ext>
                  </a:extLst>
                </a:gridCol>
                <a:gridCol w="505411">
                  <a:extLst>
                    <a:ext uri="{9D8B030D-6E8A-4147-A177-3AD203B41FA5}">
                      <a16:colId xmlns:a16="http://schemas.microsoft.com/office/drawing/2014/main" val="3723020315"/>
                    </a:ext>
                  </a:extLst>
                </a:gridCol>
                <a:gridCol w="505411">
                  <a:extLst>
                    <a:ext uri="{9D8B030D-6E8A-4147-A177-3AD203B41FA5}">
                      <a16:colId xmlns:a16="http://schemas.microsoft.com/office/drawing/2014/main" val="3787248132"/>
                    </a:ext>
                  </a:extLst>
                </a:gridCol>
                <a:gridCol w="505411">
                  <a:extLst>
                    <a:ext uri="{9D8B030D-6E8A-4147-A177-3AD203B41FA5}">
                      <a16:colId xmlns:a16="http://schemas.microsoft.com/office/drawing/2014/main" val="3480693402"/>
                    </a:ext>
                  </a:extLst>
                </a:gridCol>
                <a:gridCol w="505411">
                  <a:extLst>
                    <a:ext uri="{9D8B030D-6E8A-4147-A177-3AD203B41FA5}">
                      <a16:colId xmlns:a16="http://schemas.microsoft.com/office/drawing/2014/main" val="4263533878"/>
                    </a:ext>
                  </a:extLst>
                </a:gridCol>
                <a:gridCol w="505411">
                  <a:extLst>
                    <a:ext uri="{9D8B030D-6E8A-4147-A177-3AD203B41FA5}">
                      <a16:colId xmlns:a16="http://schemas.microsoft.com/office/drawing/2014/main" val="789556287"/>
                    </a:ext>
                  </a:extLst>
                </a:gridCol>
              </a:tblGrid>
              <a:tr h="517494">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82560719"/>
                  </a:ext>
                </a:extLst>
              </a:tr>
              <a:tr h="517494">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4928956"/>
                  </a:ext>
                </a:extLst>
              </a:tr>
              <a:tr h="517494">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3857302"/>
                  </a:ext>
                </a:extLst>
              </a:tr>
              <a:tr h="517494">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97956770"/>
                  </a:ext>
                </a:extLst>
              </a:tr>
              <a:tr h="517494">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47337697"/>
                  </a:ext>
                </a:extLst>
              </a:tr>
              <a:tr h="517494">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9022396"/>
                  </a:ext>
                </a:extLst>
              </a:tr>
            </a:tbl>
          </a:graphicData>
        </a:graphic>
      </p:graphicFrame>
      <p:sp>
        <p:nvSpPr>
          <p:cNvPr id="8" name="矢印: 右 7">
            <a:extLst>
              <a:ext uri="{FF2B5EF4-FFF2-40B4-BE49-F238E27FC236}">
                <a16:creationId xmlns:a16="http://schemas.microsoft.com/office/drawing/2014/main" id="{C86F66B4-D50D-495B-A64B-0CE4A3C2C267}"/>
              </a:ext>
            </a:extLst>
          </p:cNvPr>
          <p:cNvSpPr/>
          <p:nvPr/>
        </p:nvSpPr>
        <p:spPr>
          <a:xfrm rot="2348345">
            <a:off x="4798391" y="6217790"/>
            <a:ext cx="695694" cy="38817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19391B2C-0DA7-499A-9D9B-18C8CEA965CB}"/>
              </a:ext>
            </a:extLst>
          </p:cNvPr>
          <p:cNvSpPr/>
          <p:nvPr/>
        </p:nvSpPr>
        <p:spPr>
          <a:xfrm>
            <a:off x="5566299" y="4981482"/>
            <a:ext cx="1296140" cy="6380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5" name="表 4">
            <a:extLst>
              <a:ext uri="{FF2B5EF4-FFF2-40B4-BE49-F238E27FC236}">
                <a16:creationId xmlns:a16="http://schemas.microsoft.com/office/drawing/2014/main" id="{E3466F98-91AE-4863-8DB7-566F0AAE07E2}"/>
              </a:ext>
            </a:extLst>
          </p:cNvPr>
          <p:cNvGraphicFramePr>
            <a:graphicFrameLocks noGrp="1"/>
          </p:cNvGraphicFramePr>
          <p:nvPr>
            <p:extLst>
              <p:ext uri="{D42A27DB-BD31-4B8C-83A1-F6EECF244321}">
                <p14:modId xmlns:p14="http://schemas.microsoft.com/office/powerpoint/2010/main" val="4057040412"/>
              </p:ext>
            </p:extLst>
          </p:nvPr>
        </p:nvGraphicFramePr>
        <p:xfrm>
          <a:off x="2169848" y="1876518"/>
          <a:ext cx="3036163" cy="3104964"/>
        </p:xfrm>
        <a:graphic>
          <a:graphicData uri="http://schemas.openxmlformats.org/drawingml/2006/table">
            <a:tbl>
              <a:tblPr firstRow="1" bandRow="1">
                <a:tableStyleId>{2D5ABB26-0587-4C30-8999-92F81FD0307C}</a:tableStyleId>
              </a:tblPr>
              <a:tblGrid>
                <a:gridCol w="509108">
                  <a:extLst>
                    <a:ext uri="{9D8B030D-6E8A-4147-A177-3AD203B41FA5}">
                      <a16:colId xmlns:a16="http://schemas.microsoft.com/office/drawing/2014/main" val="582051649"/>
                    </a:ext>
                  </a:extLst>
                </a:gridCol>
                <a:gridCol w="505411">
                  <a:extLst>
                    <a:ext uri="{9D8B030D-6E8A-4147-A177-3AD203B41FA5}">
                      <a16:colId xmlns:a16="http://schemas.microsoft.com/office/drawing/2014/main" val="3723020315"/>
                    </a:ext>
                  </a:extLst>
                </a:gridCol>
                <a:gridCol w="505411">
                  <a:extLst>
                    <a:ext uri="{9D8B030D-6E8A-4147-A177-3AD203B41FA5}">
                      <a16:colId xmlns:a16="http://schemas.microsoft.com/office/drawing/2014/main" val="3787248132"/>
                    </a:ext>
                  </a:extLst>
                </a:gridCol>
                <a:gridCol w="505411">
                  <a:extLst>
                    <a:ext uri="{9D8B030D-6E8A-4147-A177-3AD203B41FA5}">
                      <a16:colId xmlns:a16="http://schemas.microsoft.com/office/drawing/2014/main" val="3480693402"/>
                    </a:ext>
                  </a:extLst>
                </a:gridCol>
                <a:gridCol w="505411">
                  <a:extLst>
                    <a:ext uri="{9D8B030D-6E8A-4147-A177-3AD203B41FA5}">
                      <a16:colId xmlns:a16="http://schemas.microsoft.com/office/drawing/2014/main" val="4263533878"/>
                    </a:ext>
                  </a:extLst>
                </a:gridCol>
                <a:gridCol w="505411">
                  <a:extLst>
                    <a:ext uri="{9D8B030D-6E8A-4147-A177-3AD203B41FA5}">
                      <a16:colId xmlns:a16="http://schemas.microsoft.com/office/drawing/2014/main" val="789556287"/>
                    </a:ext>
                  </a:extLst>
                </a:gridCol>
              </a:tblGrid>
              <a:tr h="517494">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82560719"/>
                  </a:ext>
                </a:extLst>
              </a:tr>
              <a:tr h="517494">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94928956"/>
                  </a:ext>
                </a:extLst>
              </a:tr>
              <a:tr h="517494">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dirty="0">
                          <a:latin typeface="Cambria Math" panose="02040503050406030204" pitchFamily="18" charset="0"/>
                        </a:rPr>
                        <a:t>1</a:t>
                      </a:r>
                      <a:endParaRPr kumimoji="1" lang="ja-JP" altLang="en-US" sz="1800" dirty="0">
                        <a:latin typeface="Cambria Math" panose="02040503050406030204" pitchFamily="18" charset="0"/>
                      </a:endParaRPr>
                    </a:p>
                  </a:txBody>
                  <a:tcPr marL="60466" marR="60466" marT="30233" marB="3023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3857302"/>
                  </a:ext>
                </a:extLst>
              </a:tr>
              <a:tr h="517494">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dirty="0">
                          <a:latin typeface="Cambria Math" panose="02040503050406030204" pitchFamily="18" charset="0"/>
                        </a:rPr>
                        <a:t>1</a:t>
                      </a:r>
                      <a:endParaRPr kumimoji="1" lang="ja-JP" altLang="en-US" sz="1800" dirty="0">
                        <a:latin typeface="Cambria Math" panose="02040503050406030204" pitchFamily="18" charset="0"/>
                      </a:endParaRPr>
                    </a:p>
                  </a:txBody>
                  <a:tcPr marL="60466" marR="60466" marT="30233" marB="3023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97956770"/>
                  </a:ext>
                </a:extLst>
              </a:tr>
              <a:tr h="517494">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7337697"/>
                  </a:ext>
                </a:extLst>
              </a:tr>
              <a:tr h="517494">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dirty="0">
                          <a:latin typeface="Cambria Math" panose="02040503050406030204" pitchFamily="18" charset="0"/>
                        </a:rPr>
                        <a:t>1</a:t>
                      </a:r>
                      <a:endParaRPr kumimoji="1" lang="ja-JP" altLang="en-US" sz="1800" dirty="0">
                        <a:latin typeface="Cambria Math" panose="02040503050406030204" pitchFamily="18" charset="0"/>
                      </a:endParaRPr>
                    </a:p>
                  </a:txBody>
                  <a:tcPr marL="60466" marR="60466" marT="30233" marB="30233"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dirty="0">
                          <a:latin typeface="Cambria Math" panose="02040503050406030204" pitchFamily="18" charset="0"/>
                        </a:rPr>
                        <a:t>1</a:t>
                      </a:r>
                      <a:endParaRPr kumimoji="1" lang="ja-JP" altLang="en-US" sz="1800" dirty="0">
                        <a:latin typeface="Cambria Math" panose="02040503050406030204" pitchFamily="18" charset="0"/>
                      </a:endParaRPr>
                    </a:p>
                  </a:txBody>
                  <a:tcPr marL="60466" marR="60466" marT="30233" marB="30233"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9022396"/>
                  </a:ext>
                </a:extLst>
              </a:tr>
            </a:tbl>
          </a:graphicData>
        </a:graphic>
      </p:graphicFrame>
    </p:spTree>
    <p:extLst>
      <p:ext uri="{BB962C8B-B14F-4D97-AF65-F5344CB8AC3E}">
        <p14:creationId xmlns:p14="http://schemas.microsoft.com/office/powerpoint/2010/main" val="308876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25000" decel="25000" fill="hold" nodeType="clickEffect">
                                  <p:stCondLst>
                                    <p:cond delay="0"/>
                                  </p:stCondLst>
                                  <p:childTnLst>
                                    <p:animMotion origin="layout" path="M -3.95833E-6 0 L -3.95833E-6 -0.25 " pathEditMode="relative" rAng="0" ptsTypes="AA">
                                      <p:cBhvr>
                                        <p:cTn id="6" dur="1000" fill="hold"/>
                                        <p:tgtEl>
                                          <p:spTgt spid="5"/>
                                        </p:tgtEl>
                                        <p:attrNameLst>
                                          <p:attrName>ppt_x</p:attrName>
                                          <p:attrName>ppt_y</p:attrName>
                                        </p:attrNameLst>
                                      </p:cBhvr>
                                      <p:rCtr x="0" y="-12500"/>
                                    </p:animMotion>
                                  </p:childTnLst>
                                </p:cTn>
                              </p:par>
                              <p:par>
                                <p:cTn id="7" presetID="64" presetClass="path" presetSubtype="0" accel="25000" decel="25000" fill="hold" nodeType="withEffect">
                                  <p:stCondLst>
                                    <p:cond delay="0"/>
                                  </p:stCondLst>
                                  <p:childTnLst>
                                    <p:animMotion origin="layout" path="M -1.25E-6 -1.11111E-6 L -1.25E-6 -0.25 " pathEditMode="relative" rAng="0" ptsTypes="AA">
                                      <p:cBhvr>
                                        <p:cTn id="8" dur="1000" fill="hold"/>
                                        <p:tgtEl>
                                          <p:spTgt spid="4"/>
                                        </p:tgtEl>
                                        <p:attrNameLst>
                                          <p:attrName>ppt_x</p:attrName>
                                          <p:attrName>ppt_y</p:attrName>
                                        </p:attrNameLst>
                                      </p:cBhvr>
                                      <p:rCtr x="0" y="-12500"/>
                                    </p:animMotion>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B725A651-08BD-431B-A946-F87D9880FDFE}"/>
              </a:ext>
            </a:extLst>
          </p:cNvPr>
          <p:cNvGraphicFramePr>
            <a:graphicFrameLocks noGrp="1"/>
          </p:cNvGraphicFramePr>
          <p:nvPr>
            <p:extLst>
              <p:ext uri="{D42A27DB-BD31-4B8C-83A1-F6EECF244321}">
                <p14:modId xmlns:p14="http://schemas.microsoft.com/office/powerpoint/2010/main" val="480890899"/>
              </p:ext>
            </p:extLst>
          </p:nvPr>
        </p:nvGraphicFramePr>
        <p:xfrm>
          <a:off x="1557291" y="95434"/>
          <a:ext cx="3032466" cy="3104964"/>
        </p:xfrm>
        <a:graphic>
          <a:graphicData uri="http://schemas.openxmlformats.org/drawingml/2006/table">
            <a:tbl>
              <a:tblPr firstRow="1" bandRow="1">
                <a:tableStyleId>{2D5ABB26-0587-4C30-8999-92F81FD0307C}</a:tableStyleId>
              </a:tblPr>
              <a:tblGrid>
                <a:gridCol w="505411">
                  <a:extLst>
                    <a:ext uri="{9D8B030D-6E8A-4147-A177-3AD203B41FA5}">
                      <a16:colId xmlns:a16="http://schemas.microsoft.com/office/drawing/2014/main" val="314464504"/>
                    </a:ext>
                  </a:extLst>
                </a:gridCol>
                <a:gridCol w="505411">
                  <a:extLst>
                    <a:ext uri="{9D8B030D-6E8A-4147-A177-3AD203B41FA5}">
                      <a16:colId xmlns:a16="http://schemas.microsoft.com/office/drawing/2014/main" val="1973013574"/>
                    </a:ext>
                  </a:extLst>
                </a:gridCol>
                <a:gridCol w="505411">
                  <a:extLst>
                    <a:ext uri="{9D8B030D-6E8A-4147-A177-3AD203B41FA5}">
                      <a16:colId xmlns:a16="http://schemas.microsoft.com/office/drawing/2014/main" val="2420731468"/>
                    </a:ext>
                  </a:extLst>
                </a:gridCol>
                <a:gridCol w="505411">
                  <a:extLst>
                    <a:ext uri="{9D8B030D-6E8A-4147-A177-3AD203B41FA5}">
                      <a16:colId xmlns:a16="http://schemas.microsoft.com/office/drawing/2014/main" val="1734423672"/>
                    </a:ext>
                  </a:extLst>
                </a:gridCol>
                <a:gridCol w="505411">
                  <a:extLst>
                    <a:ext uri="{9D8B030D-6E8A-4147-A177-3AD203B41FA5}">
                      <a16:colId xmlns:a16="http://schemas.microsoft.com/office/drawing/2014/main" val="2747333405"/>
                    </a:ext>
                  </a:extLst>
                </a:gridCol>
                <a:gridCol w="505411">
                  <a:extLst>
                    <a:ext uri="{9D8B030D-6E8A-4147-A177-3AD203B41FA5}">
                      <a16:colId xmlns:a16="http://schemas.microsoft.com/office/drawing/2014/main" val="675980780"/>
                    </a:ext>
                  </a:extLst>
                </a:gridCol>
              </a:tblGrid>
              <a:tr h="517494">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323510723"/>
                  </a:ext>
                </a:extLst>
              </a:tr>
              <a:tr h="517494">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172392"/>
                  </a:ext>
                </a:extLst>
              </a:tr>
              <a:tr h="517494">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dirty="0">
                          <a:latin typeface="Cambria Math" panose="02040503050406030204" pitchFamily="18" charset="0"/>
                        </a:rPr>
                        <a:t>1</a:t>
                      </a:r>
                      <a:endParaRPr kumimoji="1" lang="ja-JP" altLang="en-US" sz="1800" dirty="0">
                        <a:latin typeface="Cambria Math" panose="02040503050406030204" pitchFamily="18" charset="0"/>
                      </a:endParaRPr>
                    </a:p>
                  </a:txBody>
                  <a:tcPr marL="60466" marR="60466" marT="30233" marB="3023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13194368"/>
                  </a:ext>
                </a:extLst>
              </a:tr>
              <a:tr h="517494">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dirty="0">
                          <a:latin typeface="Cambria Math" panose="02040503050406030204" pitchFamily="18" charset="0"/>
                        </a:rPr>
                        <a:t>1</a:t>
                      </a:r>
                      <a:endParaRPr kumimoji="1" lang="ja-JP" altLang="en-US" sz="1800" dirty="0">
                        <a:latin typeface="Cambria Math" panose="02040503050406030204" pitchFamily="18" charset="0"/>
                      </a:endParaRPr>
                    </a:p>
                  </a:txBody>
                  <a:tcPr marL="60466" marR="60466" marT="30233" marB="3023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64037227"/>
                  </a:ext>
                </a:extLst>
              </a:tr>
              <a:tr h="517494">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6247254"/>
                  </a:ext>
                </a:extLst>
              </a:tr>
              <a:tr h="517494">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dirty="0">
                          <a:latin typeface="Cambria Math" panose="02040503050406030204" pitchFamily="18" charset="0"/>
                        </a:rPr>
                        <a:t>1</a:t>
                      </a:r>
                      <a:endParaRPr kumimoji="1" lang="ja-JP" altLang="en-US" sz="1800" dirty="0">
                        <a:latin typeface="Cambria Math" panose="02040503050406030204" pitchFamily="18" charset="0"/>
                      </a:endParaRPr>
                    </a:p>
                  </a:txBody>
                  <a:tcPr marL="60466" marR="60466" marT="30233" marB="30233"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dirty="0">
                          <a:latin typeface="Cambria Math" panose="02040503050406030204" pitchFamily="18" charset="0"/>
                        </a:rPr>
                        <a:t>1</a:t>
                      </a:r>
                      <a:endParaRPr kumimoji="1" lang="ja-JP" altLang="en-US" sz="1800" dirty="0">
                        <a:latin typeface="Cambria Math" panose="02040503050406030204" pitchFamily="18" charset="0"/>
                      </a:endParaRPr>
                    </a:p>
                  </a:txBody>
                  <a:tcPr marL="60466" marR="60466" marT="30233" marB="30233"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7964531"/>
                  </a:ext>
                </a:extLst>
              </a:tr>
            </a:tbl>
          </a:graphicData>
        </a:graphic>
      </p:graphicFrame>
      <p:graphicFrame>
        <p:nvGraphicFramePr>
          <p:cNvPr id="3" name="表 2">
            <a:extLst>
              <a:ext uri="{FF2B5EF4-FFF2-40B4-BE49-F238E27FC236}">
                <a16:creationId xmlns:a16="http://schemas.microsoft.com/office/drawing/2014/main" id="{32C6F715-2654-4289-8D37-F78AB8D0C604}"/>
              </a:ext>
            </a:extLst>
          </p:cNvPr>
          <p:cNvGraphicFramePr>
            <a:graphicFrameLocks noGrp="1"/>
          </p:cNvGraphicFramePr>
          <p:nvPr>
            <p:extLst>
              <p:ext uri="{D42A27DB-BD31-4B8C-83A1-F6EECF244321}">
                <p14:modId xmlns:p14="http://schemas.microsoft.com/office/powerpoint/2010/main" val="2188844822"/>
              </p:ext>
            </p:extLst>
          </p:nvPr>
        </p:nvGraphicFramePr>
        <p:xfrm>
          <a:off x="5431088" y="95434"/>
          <a:ext cx="3032466" cy="3104964"/>
        </p:xfrm>
        <a:graphic>
          <a:graphicData uri="http://schemas.openxmlformats.org/drawingml/2006/table">
            <a:tbl>
              <a:tblPr firstRow="1" bandRow="1">
                <a:tableStyleId>{2D5ABB26-0587-4C30-8999-92F81FD0307C}</a:tableStyleId>
              </a:tblPr>
              <a:tblGrid>
                <a:gridCol w="505411">
                  <a:extLst>
                    <a:ext uri="{9D8B030D-6E8A-4147-A177-3AD203B41FA5}">
                      <a16:colId xmlns:a16="http://schemas.microsoft.com/office/drawing/2014/main" val="971547273"/>
                    </a:ext>
                  </a:extLst>
                </a:gridCol>
                <a:gridCol w="505411">
                  <a:extLst>
                    <a:ext uri="{9D8B030D-6E8A-4147-A177-3AD203B41FA5}">
                      <a16:colId xmlns:a16="http://schemas.microsoft.com/office/drawing/2014/main" val="2256239771"/>
                    </a:ext>
                  </a:extLst>
                </a:gridCol>
                <a:gridCol w="505411">
                  <a:extLst>
                    <a:ext uri="{9D8B030D-6E8A-4147-A177-3AD203B41FA5}">
                      <a16:colId xmlns:a16="http://schemas.microsoft.com/office/drawing/2014/main" val="2084700222"/>
                    </a:ext>
                  </a:extLst>
                </a:gridCol>
                <a:gridCol w="505411">
                  <a:extLst>
                    <a:ext uri="{9D8B030D-6E8A-4147-A177-3AD203B41FA5}">
                      <a16:colId xmlns:a16="http://schemas.microsoft.com/office/drawing/2014/main" val="3795643364"/>
                    </a:ext>
                  </a:extLst>
                </a:gridCol>
                <a:gridCol w="505411">
                  <a:extLst>
                    <a:ext uri="{9D8B030D-6E8A-4147-A177-3AD203B41FA5}">
                      <a16:colId xmlns:a16="http://schemas.microsoft.com/office/drawing/2014/main" val="3907858444"/>
                    </a:ext>
                  </a:extLst>
                </a:gridCol>
                <a:gridCol w="505411">
                  <a:extLst>
                    <a:ext uri="{9D8B030D-6E8A-4147-A177-3AD203B41FA5}">
                      <a16:colId xmlns:a16="http://schemas.microsoft.com/office/drawing/2014/main" val="2628776684"/>
                    </a:ext>
                  </a:extLst>
                </a:gridCol>
              </a:tblGrid>
              <a:tr h="517494">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1102987"/>
                  </a:ext>
                </a:extLst>
              </a:tr>
              <a:tr h="517494">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36205055"/>
                  </a:ext>
                </a:extLst>
              </a:tr>
              <a:tr h="517494">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ea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82110744"/>
                  </a:ext>
                </a:extLst>
              </a:tr>
              <a:tr h="517494">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42593725"/>
                  </a:ext>
                </a:extLst>
              </a:tr>
              <a:tr h="517494">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76683425"/>
                  </a:ext>
                </a:extLst>
              </a:tr>
              <a:tr h="517494">
                <a:tc>
                  <a:txBody>
                    <a:bodyPr/>
                    <a:lstStyle/>
                    <a:p>
                      <a:pPr algn="ctr"/>
                      <a:r>
                        <a:rPr kumimoji="1" lang="en-US" altLang="ja-JP" sz="1800" dirty="0">
                          <a:latin typeface="Cambria Math" panose="02040503050406030204" pitchFamily="18" charset="0"/>
                        </a:rPr>
                        <a:t>0</a:t>
                      </a:r>
                      <a:endParaRPr kumimoji="1" lang="ja-JP" altLang="en-US" sz="1800" dirty="0">
                        <a:latin typeface="Cambria Math" panose="02040503050406030204" pitchFamily="18" charset="0"/>
                      </a:endParaRPr>
                    </a:p>
                  </a:txBody>
                  <a:tcPr marL="60466" marR="60466" marT="30233" marB="30233"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1</a:t>
                      </a:r>
                      <a:endParaRPr kumimoji="1" lang="ja-JP" altLang="en-US" b="0" dirty="0">
                        <a:solidFill>
                          <a:sysClr val="windowText" lastClr="000000"/>
                        </a:solidFill>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b="0" dirty="0">
                          <a:solidFill>
                            <a:sysClr val="windowText" lastClr="000000"/>
                          </a:solidFill>
                          <a:latin typeface="Cambria Math" panose="02040503050406030204" pitchFamily="18" charset="0"/>
                        </a:rPr>
                        <a:t>0</a:t>
                      </a:r>
                      <a:endParaRPr kumimoji="1" lang="ja-JP" altLang="en-US" b="0" dirty="0">
                        <a:solidFill>
                          <a:sysClr val="windowText" lastClr="000000"/>
                        </a:solidFill>
                        <a:latin typeface="Cambria Math" panose="02040503050406030204" pitchFamily="18" charset="0"/>
                      </a:endParaRPr>
                    </a:p>
                  </a:txBody>
                  <a:tcPr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51027461"/>
                  </a:ext>
                </a:extLst>
              </a:tr>
            </a:tbl>
          </a:graphicData>
        </a:graphic>
      </p:graphicFrame>
      <p:sp>
        <p:nvSpPr>
          <p:cNvPr id="4" name="矢印: 右 3">
            <a:extLst>
              <a:ext uri="{FF2B5EF4-FFF2-40B4-BE49-F238E27FC236}">
                <a16:creationId xmlns:a16="http://schemas.microsoft.com/office/drawing/2014/main" id="{369012A8-0E37-4A5D-957A-56EBD63BD1E8}"/>
              </a:ext>
            </a:extLst>
          </p:cNvPr>
          <p:cNvSpPr/>
          <p:nvPr/>
        </p:nvSpPr>
        <p:spPr>
          <a:xfrm rot="5400000">
            <a:off x="2939054" y="3005985"/>
            <a:ext cx="268939" cy="80121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5" name="矢印: 右 4">
            <a:extLst>
              <a:ext uri="{FF2B5EF4-FFF2-40B4-BE49-F238E27FC236}">
                <a16:creationId xmlns:a16="http://schemas.microsoft.com/office/drawing/2014/main" id="{2A7602E1-129D-4C15-9053-321EE42E8BB3}"/>
              </a:ext>
            </a:extLst>
          </p:cNvPr>
          <p:cNvSpPr/>
          <p:nvPr/>
        </p:nvSpPr>
        <p:spPr>
          <a:xfrm rot="5400000">
            <a:off x="6890727" y="3005985"/>
            <a:ext cx="268940" cy="80121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graphicFrame>
        <p:nvGraphicFramePr>
          <p:cNvPr id="6" name="表 5">
            <a:extLst>
              <a:ext uri="{FF2B5EF4-FFF2-40B4-BE49-F238E27FC236}">
                <a16:creationId xmlns:a16="http://schemas.microsoft.com/office/drawing/2014/main" id="{2983EB9B-982F-4EBF-BD07-A2C8BFBD7F28}"/>
              </a:ext>
            </a:extLst>
          </p:cNvPr>
          <p:cNvGraphicFramePr>
            <a:graphicFrameLocks noGrp="1"/>
          </p:cNvGraphicFramePr>
          <p:nvPr>
            <p:extLst>
              <p:ext uri="{D42A27DB-BD31-4B8C-83A1-F6EECF244321}">
                <p14:modId xmlns:p14="http://schemas.microsoft.com/office/powerpoint/2010/main" val="1234920232"/>
              </p:ext>
            </p:extLst>
          </p:nvPr>
        </p:nvGraphicFramePr>
        <p:xfrm>
          <a:off x="1557290" y="3612782"/>
          <a:ext cx="3032466" cy="3104964"/>
        </p:xfrm>
        <a:graphic>
          <a:graphicData uri="http://schemas.openxmlformats.org/drawingml/2006/table">
            <a:tbl>
              <a:tblPr firstRow="1" bandRow="1">
                <a:tableStyleId>{5C22544A-7EE6-4342-B048-85BDC9FD1C3A}</a:tableStyleId>
              </a:tblPr>
              <a:tblGrid>
                <a:gridCol w="1010822">
                  <a:extLst>
                    <a:ext uri="{9D8B030D-6E8A-4147-A177-3AD203B41FA5}">
                      <a16:colId xmlns:a16="http://schemas.microsoft.com/office/drawing/2014/main" val="1805015800"/>
                    </a:ext>
                  </a:extLst>
                </a:gridCol>
                <a:gridCol w="1010822">
                  <a:extLst>
                    <a:ext uri="{9D8B030D-6E8A-4147-A177-3AD203B41FA5}">
                      <a16:colId xmlns:a16="http://schemas.microsoft.com/office/drawing/2014/main" val="1160253659"/>
                    </a:ext>
                  </a:extLst>
                </a:gridCol>
                <a:gridCol w="1010822">
                  <a:extLst>
                    <a:ext uri="{9D8B030D-6E8A-4147-A177-3AD203B41FA5}">
                      <a16:colId xmlns:a16="http://schemas.microsoft.com/office/drawing/2014/main" val="189128113"/>
                    </a:ext>
                  </a:extLst>
                </a:gridCol>
              </a:tblGrid>
              <a:tr h="1034988">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66670105"/>
                  </a:ext>
                </a:extLst>
              </a:tr>
              <a:tr h="1034988">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67343009"/>
                  </a:ext>
                </a:extLst>
              </a:tr>
              <a:tr h="1034988">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0</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13321583"/>
                  </a:ext>
                </a:extLst>
              </a:tr>
            </a:tbl>
          </a:graphicData>
        </a:graphic>
      </p:graphicFrame>
      <p:graphicFrame>
        <p:nvGraphicFramePr>
          <p:cNvPr id="7" name="表 6">
            <a:extLst>
              <a:ext uri="{FF2B5EF4-FFF2-40B4-BE49-F238E27FC236}">
                <a16:creationId xmlns:a16="http://schemas.microsoft.com/office/drawing/2014/main" id="{5964558A-DA8C-4757-A963-A8EB4A512392}"/>
              </a:ext>
            </a:extLst>
          </p:cNvPr>
          <p:cNvGraphicFramePr>
            <a:graphicFrameLocks noGrp="1"/>
          </p:cNvGraphicFramePr>
          <p:nvPr>
            <p:extLst>
              <p:ext uri="{D42A27DB-BD31-4B8C-83A1-F6EECF244321}">
                <p14:modId xmlns:p14="http://schemas.microsoft.com/office/powerpoint/2010/main" val="1323965318"/>
              </p:ext>
            </p:extLst>
          </p:nvPr>
        </p:nvGraphicFramePr>
        <p:xfrm>
          <a:off x="5431087" y="3612782"/>
          <a:ext cx="3032466" cy="3104964"/>
        </p:xfrm>
        <a:graphic>
          <a:graphicData uri="http://schemas.openxmlformats.org/drawingml/2006/table">
            <a:tbl>
              <a:tblPr firstRow="1" bandRow="1">
                <a:tableStyleId>{5C22544A-7EE6-4342-B048-85BDC9FD1C3A}</a:tableStyleId>
              </a:tblPr>
              <a:tblGrid>
                <a:gridCol w="1010822">
                  <a:extLst>
                    <a:ext uri="{9D8B030D-6E8A-4147-A177-3AD203B41FA5}">
                      <a16:colId xmlns:a16="http://schemas.microsoft.com/office/drawing/2014/main" val="1805015800"/>
                    </a:ext>
                  </a:extLst>
                </a:gridCol>
                <a:gridCol w="1010822">
                  <a:extLst>
                    <a:ext uri="{9D8B030D-6E8A-4147-A177-3AD203B41FA5}">
                      <a16:colId xmlns:a16="http://schemas.microsoft.com/office/drawing/2014/main" val="1160253659"/>
                    </a:ext>
                  </a:extLst>
                </a:gridCol>
                <a:gridCol w="1010822">
                  <a:extLst>
                    <a:ext uri="{9D8B030D-6E8A-4147-A177-3AD203B41FA5}">
                      <a16:colId xmlns:a16="http://schemas.microsoft.com/office/drawing/2014/main" val="189128113"/>
                    </a:ext>
                  </a:extLst>
                </a:gridCol>
              </a:tblGrid>
              <a:tr h="1034988">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66670105"/>
                  </a:ext>
                </a:extLst>
              </a:tr>
              <a:tr h="1034988">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0</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67343009"/>
                  </a:ext>
                </a:extLst>
              </a:tr>
              <a:tr h="1034988">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en-US" altLang="ja-JP" sz="1800" b="0" dirty="0">
                          <a:solidFill>
                            <a:sysClr val="windowText" lastClr="000000"/>
                          </a:solidFill>
                          <a:latin typeface="Cambria Math" panose="02040503050406030204" pitchFamily="18" charset="0"/>
                          <a:ea typeface="Cambria Math" panose="02040503050406030204" pitchFamily="18" charset="0"/>
                        </a:rPr>
                        <a:t>1</a:t>
                      </a:r>
                      <a:endParaRPr kumimoji="1" lang="ja-JP" altLang="en-US" sz="1800" b="0" dirty="0">
                        <a:solidFill>
                          <a:sysClr val="windowText" lastClr="000000"/>
                        </a:solidFill>
                        <a:latin typeface="Cambria Math" panose="02040503050406030204" pitchFamily="18" charset="0"/>
                      </a:endParaRPr>
                    </a:p>
                  </a:txBody>
                  <a:tcPr marL="89162" marR="89162" marT="44582" marB="445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13321583"/>
                  </a:ext>
                </a:extLst>
              </a:tr>
            </a:tbl>
          </a:graphicData>
        </a:graphic>
      </p:graphicFrame>
      <p:sp>
        <p:nvSpPr>
          <p:cNvPr id="9" name="テキスト ボックス 8">
            <a:extLst>
              <a:ext uri="{FF2B5EF4-FFF2-40B4-BE49-F238E27FC236}">
                <a16:creationId xmlns:a16="http://schemas.microsoft.com/office/drawing/2014/main" id="{773FA904-E2E6-4AA5-BBAA-7465D512F252}"/>
              </a:ext>
            </a:extLst>
          </p:cNvPr>
          <p:cNvSpPr txBox="1"/>
          <p:nvPr/>
        </p:nvSpPr>
        <p:spPr>
          <a:xfrm>
            <a:off x="8519041" y="4838762"/>
            <a:ext cx="3672959" cy="461665"/>
          </a:xfrm>
          <a:prstGeom prst="rect">
            <a:avLst/>
          </a:prstGeom>
          <a:noFill/>
        </p:spPr>
        <p:txBody>
          <a:bodyPr wrap="square" rtlCol="0">
            <a:spAutoFit/>
          </a:bodyPr>
          <a:lstStyle/>
          <a:p>
            <a:r>
              <a:rPr lang="ja-JP" altLang="en-US" sz="2400" u="sng" dirty="0"/>
              <a:t>ある程度似た結果となる</a:t>
            </a:r>
            <a:endParaRPr kumimoji="1" lang="ja-JP" altLang="en-US" sz="2400" u="sng" dirty="0"/>
          </a:p>
        </p:txBody>
      </p:sp>
    </p:spTree>
    <p:extLst>
      <p:ext uri="{BB962C8B-B14F-4D97-AF65-F5344CB8AC3E}">
        <p14:creationId xmlns:p14="http://schemas.microsoft.com/office/powerpoint/2010/main" val="14018274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0AC822A-27E6-4691-A1B2-162BEC1DC438}"/>
              </a:ext>
            </a:extLst>
          </p:cNvPr>
          <p:cNvSpPr/>
          <p:nvPr/>
        </p:nvSpPr>
        <p:spPr>
          <a:xfrm>
            <a:off x="746669" y="808006"/>
            <a:ext cx="286034" cy="524198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1DFF785-6D96-4BF1-9E55-6F17F8262546}"/>
              </a:ext>
            </a:extLst>
          </p:cNvPr>
          <p:cNvSpPr/>
          <p:nvPr/>
        </p:nvSpPr>
        <p:spPr>
          <a:xfrm>
            <a:off x="1240756" y="808006"/>
            <a:ext cx="286034" cy="5241986"/>
          </a:xfrm>
          <a:prstGeom prst="rect">
            <a:avLst/>
          </a:prstGeom>
          <a:solidFill>
            <a:schemeClr val="accent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75A20AC6-D862-4E88-94F5-47ED5344069E}"/>
              </a:ext>
            </a:extLst>
          </p:cNvPr>
          <p:cNvSpPr/>
          <p:nvPr/>
        </p:nvSpPr>
        <p:spPr>
          <a:xfrm>
            <a:off x="1758524" y="808006"/>
            <a:ext cx="286034" cy="5241986"/>
          </a:xfrm>
          <a:prstGeom prst="rect">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47A9B40F-F875-40B9-B841-C4F0E1D437CD}"/>
              </a:ext>
            </a:extLst>
          </p:cNvPr>
          <p:cNvSpPr/>
          <p:nvPr/>
        </p:nvSpPr>
        <p:spPr>
          <a:xfrm>
            <a:off x="2620655" y="2249791"/>
            <a:ext cx="286034" cy="2358418"/>
          </a:xfrm>
          <a:prstGeom prst="rect">
            <a:avLst/>
          </a:prstGeom>
          <a:solidFill>
            <a:schemeClr val="accent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62C2E025-520C-4B86-8450-9BEE250A5675}"/>
              </a:ext>
            </a:extLst>
          </p:cNvPr>
          <p:cNvSpPr/>
          <p:nvPr/>
        </p:nvSpPr>
        <p:spPr>
          <a:xfrm>
            <a:off x="3600941" y="2249791"/>
            <a:ext cx="286034" cy="2358418"/>
          </a:xfrm>
          <a:prstGeom prst="rect">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58C435C7-3764-4BF2-9C22-73152E796619}"/>
              </a:ext>
            </a:extLst>
          </p:cNvPr>
          <p:cNvSpPr/>
          <p:nvPr/>
        </p:nvSpPr>
        <p:spPr>
          <a:xfrm>
            <a:off x="3108301" y="2249791"/>
            <a:ext cx="286034" cy="2358418"/>
          </a:xfrm>
          <a:prstGeom prst="rect">
            <a:avLst/>
          </a:prstGeom>
          <a:solidFill>
            <a:schemeClr val="accent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F505261A-A2AB-45D9-A511-DA6E6A637BD4}"/>
              </a:ext>
            </a:extLst>
          </p:cNvPr>
          <p:cNvSpPr/>
          <p:nvPr/>
        </p:nvSpPr>
        <p:spPr>
          <a:xfrm>
            <a:off x="4530588" y="2841429"/>
            <a:ext cx="286034" cy="1179209"/>
          </a:xfrm>
          <a:prstGeom prst="rect">
            <a:avLst/>
          </a:prstGeom>
          <a:solidFill>
            <a:schemeClr val="accent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8BFDBC87-8A7D-4D32-85B3-54DD20AD86E4}"/>
              </a:ext>
            </a:extLst>
          </p:cNvPr>
          <p:cNvSpPr/>
          <p:nvPr/>
        </p:nvSpPr>
        <p:spPr>
          <a:xfrm>
            <a:off x="5536608" y="2839394"/>
            <a:ext cx="286034" cy="1179209"/>
          </a:xfrm>
          <a:prstGeom prst="rect">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63C04152-440F-44C0-A9E7-06F168B918F7}"/>
              </a:ext>
            </a:extLst>
          </p:cNvPr>
          <p:cNvSpPr/>
          <p:nvPr/>
        </p:nvSpPr>
        <p:spPr>
          <a:xfrm>
            <a:off x="5027808" y="2839395"/>
            <a:ext cx="286034" cy="1179209"/>
          </a:xfrm>
          <a:prstGeom prst="rect">
            <a:avLst/>
          </a:prstGeom>
          <a:solidFill>
            <a:schemeClr val="accent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BA4273E3-17C2-42F0-8DD4-5F9E12A9F46D}"/>
              </a:ext>
            </a:extLst>
          </p:cNvPr>
          <p:cNvSpPr/>
          <p:nvPr/>
        </p:nvSpPr>
        <p:spPr>
          <a:xfrm>
            <a:off x="6464376" y="3134195"/>
            <a:ext cx="286034" cy="589605"/>
          </a:xfrm>
          <a:prstGeom prst="rect">
            <a:avLst/>
          </a:prstGeom>
          <a:solidFill>
            <a:schemeClr val="accent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A0BF979F-352A-487F-AC1D-B5582DEA637F}"/>
              </a:ext>
            </a:extLst>
          </p:cNvPr>
          <p:cNvSpPr/>
          <p:nvPr/>
        </p:nvSpPr>
        <p:spPr>
          <a:xfrm>
            <a:off x="7477772" y="3134193"/>
            <a:ext cx="286034" cy="589605"/>
          </a:xfrm>
          <a:prstGeom prst="rect">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909AD4CF-195B-4F31-8C4A-C5F0870250E9}"/>
              </a:ext>
            </a:extLst>
          </p:cNvPr>
          <p:cNvSpPr/>
          <p:nvPr/>
        </p:nvSpPr>
        <p:spPr>
          <a:xfrm>
            <a:off x="6970326" y="3134195"/>
            <a:ext cx="286034" cy="589605"/>
          </a:xfrm>
          <a:prstGeom prst="rect">
            <a:avLst/>
          </a:prstGeom>
          <a:solidFill>
            <a:schemeClr val="accent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7E678139-ECCD-4032-A228-95DB4129AD68}"/>
              </a:ext>
            </a:extLst>
          </p:cNvPr>
          <p:cNvSpPr/>
          <p:nvPr/>
        </p:nvSpPr>
        <p:spPr>
          <a:xfrm>
            <a:off x="8879475" y="3281598"/>
            <a:ext cx="286034" cy="294803"/>
          </a:xfrm>
          <a:prstGeom prst="rect">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18FB4908-CF65-4A1B-9712-E62BB630CEC6}"/>
              </a:ext>
            </a:extLst>
          </p:cNvPr>
          <p:cNvSpPr/>
          <p:nvPr/>
        </p:nvSpPr>
        <p:spPr>
          <a:xfrm>
            <a:off x="8405540" y="3281598"/>
            <a:ext cx="286034" cy="294803"/>
          </a:xfrm>
          <a:prstGeom prst="rect">
            <a:avLst/>
          </a:prstGeom>
          <a:solidFill>
            <a:schemeClr val="accent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D1EE7700-7D72-45D5-9E93-04D66B15D001}"/>
              </a:ext>
            </a:extLst>
          </p:cNvPr>
          <p:cNvSpPr/>
          <p:nvPr/>
        </p:nvSpPr>
        <p:spPr>
          <a:xfrm>
            <a:off x="9721832" y="3355299"/>
            <a:ext cx="1026695" cy="147402"/>
          </a:xfrm>
          <a:prstGeom prst="rect">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86F6D60B-C8B2-493C-8A26-B59641E5E92C}"/>
              </a:ext>
            </a:extLst>
          </p:cNvPr>
          <p:cNvSpPr/>
          <p:nvPr/>
        </p:nvSpPr>
        <p:spPr>
          <a:xfrm>
            <a:off x="11069053" y="3355299"/>
            <a:ext cx="609600" cy="147402"/>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左中かっこ 31">
            <a:extLst>
              <a:ext uri="{FF2B5EF4-FFF2-40B4-BE49-F238E27FC236}">
                <a16:creationId xmlns:a16="http://schemas.microsoft.com/office/drawing/2014/main" id="{50273FE0-15C7-4F49-A4D4-5904F0CE298B}"/>
              </a:ext>
            </a:extLst>
          </p:cNvPr>
          <p:cNvSpPr/>
          <p:nvPr/>
        </p:nvSpPr>
        <p:spPr>
          <a:xfrm rot="16200000">
            <a:off x="1184999" y="5435964"/>
            <a:ext cx="397548" cy="162560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左中かっこ 32">
            <a:extLst>
              <a:ext uri="{FF2B5EF4-FFF2-40B4-BE49-F238E27FC236}">
                <a16:creationId xmlns:a16="http://schemas.microsoft.com/office/drawing/2014/main" id="{F31C5004-1F83-4E2F-8A87-E73C5EBE46B1}"/>
              </a:ext>
            </a:extLst>
          </p:cNvPr>
          <p:cNvSpPr/>
          <p:nvPr/>
        </p:nvSpPr>
        <p:spPr>
          <a:xfrm rot="16200000">
            <a:off x="3052544" y="3994181"/>
            <a:ext cx="397548" cy="162560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左中かっこ 33">
            <a:extLst>
              <a:ext uri="{FF2B5EF4-FFF2-40B4-BE49-F238E27FC236}">
                <a16:creationId xmlns:a16="http://schemas.microsoft.com/office/drawing/2014/main" id="{F34B3342-A0E8-47BB-8C81-66E2A65326FC}"/>
              </a:ext>
            </a:extLst>
          </p:cNvPr>
          <p:cNvSpPr/>
          <p:nvPr/>
        </p:nvSpPr>
        <p:spPr>
          <a:xfrm rot="16200000">
            <a:off x="4972051" y="3404575"/>
            <a:ext cx="397548" cy="162560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左中かっこ 34">
            <a:extLst>
              <a:ext uri="{FF2B5EF4-FFF2-40B4-BE49-F238E27FC236}">
                <a16:creationId xmlns:a16="http://schemas.microsoft.com/office/drawing/2014/main" id="{89EBF1A3-FC0B-46D6-A89B-15704DD67B71}"/>
              </a:ext>
            </a:extLst>
          </p:cNvPr>
          <p:cNvSpPr/>
          <p:nvPr/>
        </p:nvSpPr>
        <p:spPr>
          <a:xfrm rot="16200000">
            <a:off x="6914569" y="3109770"/>
            <a:ext cx="397548" cy="162560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左中かっこ 35">
            <a:extLst>
              <a:ext uri="{FF2B5EF4-FFF2-40B4-BE49-F238E27FC236}">
                <a16:creationId xmlns:a16="http://schemas.microsoft.com/office/drawing/2014/main" id="{9C58047C-52CE-47E8-89C6-3A33795330C8}"/>
              </a:ext>
            </a:extLst>
          </p:cNvPr>
          <p:cNvSpPr/>
          <p:nvPr/>
        </p:nvSpPr>
        <p:spPr>
          <a:xfrm rot="16200000">
            <a:off x="8606332" y="3139429"/>
            <a:ext cx="431703" cy="115824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4F09594B-E701-4863-9301-AF944E1039A3}"/>
              </a:ext>
            </a:extLst>
          </p:cNvPr>
          <p:cNvSpPr txBox="1"/>
          <p:nvPr/>
        </p:nvSpPr>
        <p:spPr>
          <a:xfrm>
            <a:off x="430554" y="6378528"/>
            <a:ext cx="1906438" cy="369332"/>
          </a:xfrm>
          <a:prstGeom prst="rect">
            <a:avLst/>
          </a:prstGeom>
          <a:noFill/>
        </p:spPr>
        <p:txBody>
          <a:bodyPr wrap="square" rtlCol="0">
            <a:spAutoFit/>
          </a:bodyPr>
          <a:lstStyle/>
          <a:p>
            <a:pPr algn="ctr"/>
            <a:r>
              <a:rPr lang="en-US" altLang="ja-JP" dirty="0"/>
              <a:t>(32,32,32)</a:t>
            </a:r>
            <a:endParaRPr kumimoji="1" lang="ja-JP" altLang="en-US" dirty="0"/>
          </a:p>
        </p:txBody>
      </p:sp>
      <p:sp>
        <p:nvSpPr>
          <p:cNvPr id="38" name="テキスト ボックス 37">
            <a:extLst>
              <a:ext uri="{FF2B5EF4-FFF2-40B4-BE49-F238E27FC236}">
                <a16:creationId xmlns:a16="http://schemas.microsoft.com/office/drawing/2014/main" id="{6E73DECE-101B-4EDE-9817-6C396768AF57}"/>
              </a:ext>
            </a:extLst>
          </p:cNvPr>
          <p:cNvSpPr txBox="1"/>
          <p:nvPr/>
        </p:nvSpPr>
        <p:spPr>
          <a:xfrm>
            <a:off x="2298099" y="5005757"/>
            <a:ext cx="1906438" cy="369332"/>
          </a:xfrm>
          <a:prstGeom prst="rect">
            <a:avLst/>
          </a:prstGeom>
          <a:noFill/>
        </p:spPr>
        <p:txBody>
          <a:bodyPr wrap="square" rtlCol="0">
            <a:spAutoFit/>
          </a:bodyPr>
          <a:lstStyle/>
          <a:p>
            <a:pPr algn="ctr"/>
            <a:r>
              <a:rPr lang="en-US" altLang="ja-JP" dirty="0"/>
              <a:t>(16,16,64)</a:t>
            </a:r>
            <a:endParaRPr kumimoji="1" lang="ja-JP" altLang="en-US" dirty="0"/>
          </a:p>
        </p:txBody>
      </p:sp>
      <p:sp>
        <p:nvSpPr>
          <p:cNvPr id="39" name="テキスト ボックス 38">
            <a:extLst>
              <a:ext uri="{FF2B5EF4-FFF2-40B4-BE49-F238E27FC236}">
                <a16:creationId xmlns:a16="http://schemas.microsoft.com/office/drawing/2014/main" id="{34A0A333-B8B2-4663-8E28-9EC1591A3321}"/>
              </a:ext>
            </a:extLst>
          </p:cNvPr>
          <p:cNvSpPr txBox="1"/>
          <p:nvPr/>
        </p:nvSpPr>
        <p:spPr>
          <a:xfrm>
            <a:off x="4217606" y="4416151"/>
            <a:ext cx="1906438" cy="369332"/>
          </a:xfrm>
          <a:prstGeom prst="rect">
            <a:avLst/>
          </a:prstGeom>
          <a:noFill/>
        </p:spPr>
        <p:txBody>
          <a:bodyPr wrap="square" rtlCol="0">
            <a:spAutoFit/>
          </a:bodyPr>
          <a:lstStyle/>
          <a:p>
            <a:pPr algn="ctr"/>
            <a:r>
              <a:rPr lang="en-US" altLang="ja-JP" dirty="0"/>
              <a:t>(8,8,128)</a:t>
            </a:r>
            <a:endParaRPr kumimoji="1" lang="ja-JP" altLang="en-US" dirty="0"/>
          </a:p>
        </p:txBody>
      </p:sp>
      <p:sp>
        <p:nvSpPr>
          <p:cNvPr id="40" name="テキスト ボックス 39">
            <a:extLst>
              <a:ext uri="{FF2B5EF4-FFF2-40B4-BE49-F238E27FC236}">
                <a16:creationId xmlns:a16="http://schemas.microsoft.com/office/drawing/2014/main" id="{EFC52803-9E67-4872-B481-206FFE24B9F3}"/>
              </a:ext>
            </a:extLst>
          </p:cNvPr>
          <p:cNvSpPr txBox="1"/>
          <p:nvPr/>
        </p:nvSpPr>
        <p:spPr>
          <a:xfrm>
            <a:off x="6160124" y="4136131"/>
            <a:ext cx="1906438" cy="369332"/>
          </a:xfrm>
          <a:prstGeom prst="rect">
            <a:avLst/>
          </a:prstGeom>
          <a:noFill/>
        </p:spPr>
        <p:txBody>
          <a:bodyPr wrap="square" rtlCol="0">
            <a:spAutoFit/>
          </a:bodyPr>
          <a:lstStyle/>
          <a:p>
            <a:pPr algn="ctr"/>
            <a:r>
              <a:rPr lang="en-US" altLang="ja-JP" dirty="0"/>
              <a:t>(4,4,256)</a:t>
            </a:r>
            <a:endParaRPr kumimoji="1" lang="ja-JP" altLang="en-US" dirty="0"/>
          </a:p>
        </p:txBody>
      </p:sp>
      <p:sp>
        <p:nvSpPr>
          <p:cNvPr id="41" name="テキスト ボックス 40">
            <a:extLst>
              <a:ext uri="{FF2B5EF4-FFF2-40B4-BE49-F238E27FC236}">
                <a16:creationId xmlns:a16="http://schemas.microsoft.com/office/drawing/2014/main" id="{B523CB7B-5912-4EBC-B088-004D4DAA48D4}"/>
              </a:ext>
            </a:extLst>
          </p:cNvPr>
          <p:cNvSpPr txBox="1"/>
          <p:nvPr/>
        </p:nvSpPr>
        <p:spPr>
          <a:xfrm>
            <a:off x="7839743" y="3875295"/>
            <a:ext cx="1906438" cy="369332"/>
          </a:xfrm>
          <a:prstGeom prst="rect">
            <a:avLst/>
          </a:prstGeom>
          <a:noFill/>
        </p:spPr>
        <p:txBody>
          <a:bodyPr wrap="square" rtlCol="0">
            <a:spAutoFit/>
          </a:bodyPr>
          <a:lstStyle/>
          <a:p>
            <a:pPr algn="ctr"/>
            <a:r>
              <a:rPr lang="en-US" altLang="ja-JP" dirty="0"/>
              <a:t>(2,2,512)</a:t>
            </a:r>
            <a:endParaRPr kumimoji="1" lang="ja-JP" altLang="en-US" dirty="0"/>
          </a:p>
        </p:txBody>
      </p:sp>
      <p:sp>
        <p:nvSpPr>
          <p:cNvPr id="42" name="テキスト ボックス 41">
            <a:extLst>
              <a:ext uri="{FF2B5EF4-FFF2-40B4-BE49-F238E27FC236}">
                <a16:creationId xmlns:a16="http://schemas.microsoft.com/office/drawing/2014/main" id="{EDFB0181-A6DF-4DE3-9584-CE9AEB136789}"/>
              </a:ext>
            </a:extLst>
          </p:cNvPr>
          <p:cNvSpPr txBox="1"/>
          <p:nvPr/>
        </p:nvSpPr>
        <p:spPr>
          <a:xfrm>
            <a:off x="9281960" y="3517292"/>
            <a:ext cx="1906438" cy="369332"/>
          </a:xfrm>
          <a:prstGeom prst="rect">
            <a:avLst/>
          </a:prstGeom>
          <a:noFill/>
        </p:spPr>
        <p:txBody>
          <a:bodyPr wrap="square" rtlCol="0">
            <a:spAutoFit/>
          </a:bodyPr>
          <a:lstStyle/>
          <a:p>
            <a:pPr algn="ctr"/>
            <a:r>
              <a:rPr lang="en-US" altLang="ja-JP" dirty="0"/>
              <a:t>(1024)</a:t>
            </a:r>
            <a:endParaRPr kumimoji="1" lang="ja-JP" altLang="en-US" dirty="0"/>
          </a:p>
        </p:txBody>
      </p:sp>
      <p:grpSp>
        <p:nvGrpSpPr>
          <p:cNvPr id="49" name="グループ化 48">
            <a:extLst>
              <a:ext uri="{FF2B5EF4-FFF2-40B4-BE49-F238E27FC236}">
                <a16:creationId xmlns:a16="http://schemas.microsoft.com/office/drawing/2014/main" id="{8AE61D25-FC3A-4F3D-AC27-55164EA9D4F9}"/>
              </a:ext>
            </a:extLst>
          </p:cNvPr>
          <p:cNvGrpSpPr/>
          <p:nvPr/>
        </p:nvGrpSpPr>
        <p:grpSpPr>
          <a:xfrm>
            <a:off x="5630826" y="85931"/>
            <a:ext cx="2679000" cy="2130968"/>
            <a:chOff x="6827309" y="118823"/>
            <a:chExt cx="2679000" cy="2130968"/>
          </a:xfrm>
        </p:grpSpPr>
        <p:sp>
          <p:nvSpPr>
            <p:cNvPr id="43" name="正方形/長方形 42">
              <a:extLst>
                <a:ext uri="{FF2B5EF4-FFF2-40B4-BE49-F238E27FC236}">
                  <a16:creationId xmlns:a16="http://schemas.microsoft.com/office/drawing/2014/main" id="{DE8FEC14-B032-46D9-8A07-21115667CED2}"/>
                </a:ext>
              </a:extLst>
            </p:cNvPr>
            <p:cNvSpPr/>
            <p:nvPr/>
          </p:nvSpPr>
          <p:spPr>
            <a:xfrm>
              <a:off x="6827309" y="689811"/>
              <a:ext cx="286034" cy="294803"/>
            </a:xfrm>
            <a:prstGeom prst="rect">
              <a:avLst/>
            </a:prstGeom>
            <a:solidFill>
              <a:schemeClr val="accent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0896E34F-A315-4C26-94FE-8FA88A185F7C}"/>
                </a:ext>
              </a:extLst>
            </p:cNvPr>
            <p:cNvSpPr/>
            <p:nvPr/>
          </p:nvSpPr>
          <p:spPr>
            <a:xfrm>
              <a:off x="6827309" y="1080644"/>
              <a:ext cx="286034" cy="294803"/>
            </a:xfrm>
            <a:prstGeom prst="rect">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3AD88F1D-00A4-4129-81CC-13E664569A85}"/>
                </a:ext>
              </a:extLst>
            </p:cNvPr>
            <p:cNvSpPr/>
            <p:nvPr/>
          </p:nvSpPr>
          <p:spPr>
            <a:xfrm>
              <a:off x="6827309" y="1471477"/>
              <a:ext cx="286034" cy="294803"/>
            </a:xfrm>
            <a:prstGeom prst="rect">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35F937D8-BAD7-4E51-BA70-86BE88A747DC}"/>
                </a:ext>
              </a:extLst>
            </p:cNvPr>
            <p:cNvSpPr/>
            <p:nvPr/>
          </p:nvSpPr>
          <p:spPr>
            <a:xfrm>
              <a:off x="6827309" y="1862310"/>
              <a:ext cx="286034" cy="294803"/>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12821C66-F962-43B0-9DC4-D902C4BED875}"/>
                </a:ext>
              </a:extLst>
            </p:cNvPr>
            <p:cNvSpPr/>
            <p:nvPr/>
          </p:nvSpPr>
          <p:spPr>
            <a:xfrm>
              <a:off x="6827309" y="298978"/>
              <a:ext cx="286034" cy="29480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359571B5-B09B-442A-91B8-1B5BFA1736D4}"/>
                </a:ext>
              </a:extLst>
            </p:cNvPr>
            <p:cNvSpPr txBox="1"/>
            <p:nvPr/>
          </p:nvSpPr>
          <p:spPr>
            <a:xfrm>
              <a:off x="7113343" y="118823"/>
              <a:ext cx="2392966" cy="2130968"/>
            </a:xfrm>
            <a:prstGeom prst="rect">
              <a:avLst/>
            </a:prstGeom>
            <a:noFill/>
          </p:spPr>
          <p:txBody>
            <a:bodyPr wrap="square" rtlCol="0">
              <a:spAutoFit/>
            </a:bodyPr>
            <a:lstStyle/>
            <a:p>
              <a:pPr>
                <a:lnSpc>
                  <a:spcPct val="150000"/>
                </a:lnSpc>
              </a:pPr>
              <a:r>
                <a:rPr kumimoji="1" lang="en-US" altLang="ja-JP" dirty="0">
                  <a:latin typeface="Cambria Math" panose="02040503050406030204" pitchFamily="18" charset="0"/>
                  <a:ea typeface="Cambria Math" panose="02040503050406030204" pitchFamily="18" charset="0"/>
                </a:rPr>
                <a:t>:input layer</a:t>
              </a:r>
            </a:p>
            <a:p>
              <a:pPr>
                <a:lnSpc>
                  <a:spcPct val="150000"/>
                </a:lnSpc>
              </a:pPr>
              <a:r>
                <a:rPr lang="en-US" altLang="ja-JP" dirty="0">
                  <a:latin typeface="Cambria Math" panose="02040503050406030204" pitchFamily="18" charset="0"/>
                  <a:ea typeface="Cambria Math" panose="02040503050406030204" pitchFamily="18" charset="0"/>
                </a:rPr>
                <a:t>:convolutional layer</a:t>
              </a:r>
            </a:p>
            <a:p>
              <a:pPr>
                <a:lnSpc>
                  <a:spcPct val="150000"/>
                </a:lnSpc>
              </a:pPr>
              <a:r>
                <a:rPr kumimoji="1" lang="en-US" altLang="ja-JP" dirty="0">
                  <a:latin typeface="Cambria Math" panose="02040503050406030204" pitchFamily="18" charset="0"/>
                  <a:ea typeface="Cambria Math" panose="02040503050406030204" pitchFamily="18" charset="0"/>
                </a:rPr>
                <a:t>:pooling layer</a:t>
              </a:r>
            </a:p>
            <a:p>
              <a:pPr>
                <a:lnSpc>
                  <a:spcPct val="150000"/>
                </a:lnSpc>
              </a:pPr>
              <a:r>
                <a:rPr lang="en-US" altLang="ja-JP" dirty="0">
                  <a:latin typeface="Cambria Math" panose="02040503050406030204" pitchFamily="18" charset="0"/>
                  <a:ea typeface="Cambria Math" panose="02040503050406030204" pitchFamily="18" charset="0"/>
                </a:rPr>
                <a:t>:dense layer</a:t>
              </a:r>
            </a:p>
            <a:p>
              <a:pPr>
                <a:lnSpc>
                  <a:spcPct val="150000"/>
                </a:lnSpc>
              </a:pPr>
              <a:r>
                <a:rPr kumimoji="1" lang="en-US" altLang="ja-JP" dirty="0">
                  <a:latin typeface="Cambria Math" panose="02040503050406030204" pitchFamily="18" charset="0"/>
                  <a:ea typeface="Cambria Math" panose="02040503050406030204" pitchFamily="18" charset="0"/>
                </a:rPr>
                <a:t>:output layer</a:t>
              </a:r>
              <a:endParaRPr kumimoji="1" lang="ja-JP" altLang="en-US" dirty="0">
                <a:latin typeface="Cambria Math" panose="02040503050406030204" pitchFamily="18" charset="0"/>
              </a:endParaRPr>
            </a:p>
          </p:txBody>
        </p:sp>
      </p:grpSp>
      <p:sp>
        <p:nvSpPr>
          <p:cNvPr id="50" name="矢印: 右 49">
            <a:extLst>
              <a:ext uri="{FF2B5EF4-FFF2-40B4-BE49-F238E27FC236}">
                <a16:creationId xmlns:a16="http://schemas.microsoft.com/office/drawing/2014/main" id="{C58648EF-E8BC-414E-B507-07FE2626F1BA}"/>
              </a:ext>
            </a:extLst>
          </p:cNvPr>
          <p:cNvSpPr/>
          <p:nvPr/>
        </p:nvSpPr>
        <p:spPr>
          <a:xfrm>
            <a:off x="2227686" y="3155594"/>
            <a:ext cx="206105" cy="539903"/>
          </a:xfrm>
          <a:prstGeom prst="rightArrow">
            <a:avLst/>
          </a:prstGeom>
          <a:solidFill>
            <a:schemeClr val="bg1"/>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矢印: 右 51">
            <a:extLst>
              <a:ext uri="{FF2B5EF4-FFF2-40B4-BE49-F238E27FC236}">
                <a16:creationId xmlns:a16="http://schemas.microsoft.com/office/drawing/2014/main" id="{A832F4F7-C7A5-4BBD-B7AD-DD6262AB5E0D}"/>
              </a:ext>
            </a:extLst>
          </p:cNvPr>
          <p:cNvSpPr/>
          <p:nvPr/>
        </p:nvSpPr>
        <p:spPr>
          <a:xfrm>
            <a:off x="4127479" y="3187142"/>
            <a:ext cx="206105" cy="539903"/>
          </a:xfrm>
          <a:prstGeom prst="rightArrow">
            <a:avLst/>
          </a:prstGeom>
          <a:solidFill>
            <a:schemeClr val="bg1"/>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矢印: 右 52">
            <a:extLst>
              <a:ext uri="{FF2B5EF4-FFF2-40B4-BE49-F238E27FC236}">
                <a16:creationId xmlns:a16="http://schemas.microsoft.com/office/drawing/2014/main" id="{CBD999AE-419F-4C2C-B181-B070B39D5A4E}"/>
              </a:ext>
            </a:extLst>
          </p:cNvPr>
          <p:cNvSpPr/>
          <p:nvPr/>
        </p:nvSpPr>
        <p:spPr>
          <a:xfrm>
            <a:off x="6071577" y="3155593"/>
            <a:ext cx="206105" cy="539903"/>
          </a:xfrm>
          <a:prstGeom prst="rightArrow">
            <a:avLst/>
          </a:prstGeom>
          <a:solidFill>
            <a:schemeClr val="bg1"/>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矢印: 右 53">
            <a:extLst>
              <a:ext uri="{FF2B5EF4-FFF2-40B4-BE49-F238E27FC236}">
                <a16:creationId xmlns:a16="http://schemas.microsoft.com/office/drawing/2014/main" id="{232C499A-1BDA-49C6-820B-6C1C0AF3EDC5}"/>
              </a:ext>
            </a:extLst>
          </p:cNvPr>
          <p:cNvSpPr/>
          <p:nvPr/>
        </p:nvSpPr>
        <p:spPr>
          <a:xfrm>
            <a:off x="7977668" y="3159048"/>
            <a:ext cx="206105" cy="539903"/>
          </a:xfrm>
          <a:prstGeom prst="rightArrow">
            <a:avLst/>
          </a:prstGeom>
          <a:solidFill>
            <a:schemeClr val="bg1"/>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矢印: 右 54">
            <a:extLst>
              <a:ext uri="{FF2B5EF4-FFF2-40B4-BE49-F238E27FC236}">
                <a16:creationId xmlns:a16="http://schemas.microsoft.com/office/drawing/2014/main" id="{AC58EB54-13FE-4A8D-93F4-A70514A85AC2}"/>
              </a:ext>
            </a:extLst>
          </p:cNvPr>
          <p:cNvSpPr/>
          <p:nvPr/>
        </p:nvSpPr>
        <p:spPr>
          <a:xfrm>
            <a:off x="9465475" y="3134193"/>
            <a:ext cx="206105" cy="539903"/>
          </a:xfrm>
          <a:prstGeom prst="rightArrow">
            <a:avLst/>
          </a:prstGeom>
          <a:solidFill>
            <a:schemeClr val="bg1"/>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B8F6819E-EBF2-4AFF-9411-224C071C880A}"/>
              </a:ext>
            </a:extLst>
          </p:cNvPr>
          <p:cNvGrpSpPr/>
          <p:nvPr/>
        </p:nvGrpSpPr>
        <p:grpSpPr>
          <a:xfrm>
            <a:off x="8595860" y="951722"/>
            <a:ext cx="2984721" cy="539903"/>
            <a:chOff x="7763806" y="5389719"/>
            <a:chExt cx="2984721" cy="539903"/>
          </a:xfrm>
        </p:grpSpPr>
        <p:sp>
          <p:nvSpPr>
            <p:cNvPr id="51" name="矢印: 右 50">
              <a:extLst>
                <a:ext uri="{FF2B5EF4-FFF2-40B4-BE49-F238E27FC236}">
                  <a16:creationId xmlns:a16="http://schemas.microsoft.com/office/drawing/2014/main" id="{E42715F4-D2B5-4073-B92D-53454E200B3D}"/>
                </a:ext>
              </a:extLst>
            </p:cNvPr>
            <p:cNvSpPr/>
            <p:nvPr/>
          </p:nvSpPr>
          <p:spPr>
            <a:xfrm>
              <a:off x="7763806" y="5389719"/>
              <a:ext cx="206105" cy="539903"/>
            </a:xfrm>
            <a:prstGeom prst="rightArrow">
              <a:avLst/>
            </a:prstGeom>
            <a:solidFill>
              <a:schemeClr val="bg1"/>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B82D2137-F4D6-4CD8-9A39-CB2042F905B7}"/>
                </a:ext>
              </a:extLst>
            </p:cNvPr>
            <p:cNvSpPr txBox="1"/>
            <p:nvPr/>
          </p:nvSpPr>
          <p:spPr>
            <a:xfrm>
              <a:off x="7977668" y="5475004"/>
              <a:ext cx="2770859" cy="369332"/>
            </a:xfrm>
            <a:prstGeom prst="rect">
              <a:avLst/>
            </a:prstGeom>
            <a:noFill/>
          </p:spPr>
          <p:txBody>
            <a:bodyPr wrap="square" rtlCol="0">
              <a:spAutoFit/>
            </a:bodyPr>
            <a:lstStyle/>
            <a:p>
              <a:r>
                <a:rPr kumimoji="1" lang="en-US" altLang="ja-JP" dirty="0">
                  <a:latin typeface="Cambria Math" panose="02040503050406030204" pitchFamily="18" charset="0"/>
                  <a:ea typeface="Cambria Math" panose="02040503050406030204" pitchFamily="18" charset="0"/>
                </a:rPr>
                <a:t>:Dropout(20~50%)</a:t>
              </a:r>
              <a:endParaRPr kumimoji="1" lang="ja-JP" altLang="en-US" dirty="0">
                <a:latin typeface="Cambria Math" panose="02040503050406030204" pitchFamily="18" charset="0"/>
              </a:endParaRPr>
            </a:p>
          </p:txBody>
        </p:sp>
      </p:grpSp>
    </p:spTree>
    <p:extLst>
      <p:ext uri="{BB962C8B-B14F-4D97-AF65-F5344CB8AC3E}">
        <p14:creationId xmlns:p14="http://schemas.microsoft.com/office/powerpoint/2010/main" val="3501444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592633A-36DE-4A4A-B732-761B3115065B}"/>
              </a:ext>
            </a:extLst>
          </p:cNvPr>
          <p:cNvSpPr/>
          <p:nvPr/>
        </p:nvSpPr>
        <p:spPr>
          <a:xfrm>
            <a:off x="1845425" y="1047404"/>
            <a:ext cx="8828117" cy="5020887"/>
          </a:xfrm>
          <a:prstGeom prst="rect">
            <a:avLst/>
          </a:prstGeom>
          <a:solidFill>
            <a:schemeClr val="bg1"/>
          </a:solid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ysClr val="windowText" lastClr="000000"/>
              </a:solidFill>
            </a:endParaRPr>
          </a:p>
        </p:txBody>
      </p:sp>
      <p:sp>
        <p:nvSpPr>
          <p:cNvPr id="3" name="正方形/長方形 2">
            <a:extLst>
              <a:ext uri="{FF2B5EF4-FFF2-40B4-BE49-F238E27FC236}">
                <a16:creationId xmlns:a16="http://schemas.microsoft.com/office/drawing/2014/main" id="{F6820AF5-24E2-4E54-9BFE-5A9502644F49}"/>
              </a:ext>
            </a:extLst>
          </p:cNvPr>
          <p:cNvSpPr/>
          <p:nvPr/>
        </p:nvSpPr>
        <p:spPr>
          <a:xfrm>
            <a:off x="2197330" y="1415935"/>
            <a:ext cx="8027325" cy="4394661"/>
          </a:xfrm>
          <a:prstGeom prst="rect">
            <a:avLst/>
          </a:prstGeom>
          <a:solidFill>
            <a:schemeClr val="bg1"/>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ysClr val="windowText" lastClr="000000"/>
              </a:solidFill>
            </a:endParaRPr>
          </a:p>
        </p:txBody>
      </p:sp>
      <p:sp>
        <p:nvSpPr>
          <p:cNvPr id="4" name="正方形/長方形 3">
            <a:extLst>
              <a:ext uri="{FF2B5EF4-FFF2-40B4-BE49-F238E27FC236}">
                <a16:creationId xmlns:a16="http://schemas.microsoft.com/office/drawing/2014/main" id="{F2E6FF5B-3D1A-4F74-BC0D-F56CB2C8794C}"/>
              </a:ext>
            </a:extLst>
          </p:cNvPr>
          <p:cNvSpPr/>
          <p:nvPr/>
        </p:nvSpPr>
        <p:spPr>
          <a:xfrm>
            <a:off x="2870660" y="1802477"/>
            <a:ext cx="6422969" cy="1626523"/>
          </a:xfrm>
          <a:prstGeom prst="rect">
            <a:avLst/>
          </a:prstGeom>
          <a:solidFill>
            <a:schemeClr val="accent1">
              <a:lumMod val="20000"/>
              <a:lumOff val="80000"/>
            </a:schemeClr>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ysClr val="windowText" lastClr="000000"/>
              </a:solidFill>
            </a:endParaRPr>
          </a:p>
        </p:txBody>
      </p:sp>
      <p:sp>
        <p:nvSpPr>
          <p:cNvPr id="5" name="正方形/長方形 4">
            <a:extLst>
              <a:ext uri="{FF2B5EF4-FFF2-40B4-BE49-F238E27FC236}">
                <a16:creationId xmlns:a16="http://schemas.microsoft.com/office/drawing/2014/main" id="{338C3536-72EB-4ABB-A77F-141A80A03F85}"/>
              </a:ext>
            </a:extLst>
          </p:cNvPr>
          <p:cNvSpPr/>
          <p:nvPr/>
        </p:nvSpPr>
        <p:spPr>
          <a:xfrm>
            <a:off x="2870659" y="3613265"/>
            <a:ext cx="2732119" cy="1626523"/>
          </a:xfrm>
          <a:prstGeom prst="rect">
            <a:avLst/>
          </a:prstGeom>
          <a:solidFill>
            <a:schemeClr val="accent1">
              <a:lumMod val="20000"/>
              <a:lumOff val="80000"/>
            </a:schemeClr>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ysClr val="windowText" lastClr="000000"/>
              </a:solidFill>
            </a:endParaRPr>
          </a:p>
        </p:txBody>
      </p:sp>
      <p:sp>
        <p:nvSpPr>
          <p:cNvPr id="6" name="正方形/長方形 5">
            <a:extLst>
              <a:ext uri="{FF2B5EF4-FFF2-40B4-BE49-F238E27FC236}">
                <a16:creationId xmlns:a16="http://schemas.microsoft.com/office/drawing/2014/main" id="{04B5734F-D338-45F9-95D1-AECE41A66B44}"/>
              </a:ext>
            </a:extLst>
          </p:cNvPr>
          <p:cNvSpPr/>
          <p:nvPr/>
        </p:nvSpPr>
        <p:spPr>
          <a:xfrm>
            <a:off x="6589224" y="3613264"/>
            <a:ext cx="2732119" cy="1626523"/>
          </a:xfrm>
          <a:prstGeom prst="rect">
            <a:avLst/>
          </a:prstGeom>
          <a:solidFill>
            <a:schemeClr val="accent1">
              <a:lumMod val="20000"/>
              <a:lumOff val="80000"/>
            </a:schemeClr>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ysClr val="windowText" lastClr="000000"/>
              </a:solidFill>
            </a:endParaRPr>
          </a:p>
        </p:txBody>
      </p:sp>
      <p:sp>
        <p:nvSpPr>
          <p:cNvPr id="7" name="正方形/長方形 6">
            <a:extLst>
              <a:ext uri="{FF2B5EF4-FFF2-40B4-BE49-F238E27FC236}">
                <a16:creationId xmlns:a16="http://schemas.microsoft.com/office/drawing/2014/main" id="{5D6D9D77-09D3-41BB-B1DE-84B879C971C7}"/>
              </a:ext>
            </a:extLst>
          </p:cNvPr>
          <p:cNvSpPr/>
          <p:nvPr/>
        </p:nvSpPr>
        <p:spPr>
          <a:xfrm>
            <a:off x="4098177" y="2431473"/>
            <a:ext cx="3915292" cy="2040774"/>
          </a:xfrm>
          <a:prstGeom prst="rect">
            <a:avLst/>
          </a:prstGeom>
          <a:solidFill>
            <a:schemeClr val="accent1">
              <a:lumMod val="40000"/>
              <a:lumOff val="60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ysClr val="windowText" lastClr="000000"/>
                </a:solidFill>
              </a:ln>
              <a:solidFill>
                <a:sysClr val="windowText" lastClr="000000"/>
              </a:solidFill>
            </a:endParaRPr>
          </a:p>
        </p:txBody>
      </p:sp>
      <p:sp>
        <p:nvSpPr>
          <p:cNvPr id="8" name="正方形/長方形 7">
            <a:extLst>
              <a:ext uri="{FF2B5EF4-FFF2-40B4-BE49-F238E27FC236}">
                <a16:creationId xmlns:a16="http://schemas.microsoft.com/office/drawing/2014/main" id="{7A8696B7-3427-4AAE-8972-0181332176C2}"/>
              </a:ext>
            </a:extLst>
          </p:cNvPr>
          <p:cNvSpPr/>
          <p:nvPr/>
        </p:nvSpPr>
        <p:spPr>
          <a:xfrm>
            <a:off x="4535980" y="3244735"/>
            <a:ext cx="2967645" cy="813261"/>
          </a:xfrm>
          <a:prstGeom prst="rect">
            <a:avLst/>
          </a:prstGeom>
          <a:solidFill>
            <a:schemeClr val="accent1">
              <a:lumMod val="60000"/>
              <a:lumOff val="40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n>
                <a:solidFill>
                  <a:sysClr val="windowText" lastClr="000000"/>
                </a:solidFill>
              </a:ln>
              <a:solidFill>
                <a:sysClr val="windowText" lastClr="000000"/>
              </a:solidFill>
            </a:endParaRPr>
          </a:p>
        </p:txBody>
      </p:sp>
      <p:sp>
        <p:nvSpPr>
          <p:cNvPr id="9" name="テキスト ボックス 8">
            <a:extLst>
              <a:ext uri="{FF2B5EF4-FFF2-40B4-BE49-F238E27FC236}">
                <a16:creationId xmlns:a16="http://schemas.microsoft.com/office/drawing/2014/main" id="{48B3774E-5FFE-4347-B99E-899C4A2F7FFD}"/>
              </a:ext>
            </a:extLst>
          </p:cNvPr>
          <p:cNvSpPr txBox="1"/>
          <p:nvPr/>
        </p:nvSpPr>
        <p:spPr>
          <a:xfrm>
            <a:off x="3414086" y="845127"/>
            <a:ext cx="2044931" cy="369332"/>
          </a:xfrm>
          <a:prstGeom prst="rect">
            <a:avLst/>
          </a:prstGeom>
          <a:solidFill>
            <a:schemeClr val="bg1"/>
          </a:solidFill>
        </p:spPr>
        <p:txBody>
          <a:bodyPr wrap="square" rtlCol="0">
            <a:spAutoFit/>
          </a:bodyPr>
          <a:lstStyle/>
          <a:p>
            <a:pPr algn="ctr"/>
            <a:r>
              <a:rPr kumimoji="1" lang="en-US" altLang="ja-JP" dirty="0"/>
              <a:t>AI</a:t>
            </a:r>
            <a:r>
              <a:rPr kumimoji="1" lang="ja-JP" altLang="en-US" dirty="0"/>
              <a:t>といわれるもの</a:t>
            </a:r>
          </a:p>
        </p:txBody>
      </p:sp>
      <p:sp>
        <p:nvSpPr>
          <p:cNvPr id="10" name="テキスト ボックス 9">
            <a:extLst>
              <a:ext uri="{FF2B5EF4-FFF2-40B4-BE49-F238E27FC236}">
                <a16:creationId xmlns:a16="http://schemas.microsoft.com/office/drawing/2014/main" id="{C94940D9-69A5-42B0-8A6B-F671E25E1582}"/>
              </a:ext>
            </a:extLst>
          </p:cNvPr>
          <p:cNvSpPr txBox="1"/>
          <p:nvPr/>
        </p:nvSpPr>
        <p:spPr>
          <a:xfrm>
            <a:off x="4997336" y="1250103"/>
            <a:ext cx="2044931" cy="369332"/>
          </a:xfrm>
          <a:prstGeom prst="rect">
            <a:avLst/>
          </a:prstGeom>
          <a:solidFill>
            <a:schemeClr val="bg1"/>
          </a:solidFill>
        </p:spPr>
        <p:txBody>
          <a:bodyPr wrap="square" rtlCol="0">
            <a:spAutoFit/>
          </a:bodyPr>
          <a:lstStyle/>
          <a:p>
            <a:pPr algn="ctr"/>
            <a:r>
              <a:rPr kumimoji="1" lang="ja-JP" altLang="en-US" dirty="0"/>
              <a:t>機械学習</a:t>
            </a:r>
          </a:p>
        </p:txBody>
      </p:sp>
      <p:sp>
        <p:nvSpPr>
          <p:cNvPr id="11" name="テキスト ボックス 10">
            <a:extLst>
              <a:ext uri="{FF2B5EF4-FFF2-40B4-BE49-F238E27FC236}">
                <a16:creationId xmlns:a16="http://schemas.microsoft.com/office/drawing/2014/main" id="{B2A38BEF-9387-44B8-A92C-4B3ADF22A206}"/>
              </a:ext>
            </a:extLst>
          </p:cNvPr>
          <p:cNvSpPr txBox="1"/>
          <p:nvPr/>
        </p:nvSpPr>
        <p:spPr>
          <a:xfrm>
            <a:off x="4997335" y="1932309"/>
            <a:ext cx="2044931" cy="369332"/>
          </a:xfrm>
          <a:prstGeom prst="rect">
            <a:avLst/>
          </a:prstGeom>
          <a:solidFill>
            <a:schemeClr val="accent1">
              <a:lumMod val="20000"/>
              <a:lumOff val="80000"/>
            </a:schemeClr>
          </a:solidFill>
        </p:spPr>
        <p:txBody>
          <a:bodyPr wrap="square" rtlCol="0">
            <a:spAutoFit/>
          </a:bodyPr>
          <a:lstStyle/>
          <a:p>
            <a:pPr algn="ctr"/>
            <a:r>
              <a:rPr kumimoji="1" lang="ja-JP" altLang="en-US" dirty="0"/>
              <a:t>教師あり学習</a:t>
            </a:r>
          </a:p>
        </p:txBody>
      </p:sp>
      <p:sp>
        <p:nvSpPr>
          <p:cNvPr id="12" name="テキスト ボックス 11">
            <a:extLst>
              <a:ext uri="{FF2B5EF4-FFF2-40B4-BE49-F238E27FC236}">
                <a16:creationId xmlns:a16="http://schemas.microsoft.com/office/drawing/2014/main" id="{C8FF7221-6639-481E-873F-73C7F6C578B6}"/>
              </a:ext>
            </a:extLst>
          </p:cNvPr>
          <p:cNvSpPr txBox="1"/>
          <p:nvPr/>
        </p:nvSpPr>
        <p:spPr>
          <a:xfrm>
            <a:off x="3214252" y="4731911"/>
            <a:ext cx="2044931" cy="369332"/>
          </a:xfrm>
          <a:prstGeom prst="rect">
            <a:avLst/>
          </a:prstGeom>
          <a:solidFill>
            <a:schemeClr val="accent1">
              <a:lumMod val="20000"/>
              <a:lumOff val="80000"/>
            </a:schemeClr>
          </a:solidFill>
        </p:spPr>
        <p:txBody>
          <a:bodyPr wrap="square" rtlCol="0">
            <a:spAutoFit/>
          </a:bodyPr>
          <a:lstStyle/>
          <a:p>
            <a:pPr algn="ctr"/>
            <a:r>
              <a:rPr kumimoji="1" lang="ja-JP" altLang="en-US" dirty="0"/>
              <a:t>教師なし学習</a:t>
            </a:r>
          </a:p>
        </p:txBody>
      </p:sp>
      <p:sp>
        <p:nvSpPr>
          <p:cNvPr id="13" name="テキスト ボックス 12">
            <a:extLst>
              <a:ext uri="{FF2B5EF4-FFF2-40B4-BE49-F238E27FC236}">
                <a16:creationId xmlns:a16="http://schemas.microsoft.com/office/drawing/2014/main" id="{9903E911-9A99-4C71-8AC1-4BED7ABD3C8A}"/>
              </a:ext>
            </a:extLst>
          </p:cNvPr>
          <p:cNvSpPr txBox="1"/>
          <p:nvPr/>
        </p:nvSpPr>
        <p:spPr>
          <a:xfrm>
            <a:off x="7042266" y="4731911"/>
            <a:ext cx="2044931" cy="369332"/>
          </a:xfrm>
          <a:prstGeom prst="rect">
            <a:avLst/>
          </a:prstGeom>
          <a:solidFill>
            <a:schemeClr val="accent1">
              <a:lumMod val="20000"/>
              <a:lumOff val="80000"/>
            </a:schemeClr>
          </a:solidFill>
        </p:spPr>
        <p:txBody>
          <a:bodyPr wrap="square" rtlCol="0">
            <a:spAutoFit/>
          </a:bodyPr>
          <a:lstStyle/>
          <a:p>
            <a:pPr algn="ctr"/>
            <a:r>
              <a:rPr kumimoji="1" lang="ja-JP" altLang="en-US" dirty="0"/>
              <a:t>強化学習</a:t>
            </a:r>
          </a:p>
        </p:txBody>
      </p:sp>
      <p:sp>
        <p:nvSpPr>
          <p:cNvPr id="14" name="テキスト ボックス 13">
            <a:extLst>
              <a:ext uri="{FF2B5EF4-FFF2-40B4-BE49-F238E27FC236}">
                <a16:creationId xmlns:a16="http://schemas.microsoft.com/office/drawing/2014/main" id="{71869076-89F6-4028-B86C-AFB3E32D7251}"/>
              </a:ext>
            </a:extLst>
          </p:cNvPr>
          <p:cNvSpPr txBox="1"/>
          <p:nvPr/>
        </p:nvSpPr>
        <p:spPr>
          <a:xfrm>
            <a:off x="4213167" y="2653438"/>
            <a:ext cx="3613265" cy="369332"/>
          </a:xfrm>
          <a:prstGeom prst="rect">
            <a:avLst/>
          </a:prstGeom>
          <a:solidFill>
            <a:schemeClr val="accent1">
              <a:lumMod val="40000"/>
              <a:lumOff val="60000"/>
            </a:schemeClr>
          </a:solidFill>
        </p:spPr>
        <p:txBody>
          <a:bodyPr wrap="square" rtlCol="0">
            <a:spAutoFit/>
          </a:bodyPr>
          <a:lstStyle/>
          <a:p>
            <a:pPr algn="ctr"/>
            <a:r>
              <a:rPr kumimoji="1" lang="ja-JP" altLang="en-US" dirty="0"/>
              <a:t>ニューラルネットワーク</a:t>
            </a:r>
          </a:p>
        </p:txBody>
      </p:sp>
      <p:sp>
        <p:nvSpPr>
          <p:cNvPr id="15" name="テキスト ボックス 14">
            <a:extLst>
              <a:ext uri="{FF2B5EF4-FFF2-40B4-BE49-F238E27FC236}">
                <a16:creationId xmlns:a16="http://schemas.microsoft.com/office/drawing/2014/main" id="{CDC6DDAC-C213-4EC1-A3B8-1B640790E55A}"/>
              </a:ext>
            </a:extLst>
          </p:cNvPr>
          <p:cNvSpPr txBox="1"/>
          <p:nvPr/>
        </p:nvSpPr>
        <p:spPr>
          <a:xfrm>
            <a:off x="4732709" y="3529738"/>
            <a:ext cx="2643451" cy="369332"/>
          </a:xfrm>
          <a:prstGeom prst="rect">
            <a:avLst/>
          </a:prstGeom>
          <a:solidFill>
            <a:schemeClr val="accent1">
              <a:lumMod val="60000"/>
              <a:lumOff val="40000"/>
            </a:schemeClr>
          </a:solidFill>
        </p:spPr>
        <p:txBody>
          <a:bodyPr wrap="square" rtlCol="0">
            <a:spAutoFit/>
          </a:bodyPr>
          <a:lstStyle/>
          <a:p>
            <a:pPr algn="ctr"/>
            <a:r>
              <a:rPr kumimoji="1" lang="ja-JP" altLang="en-US" dirty="0"/>
              <a:t>ディープラーニング</a:t>
            </a:r>
          </a:p>
        </p:txBody>
      </p:sp>
    </p:spTree>
    <p:extLst>
      <p:ext uri="{BB962C8B-B14F-4D97-AF65-F5344CB8AC3E}">
        <p14:creationId xmlns:p14="http://schemas.microsoft.com/office/powerpoint/2010/main" val="3902966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B0AD926A-6A49-4FAF-A392-4534F4E939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361228D8-829A-41FB-AA84-19AF80F67952}"/>
              </a:ext>
            </a:extLst>
          </p:cNvPr>
          <p:cNvSpPr>
            <a:spLocks noGrp="1"/>
          </p:cNvSpPr>
          <p:nvPr>
            <p:ph type="title"/>
          </p:nvPr>
        </p:nvSpPr>
        <p:spPr>
          <a:xfrm>
            <a:off x="1024128" y="585216"/>
            <a:ext cx="9720072" cy="1499616"/>
          </a:xfrm>
        </p:spPr>
        <p:txBody>
          <a:bodyPr vert="horz" lIns="91440" tIns="45720" rIns="91440" bIns="45720" rtlCol="0" anchor="ctr">
            <a:normAutofit/>
          </a:bodyPr>
          <a:lstStyle/>
          <a:p>
            <a:r>
              <a:rPr kumimoji="1" lang="ja-JP" altLang="en-US" sz="5000"/>
              <a:t>顕微鏡の選定について</a:t>
            </a:r>
          </a:p>
        </p:txBody>
      </p:sp>
      <p:sp>
        <p:nvSpPr>
          <p:cNvPr id="4" name="テキスト プレースホルダー 3">
            <a:extLst>
              <a:ext uri="{FF2B5EF4-FFF2-40B4-BE49-F238E27FC236}">
                <a16:creationId xmlns:a16="http://schemas.microsoft.com/office/drawing/2014/main" id="{3795FA76-841A-4624-97E8-66FC37CECA3B}"/>
              </a:ext>
            </a:extLst>
          </p:cNvPr>
          <p:cNvSpPr>
            <a:spLocks noGrp="1"/>
          </p:cNvSpPr>
          <p:nvPr>
            <p:ph type="body" sz="half" idx="2"/>
          </p:nvPr>
        </p:nvSpPr>
        <p:spPr>
          <a:xfrm>
            <a:off x="762000" y="2259649"/>
            <a:ext cx="5839127" cy="4357281"/>
          </a:xfrm>
        </p:spPr>
        <p:txBody>
          <a:bodyPr vert="horz" lIns="45720" tIns="45720" rIns="45720" bIns="45720" rtlCol="0" anchor="ctr">
            <a:normAutofit/>
          </a:bodyPr>
          <a:lstStyle/>
          <a:p>
            <a:pPr>
              <a:lnSpc>
                <a:spcPct val="200000"/>
              </a:lnSpc>
              <a:buFont typeface="Wingdings" panose="05000000000000000000" pitchFamily="2" charset="2"/>
              <a:buChar char="l"/>
            </a:pPr>
            <a:r>
              <a:rPr kumimoji="1" lang="en-US" altLang="ja-JP" sz="2600" dirty="0">
                <a:effectLst>
                  <a:glow rad="38100">
                    <a:schemeClr val="bg1">
                      <a:lumMod val="50000"/>
                      <a:lumOff val="50000"/>
                      <a:alpha val="20000"/>
                    </a:schemeClr>
                  </a:glow>
                </a:effectLst>
                <a:latin typeface="+mn-ea"/>
              </a:rPr>
              <a:t>TEC</a:t>
            </a:r>
            <a:r>
              <a:rPr kumimoji="1" lang="ja-JP" altLang="en-US" sz="2600" dirty="0">
                <a:effectLst>
                  <a:glow rad="38100">
                    <a:schemeClr val="bg1">
                      <a:lumMod val="50000"/>
                      <a:lumOff val="50000"/>
                      <a:alpha val="20000"/>
                    </a:schemeClr>
                  </a:glow>
                </a:effectLst>
                <a:latin typeface="+mn-ea"/>
              </a:rPr>
              <a:t>社の開発したハンディ顕微鏡</a:t>
            </a:r>
            <a:br>
              <a:rPr kumimoji="1" lang="en-US" altLang="ja-JP" sz="2600" dirty="0">
                <a:effectLst>
                  <a:glow rad="38100">
                    <a:schemeClr val="bg1">
                      <a:lumMod val="50000"/>
                      <a:lumOff val="50000"/>
                      <a:alpha val="20000"/>
                    </a:schemeClr>
                  </a:glow>
                </a:effectLst>
                <a:latin typeface="+mn-ea"/>
              </a:rPr>
            </a:br>
            <a:r>
              <a:rPr kumimoji="1" lang="ja-JP" altLang="en-US" sz="2600" dirty="0">
                <a:effectLst>
                  <a:glow rad="38100">
                    <a:schemeClr val="bg1">
                      <a:lumMod val="50000"/>
                      <a:lumOff val="50000"/>
                      <a:alpha val="20000"/>
                    </a:schemeClr>
                  </a:glow>
                </a:effectLst>
                <a:latin typeface="+mn-ea"/>
              </a:rPr>
              <a:t>「</a:t>
            </a:r>
            <a:r>
              <a:rPr kumimoji="1" lang="en-US" altLang="ja-JP" sz="2600" dirty="0" err="1">
                <a:effectLst>
                  <a:glow rad="38100">
                    <a:schemeClr val="bg1">
                      <a:lumMod val="50000"/>
                      <a:lumOff val="50000"/>
                      <a:alpha val="20000"/>
                    </a:schemeClr>
                  </a:glow>
                </a:effectLst>
                <a:latin typeface="+mn-ea"/>
              </a:rPr>
              <a:t>Hidemicron</a:t>
            </a:r>
            <a:r>
              <a:rPr kumimoji="1" lang="en-US" altLang="ja-JP" sz="2600" dirty="0">
                <a:effectLst>
                  <a:glow rad="38100">
                    <a:schemeClr val="bg1">
                      <a:lumMod val="50000"/>
                      <a:lumOff val="50000"/>
                      <a:alpha val="20000"/>
                    </a:schemeClr>
                  </a:glow>
                </a:effectLst>
                <a:latin typeface="+mn-ea"/>
              </a:rPr>
              <a:t> pro</a:t>
            </a:r>
            <a:r>
              <a:rPr kumimoji="1" lang="ja-JP" altLang="en-US" sz="2600" dirty="0">
                <a:effectLst>
                  <a:glow rad="38100">
                    <a:schemeClr val="bg1">
                      <a:lumMod val="50000"/>
                      <a:lumOff val="50000"/>
                      <a:alpha val="20000"/>
                    </a:schemeClr>
                  </a:glow>
                </a:effectLst>
                <a:latin typeface="+mn-ea"/>
              </a:rPr>
              <a:t>」</a:t>
            </a:r>
            <a:r>
              <a:rPr lang="ja-JP" altLang="en-US" sz="2600" dirty="0">
                <a:effectLst>
                  <a:glow rad="38100">
                    <a:schemeClr val="bg1">
                      <a:lumMod val="50000"/>
                      <a:lumOff val="50000"/>
                      <a:alpha val="20000"/>
                    </a:schemeClr>
                  </a:glow>
                </a:effectLst>
                <a:latin typeface="+mn-ea"/>
              </a:rPr>
              <a:t>にて撮影</a:t>
            </a:r>
            <a:endParaRPr kumimoji="1" lang="en-US" altLang="ja-JP" sz="2600" dirty="0">
              <a:effectLst>
                <a:glow rad="38100">
                  <a:schemeClr val="bg1">
                    <a:lumMod val="50000"/>
                    <a:lumOff val="50000"/>
                    <a:alpha val="20000"/>
                  </a:schemeClr>
                </a:glow>
              </a:effectLst>
              <a:latin typeface="+mn-ea"/>
            </a:endParaRPr>
          </a:p>
          <a:p>
            <a:pPr>
              <a:lnSpc>
                <a:spcPct val="200000"/>
              </a:lnSpc>
              <a:buFont typeface="Wingdings" panose="05000000000000000000" pitchFamily="2" charset="2"/>
              <a:buChar char="l"/>
            </a:pPr>
            <a:r>
              <a:rPr kumimoji="1" lang="ja-JP" altLang="en-US" sz="2600" dirty="0">
                <a:effectLst>
                  <a:glow rad="38100">
                    <a:schemeClr val="bg1">
                      <a:lumMod val="50000"/>
                      <a:lumOff val="50000"/>
                      <a:alpha val="20000"/>
                    </a:schemeClr>
                  </a:glow>
                </a:effectLst>
                <a:latin typeface="+mn-ea"/>
              </a:rPr>
              <a:t>欠陥の撮影は</a:t>
            </a:r>
            <a:r>
              <a:rPr kumimoji="1" lang="en-US" altLang="ja-JP" sz="2600" dirty="0">
                <a:effectLst>
                  <a:glow rad="38100">
                    <a:schemeClr val="bg1">
                      <a:lumMod val="50000"/>
                      <a:lumOff val="50000"/>
                      <a:alpha val="20000"/>
                    </a:schemeClr>
                  </a:glow>
                </a:effectLst>
                <a:latin typeface="+mn-ea"/>
              </a:rPr>
              <a:t>11</a:t>
            </a:r>
            <a:r>
              <a:rPr kumimoji="1" lang="ja-JP" altLang="en-US" sz="2600" dirty="0">
                <a:effectLst>
                  <a:glow rad="38100">
                    <a:schemeClr val="bg1">
                      <a:lumMod val="50000"/>
                      <a:lumOff val="50000"/>
                      <a:alpha val="20000"/>
                    </a:schemeClr>
                  </a:glow>
                </a:effectLst>
                <a:latin typeface="+mn-ea"/>
              </a:rPr>
              <a:t>月</a:t>
            </a:r>
            <a:r>
              <a:rPr kumimoji="1" lang="en-US" altLang="ja-JP" sz="2600" dirty="0">
                <a:effectLst>
                  <a:glow rad="38100">
                    <a:schemeClr val="bg1">
                      <a:lumMod val="50000"/>
                      <a:lumOff val="50000"/>
                      <a:alpha val="20000"/>
                    </a:schemeClr>
                  </a:glow>
                </a:effectLst>
                <a:latin typeface="+mn-ea"/>
              </a:rPr>
              <a:t>~12</a:t>
            </a:r>
            <a:r>
              <a:rPr kumimoji="1" lang="ja-JP" altLang="en-US" sz="2600" dirty="0">
                <a:effectLst>
                  <a:glow rad="38100">
                    <a:schemeClr val="bg1">
                      <a:lumMod val="50000"/>
                      <a:lumOff val="50000"/>
                      <a:alpha val="20000"/>
                    </a:schemeClr>
                  </a:glow>
                </a:effectLst>
                <a:latin typeface="+mn-ea"/>
              </a:rPr>
              <a:t>月で行った</a:t>
            </a:r>
            <a:endParaRPr lang="en-US" altLang="ja-JP" sz="2600" dirty="0">
              <a:effectLst>
                <a:glow rad="38100">
                  <a:schemeClr val="bg1">
                    <a:lumMod val="50000"/>
                    <a:lumOff val="50000"/>
                    <a:alpha val="20000"/>
                  </a:schemeClr>
                </a:glow>
              </a:effectLst>
              <a:latin typeface="+mn-ea"/>
            </a:endParaRPr>
          </a:p>
          <a:p>
            <a:pPr>
              <a:lnSpc>
                <a:spcPct val="200000"/>
              </a:lnSpc>
              <a:buFont typeface="Wingdings" panose="05000000000000000000" pitchFamily="2" charset="2"/>
              <a:buChar char="l"/>
            </a:pPr>
            <a:r>
              <a:rPr lang="en-US" altLang="ja-JP" sz="2600" dirty="0">
                <a:effectLst>
                  <a:glow rad="38100">
                    <a:schemeClr val="bg1">
                      <a:lumMod val="50000"/>
                      <a:lumOff val="50000"/>
                      <a:alpha val="20000"/>
                    </a:schemeClr>
                  </a:glow>
                </a:effectLst>
                <a:latin typeface="+mn-ea"/>
              </a:rPr>
              <a:t>70~80</a:t>
            </a:r>
            <a:r>
              <a:rPr lang="ja-JP" altLang="en-US" sz="2600" dirty="0">
                <a:effectLst>
                  <a:glow rad="38100">
                    <a:schemeClr val="bg1">
                      <a:lumMod val="50000"/>
                      <a:lumOff val="50000"/>
                      <a:alpha val="20000"/>
                    </a:schemeClr>
                  </a:glow>
                </a:effectLst>
                <a:latin typeface="+mn-ea"/>
              </a:rPr>
              <a:t>倍の倍率で撮影</a:t>
            </a:r>
            <a:endParaRPr lang="en-US" altLang="ja-JP" sz="2600" dirty="0">
              <a:effectLst>
                <a:glow rad="38100">
                  <a:schemeClr val="bg1">
                    <a:lumMod val="50000"/>
                    <a:lumOff val="50000"/>
                    <a:alpha val="20000"/>
                  </a:schemeClr>
                </a:glow>
              </a:effectLst>
              <a:latin typeface="+mn-ea"/>
            </a:endParaRPr>
          </a:p>
        </p:txBody>
      </p:sp>
      <p:pic>
        <p:nvPicPr>
          <p:cNvPr id="5" name="コンテンツ プレースホルダー 4">
            <a:extLst>
              <a:ext uri="{FF2B5EF4-FFF2-40B4-BE49-F238E27FC236}">
                <a16:creationId xmlns:a16="http://schemas.microsoft.com/office/drawing/2014/main" id="{9A22F22B-4D1D-4D67-854F-355991212A6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568" r="22899" b="-3"/>
          <a:stretch/>
        </p:blipFill>
        <p:spPr>
          <a:xfrm>
            <a:off x="6743440" y="1897118"/>
            <a:ext cx="4526278" cy="4023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5776578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インテグラル">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インテグラル">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インテグラル">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7876</TotalTime>
  <Words>5911</Words>
  <Application>Microsoft Office PowerPoint</Application>
  <PresentationFormat>ワイド画面</PresentationFormat>
  <Paragraphs>1406</Paragraphs>
  <Slides>87</Slides>
  <Notes>64</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87</vt:i4>
      </vt:variant>
    </vt:vector>
  </HeadingPairs>
  <TitlesOfParts>
    <vt:vector size="100" baseType="lpstr">
      <vt:lpstr>BIZ UDPゴシック</vt:lpstr>
      <vt:lpstr>BIZ UDゴシック</vt:lpstr>
      <vt:lpstr>メイリオ</vt:lpstr>
      <vt:lpstr>游ゴシック</vt:lpstr>
      <vt:lpstr>游ゴシック Light</vt:lpstr>
      <vt:lpstr>Yu Mincho Light</vt:lpstr>
      <vt:lpstr>Arial</vt:lpstr>
      <vt:lpstr>Cambria Math</vt:lpstr>
      <vt:lpstr>Tw Cen MT</vt:lpstr>
      <vt:lpstr>Tw Cen MT Condensed</vt:lpstr>
      <vt:lpstr>Wingdings</vt:lpstr>
      <vt:lpstr>Wingdings 3</vt:lpstr>
      <vt:lpstr>インテグラル</vt:lpstr>
      <vt:lpstr>画像認識技術を利用した ガラス製品の 品質管理に関する研究  Research on quality control of glass products using image recognition technology </vt:lpstr>
      <vt:lpstr>目次</vt:lpstr>
      <vt:lpstr>研究背景</vt:lpstr>
      <vt:lpstr>今回の研究</vt:lpstr>
      <vt:lpstr>PowerPoint プレゼンテーション</vt:lpstr>
      <vt:lpstr>共同研究を行う企業について</vt:lpstr>
      <vt:lpstr>AGIグラスイノベーションラボの活動</vt:lpstr>
      <vt:lpstr>各人の分担について</vt:lpstr>
      <vt:lpstr>顕微鏡の選定について</vt:lpstr>
      <vt:lpstr>欠陥について</vt:lpstr>
      <vt:lpstr>欠陥について</vt:lpstr>
      <vt:lpstr>中間発表からの進展</vt:lpstr>
      <vt:lpstr>今回作成したAIについて</vt:lpstr>
      <vt:lpstr>今回作成したAIについて</vt:lpstr>
      <vt:lpstr>計算処理について</vt:lpstr>
      <vt:lpstr>PowerPoint プレゼンテーション</vt:lpstr>
      <vt:lpstr>PowerPoint プレゼンテーション</vt:lpstr>
      <vt:lpstr>研究結果(欠陥発見)</vt:lpstr>
      <vt:lpstr>研究結果(欠陥発見)</vt:lpstr>
      <vt:lpstr>研究結果(欠陥発見)</vt:lpstr>
      <vt:lpstr>研究結果(欠陥発見)</vt:lpstr>
      <vt:lpstr>研究結果(欠陥判別)</vt:lpstr>
      <vt:lpstr>研究結果(欠陥判別)</vt:lpstr>
      <vt:lpstr>研究結果(欠陥判別)</vt:lpstr>
      <vt:lpstr>研究結果(欠陥判別)</vt:lpstr>
      <vt:lpstr>研究結果の考察(グラフ)</vt:lpstr>
      <vt:lpstr>研究結果の考察(判定結果)</vt:lpstr>
      <vt:lpstr>研究結果の考察(判定結果)</vt:lpstr>
      <vt:lpstr>研究結果の考察(判定結果)</vt:lpstr>
      <vt:lpstr>研究結果の考察(判定結果)</vt:lpstr>
      <vt:lpstr>研究のまとめ</vt:lpstr>
      <vt:lpstr>結果を踏まえたシステム構成</vt:lpstr>
      <vt:lpstr>参考文献</vt:lpstr>
      <vt:lpstr>PowerPoint プレゼンテーション</vt:lpstr>
      <vt:lpstr>欠陥発見のシステム構成</vt:lpstr>
      <vt:lpstr>欠陥判別のシステム構成</vt:lpstr>
      <vt:lpstr>PowerPoint プレゼンテーション</vt:lpstr>
      <vt:lpstr>精度について</vt:lpstr>
      <vt:lpstr>微分干渉について</vt:lpstr>
      <vt:lpstr>ガラスの成形について</vt:lpstr>
      <vt:lpstr>品質管理について</vt:lpstr>
      <vt:lpstr>画像認識技術について</vt:lpstr>
      <vt:lpstr>画像の生成について</vt:lpstr>
      <vt:lpstr>PowerPoint プレゼンテーション</vt:lpstr>
      <vt:lpstr>PowerPoint プレゼンテーション</vt:lpstr>
      <vt:lpstr>PowerPoint プレゼンテーション</vt:lpstr>
      <vt:lpstr>PowerPoint プレゼンテーション</vt:lpstr>
      <vt:lpstr>人工知能(AI)について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活性化関数とは？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精度の高いAIを作るには</vt:lpstr>
      <vt:lpstr>勾配降下法について</vt:lpstr>
      <vt:lpstr>学習率とは</vt:lpstr>
      <vt:lpstr>PowerPoint プレゼンテーション</vt:lpstr>
      <vt:lpstr>PowerPoint プレゼンテーション</vt:lpstr>
      <vt:lpstr>Adamについて</vt:lpstr>
      <vt:lpstr>PowerPoint プレゼンテーション</vt:lpstr>
      <vt:lpstr>過学習について</vt:lpstr>
      <vt:lpstr>PowerPoint プレゼンテーション</vt:lpstr>
      <vt:lpstr>L^2 正則化について</vt:lpstr>
      <vt:lpstr>ドロップアウトについて</vt:lpstr>
      <vt:lpstr>畳み込み層(convolutional layer)</vt:lpstr>
      <vt:lpstr>PowerPoint プレゼンテーション</vt:lpstr>
      <vt:lpstr>PowerPoint プレゼンテーション</vt:lpstr>
      <vt:lpstr>PowerPoint プレゼンテーション</vt:lpstr>
      <vt:lpstr>プーリング層(Pooling Layer)</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鈴木 航平</dc:creator>
  <cp:lastModifiedBy>鈴木 航平_有明</cp:lastModifiedBy>
  <cp:revision>436</cp:revision>
  <dcterms:created xsi:type="dcterms:W3CDTF">2021-09-07T04:35:53Z</dcterms:created>
  <dcterms:modified xsi:type="dcterms:W3CDTF">2022-03-14T01:50:44Z</dcterms:modified>
</cp:coreProperties>
</file>